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32" r:id="rId2"/>
  </p:sldMasterIdLst>
  <p:notesMasterIdLst>
    <p:notesMasterId r:id="rId99"/>
  </p:notesMasterIdLst>
  <p:sldIdLst>
    <p:sldId id="256" r:id="rId3"/>
    <p:sldId id="716" r:id="rId4"/>
    <p:sldId id="692" r:id="rId5"/>
    <p:sldId id="536" r:id="rId6"/>
    <p:sldId id="535" r:id="rId7"/>
    <p:sldId id="393" r:id="rId8"/>
    <p:sldId id="708" r:id="rId9"/>
    <p:sldId id="709" r:id="rId10"/>
    <p:sldId id="399" r:id="rId11"/>
    <p:sldId id="514" r:id="rId12"/>
    <p:sldId id="513" r:id="rId13"/>
    <p:sldId id="701" r:id="rId14"/>
    <p:sldId id="510" r:id="rId15"/>
    <p:sldId id="517" r:id="rId16"/>
    <p:sldId id="465" r:id="rId17"/>
    <p:sldId id="698" r:id="rId18"/>
    <p:sldId id="572" r:id="rId19"/>
    <p:sldId id="534" r:id="rId20"/>
    <p:sldId id="673" r:id="rId21"/>
    <p:sldId id="430" r:id="rId22"/>
    <p:sldId id="392" r:id="rId23"/>
    <p:sldId id="425" r:id="rId24"/>
    <p:sldId id="467" r:id="rId25"/>
    <p:sldId id="426" r:id="rId26"/>
    <p:sldId id="462" r:id="rId27"/>
    <p:sldId id="463" r:id="rId28"/>
    <p:sldId id="520" r:id="rId29"/>
    <p:sldId id="446" r:id="rId30"/>
    <p:sldId id="419" r:id="rId31"/>
    <p:sldId id="675" r:id="rId32"/>
    <p:sldId id="422" r:id="rId33"/>
    <p:sldId id="674" r:id="rId34"/>
    <p:sldId id="400" r:id="rId35"/>
    <p:sldId id="518" r:id="rId36"/>
    <p:sldId id="431" r:id="rId37"/>
    <p:sldId id="676" r:id="rId38"/>
    <p:sldId id="495" r:id="rId39"/>
    <p:sldId id="423" r:id="rId40"/>
    <p:sldId id="552" r:id="rId41"/>
    <p:sldId id="499" r:id="rId42"/>
    <p:sldId id="506" r:id="rId43"/>
    <p:sldId id="497" r:id="rId44"/>
    <p:sldId id="500" r:id="rId45"/>
    <p:sldId id="530" r:id="rId46"/>
    <p:sldId id="567" r:id="rId47"/>
    <p:sldId id="532" r:id="rId48"/>
    <p:sldId id="566" r:id="rId49"/>
    <p:sldId id="677" r:id="rId50"/>
    <p:sldId id="571" r:id="rId51"/>
    <p:sldId id="533" r:id="rId52"/>
    <p:sldId id="570" r:id="rId53"/>
    <p:sldId id="508" r:id="rId54"/>
    <p:sldId id="554" r:id="rId55"/>
    <p:sldId id="450" r:id="rId56"/>
    <p:sldId id="451" r:id="rId57"/>
    <p:sldId id="449" r:id="rId58"/>
    <p:sldId id="484" r:id="rId59"/>
    <p:sldId id="405" r:id="rId60"/>
    <p:sldId id="717" r:id="rId61"/>
    <p:sldId id="476" r:id="rId62"/>
    <p:sldId id="719" r:id="rId63"/>
    <p:sldId id="496" r:id="rId64"/>
    <p:sldId id="723" r:id="rId65"/>
    <p:sldId id="710" r:id="rId66"/>
    <p:sldId id="724" r:id="rId67"/>
    <p:sldId id="699" r:id="rId68"/>
    <p:sldId id="453" r:id="rId69"/>
    <p:sldId id="469" r:id="rId70"/>
    <p:sldId id="555" r:id="rId71"/>
    <p:sldId id="437" r:id="rId72"/>
    <p:sldId id="433" r:id="rId73"/>
    <p:sldId id="435" r:id="rId74"/>
    <p:sldId id="436" r:id="rId75"/>
    <p:sldId id="715" r:id="rId76"/>
    <p:sldId id="439" r:id="rId77"/>
    <p:sldId id="434" r:id="rId78"/>
    <p:sldId id="452" r:id="rId79"/>
    <p:sldId id="556" r:id="rId80"/>
    <p:sldId id="438" r:id="rId81"/>
    <p:sldId id="714" r:id="rId82"/>
    <p:sldId id="443" r:id="rId83"/>
    <p:sldId id="557" r:id="rId84"/>
    <p:sldId id="416" r:id="rId85"/>
    <p:sldId id="713" r:id="rId86"/>
    <p:sldId id="444" r:id="rId87"/>
    <p:sldId id="470" r:id="rId88"/>
    <p:sldId id="471" r:id="rId89"/>
    <p:sldId id="558" r:id="rId90"/>
    <p:sldId id="432" r:id="rId91"/>
    <p:sldId id="711" r:id="rId92"/>
    <p:sldId id="412" r:id="rId93"/>
    <p:sldId id="445" r:id="rId94"/>
    <p:sldId id="707" r:id="rId95"/>
    <p:sldId id="700" r:id="rId96"/>
    <p:sldId id="696" r:id="rId97"/>
    <p:sldId id="697" r:id="rId9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EAD5"/>
    <a:srgbClr val="FF3300"/>
    <a:srgbClr val="F4B183"/>
    <a:srgbClr val="E8EEFA"/>
    <a:srgbClr val="ECFBE8"/>
    <a:srgbClr val="F9E9E9"/>
    <a:srgbClr val="F7941F"/>
    <a:srgbClr val="FAED23"/>
    <a:srgbClr val="8DC641"/>
    <a:srgbClr val="FFF1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18" autoAdjust="0"/>
    <p:restoredTop sz="89928" autoAdjust="0"/>
  </p:normalViewPr>
  <p:slideViewPr>
    <p:cSldViewPr snapToGrid="0">
      <p:cViewPr>
        <p:scale>
          <a:sx n="71" d="100"/>
          <a:sy n="71" d="100"/>
        </p:scale>
        <p:origin x="-444" y="20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8004E2-904C-420D-832B-64769D8BA0C2}" type="datetimeFigureOut">
              <a:rPr lang="zh-CN" altLang="en-US" smtClean="0"/>
              <a:t>2019-8-5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C821B8-7B93-46C7-9E71-811D3A3B94CC}" type="slidenum">
              <a:rPr lang="zh-CN" altLang="en-US" smtClean="0"/>
              <a:t>‹#›</a:t>
            </a:fld>
            <a:endParaRPr lang="zh-CN" altLang="en-US"/>
          </a:p>
        </p:txBody>
      </p:sp>
    </p:spTree>
    <p:extLst>
      <p:ext uri="{BB962C8B-B14F-4D97-AF65-F5344CB8AC3E}">
        <p14:creationId xmlns:p14="http://schemas.microsoft.com/office/powerpoint/2010/main" val="2001894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287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14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b="0" dirty="0"/>
          </a:p>
        </p:txBody>
      </p:sp>
    </p:spTree>
    <p:extLst>
      <p:ext uri="{BB962C8B-B14F-4D97-AF65-F5344CB8AC3E}">
        <p14:creationId xmlns:p14="http://schemas.microsoft.com/office/powerpoint/2010/main" val="3245537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5609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2048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55033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91669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19341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25662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011713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48143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669093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81629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10368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60047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33008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44411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17078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84948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59335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65628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573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7669093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951625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619618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68595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17693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30768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xmlns="" id="{728AB49D-D9A4-4DD6-B674-A01AF798E1F6}"/>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616705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9566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07730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2780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9657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7669093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DC821B8-7B93-46C7-9E71-811D3A3B94CC}" type="slidenum">
              <a:rPr lang="zh-CN" altLang="en-US" smtClean="0"/>
              <a:t>56</a:t>
            </a:fld>
            <a:endParaRPr lang="zh-CN" altLang="en-US"/>
          </a:p>
        </p:txBody>
      </p:sp>
    </p:spTree>
    <p:extLst>
      <p:ext uri="{BB962C8B-B14F-4D97-AF65-F5344CB8AC3E}">
        <p14:creationId xmlns:p14="http://schemas.microsoft.com/office/powerpoint/2010/main" val="26190568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xmlns="" id="{4E11CB35-6215-4D24-9F7B-C1A12EB2BA02}"/>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433484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58</a:t>
            </a:fld>
            <a:endParaRPr kumimoji="1" lang="zh-CN" altLang="en-US"/>
          </a:p>
        </p:txBody>
      </p:sp>
    </p:spTree>
    <p:extLst>
      <p:ext uri="{BB962C8B-B14F-4D97-AF65-F5344CB8AC3E}">
        <p14:creationId xmlns:p14="http://schemas.microsoft.com/office/powerpoint/2010/main" val="16844651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8889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20318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5246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91673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55146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1065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84215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273170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70</a:t>
            </a:fld>
            <a:endParaRPr kumimoji="1" lang="zh-CN" altLang="en-US"/>
          </a:p>
        </p:txBody>
      </p:sp>
    </p:spTree>
    <p:extLst>
      <p:ext uri="{BB962C8B-B14F-4D97-AF65-F5344CB8AC3E}">
        <p14:creationId xmlns:p14="http://schemas.microsoft.com/office/powerpoint/2010/main" val="39810094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71</a:t>
            </a:fld>
            <a:endParaRPr kumimoji="1" lang="zh-CN" altLang="en-US"/>
          </a:p>
        </p:txBody>
      </p:sp>
    </p:spTree>
    <p:extLst>
      <p:ext uri="{BB962C8B-B14F-4D97-AF65-F5344CB8AC3E}">
        <p14:creationId xmlns:p14="http://schemas.microsoft.com/office/powerpoint/2010/main" val="32083031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72</a:t>
            </a:fld>
            <a:endParaRPr kumimoji="1" lang="zh-CN" altLang="en-US"/>
          </a:p>
        </p:txBody>
      </p:sp>
    </p:spTree>
    <p:extLst>
      <p:ext uri="{BB962C8B-B14F-4D97-AF65-F5344CB8AC3E}">
        <p14:creationId xmlns:p14="http://schemas.microsoft.com/office/powerpoint/2010/main" val="27684264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73</a:t>
            </a:fld>
            <a:endParaRPr kumimoji="1" lang="zh-CN" altLang="en-US"/>
          </a:p>
        </p:txBody>
      </p:sp>
    </p:spTree>
    <p:extLst>
      <p:ext uri="{BB962C8B-B14F-4D97-AF65-F5344CB8AC3E}">
        <p14:creationId xmlns:p14="http://schemas.microsoft.com/office/powerpoint/2010/main" val="13946390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74</a:t>
            </a:fld>
            <a:endParaRPr kumimoji="1" lang="zh-CN" altLang="en-US"/>
          </a:p>
        </p:txBody>
      </p:sp>
    </p:spTree>
    <p:extLst>
      <p:ext uri="{BB962C8B-B14F-4D97-AF65-F5344CB8AC3E}">
        <p14:creationId xmlns:p14="http://schemas.microsoft.com/office/powerpoint/2010/main" val="13946390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75</a:t>
            </a:fld>
            <a:endParaRPr kumimoji="1" lang="zh-CN" altLang="en-US"/>
          </a:p>
        </p:txBody>
      </p:sp>
    </p:spTree>
    <p:extLst>
      <p:ext uri="{BB962C8B-B14F-4D97-AF65-F5344CB8AC3E}">
        <p14:creationId xmlns:p14="http://schemas.microsoft.com/office/powerpoint/2010/main" val="3553931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76</a:t>
            </a:fld>
            <a:endParaRPr kumimoji="1" lang="zh-CN" altLang="en-US"/>
          </a:p>
        </p:txBody>
      </p:sp>
    </p:spTree>
    <p:extLst>
      <p:ext uri="{BB962C8B-B14F-4D97-AF65-F5344CB8AC3E}">
        <p14:creationId xmlns:p14="http://schemas.microsoft.com/office/powerpoint/2010/main" val="31676434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77</a:t>
            </a:fld>
            <a:endParaRPr kumimoji="1" lang="zh-CN" altLang="en-US"/>
          </a:p>
        </p:txBody>
      </p:sp>
    </p:spTree>
    <p:extLst>
      <p:ext uri="{BB962C8B-B14F-4D97-AF65-F5344CB8AC3E}">
        <p14:creationId xmlns:p14="http://schemas.microsoft.com/office/powerpoint/2010/main" val="8437654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79</a:t>
            </a:fld>
            <a:endParaRPr kumimoji="1" lang="zh-CN" altLang="en-US"/>
          </a:p>
        </p:txBody>
      </p:sp>
    </p:spTree>
    <p:extLst>
      <p:ext uri="{BB962C8B-B14F-4D97-AF65-F5344CB8AC3E}">
        <p14:creationId xmlns:p14="http://schemas.microsoft.com/office/powerpoint/2010/main" val="10659472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80</a:t>
            </a:fld>
            <a:endParaRPr kumimoji="1" lang="zh-CN" altLang="en-US"/>
          </a:p>
        </p:txBody>
      </p:sp>
    </p:spTree>
    <p:extLst>
      <p:ext uri="{BB962C8B-B14F-4D97-AF65-F5344CB8AC3E}">
        <p14:creationId xmlns:p14="http://schemas.microsoft.com/office/powerpoint/2010/main" val="1065947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893806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81</a:t>
            </a:fld>
            <a:endParaRPr kumimoji="1" lang="zh-CN" altLang="en-US"/>
          </a:p>
        </p:txBody>
      </p:sp>
    </p:spTree>
    <p:extLst>
      <p:ext uri="{BB962C8B-B14F-4D97-AF65-F5344CB8AC3E}">
        <p14:creationId xmlns:p14="http://schemas.microsoft.com/office/powerpoint/2010/main" val="7711887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83</a:t>
            </a:fld>
            <a:endParaRPr kumimoji="1" lang="zh-CN" altLang="en-US"/>
          </a:p>
        </p:txBody>
      </p:sp>
    </p:spTree>
    <p:extLst>
      <p:ext uri="{BB962C8B-B14F-4D97-AF65-F5344CB8AC3E}">
        <p14:creationId xmlns:p14="http://schemas.microsoft.com/office/powerpoint/2010/main" val="5717477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84</a:t>
            </a:fld>
            <a:endParaRPr kumimoji="1" lang="zh-CN" altLang="en-US"/>
          </a:p>
        </p:txBody>
      </p:sp>
    </p:spTree>
    <p:extLst>
      <p:ext uri="{BB962C8B-B14F-4D97-AF65-F5344CB8AC3E}">
        <p14:creationId xmlns:p14="http://schemas.microsoft.com/office/powerpoint/2010/main" val="5717477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85</a:t>
            </a:fld>
            <a:endParaRPr kumimoji="1" lang="zh-CN" altLang="en-US"/>
          </a:p>
        </p:txBody>
      </p:sp>
    </p:spTree>
    <p:extLst>
      <p:ext uri="{BB962C8B-B14F-4D97-AF65-F5344CB8AC3E}">
        <p14:creationId xmlns:p14="http://schemas.microsoft.com/office/powerpoint/2010/main" val="26244664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86</a:t>
            </a:fld>
            <a:endParaRPr kumimoji="1" lang="zh-CN" altLang="en-US"/>
          </a:p>
        </p:txBody>
      </p:sp>
    </p:spTree>
    <p:extLst>
      <p:ext uri="{BB962C8B-B14F-4D97-AF65-F5344CB8AC3E}">
        <p14:creationId xmlns:p14="http://schemas.microsoft.com/office/powerpoint/2010/main" val="31479016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87</a:t>
            </a:fld>
            <a:endParaRPr kumimoji="1" lang="zh-CN" altLang="en-US"/>
          </a:p>
        </p:txBody>
      </p:sp>
    </p:spTree>
    <p:extLst>
      <p:ext uri="{BB962C8B-B14F-4D97-AF65-F5344CB8AC3E}">
        <p14:creationId xmlns:p14="http://schemas.microsoft.com/office/powerpoint/2010/main" val="392311277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89</a:t>
            </a:fld>
            <a:endParaRPr kumimoji="1" lang="zh-CN" altLang="en-US"/>
          </a:p>
        </p:txBody>
      </p:sp>
    </p:spTree>
    <p:extLst>
      <p:ext uri="{BB962C8B-B14F-4D97-AF65-F5344CB8AC3E}">
        <p14:creationId xmlns:p14="http://schemas.microsoft.com/office/powerpoint/2010/main" val="23131871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90</a:t>
            </a:fld>
            <a:endParaRPr kumimoji="1" lang="zh-CN" altLang="en-US"/>
          </a:p>
        </p:txBody>
      </p:sp>
    </p:spTree>
    <p:extLst>
      <p:ext uri="{BB962C8B-B14F-4D97-AF65-F5344CB8AC3E}">
        <p14:creationId xmlns:p14="http://schemas.microsoft.com/office/powerpoint/2010/main" val="231318718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91</a:t>
            </a:fld>
            <a:endParaRPr kumimoji="1" lang="zh-CN" altLang="en-US"/>
          </a:p>
        </p:txBody>
      </p:sp>
    </p:spTree>
    <p:extLst>
      <p:ext uri="{BB962C8B-B14F-4D97-AF65-F5344CB8AC3E}">
        <p14:creationId xmlns:p14="http://schemas.microsoft.com/office/powerpoint/2010/main" val="37638380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92</a:t>
            </a:fld>
            <a:endParaRPr kumimoji="1" lang="zh-CN" altLang="en-US"/>
          </a:p>
        </p:txBody>
      </p:sp>
    </p:spTree>
    <p:extLst>
      <p:ext uri="{BB962C8B-B14F-4D97-AF65-F5344CB8AC3E}">
        <p14:creationId xmlns:p14="http://schemas.microsoft.com/office/powerpoint/2010/main" val="37317676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31155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solidFill>
                  <a:prstClr val="black"/>
                </a:solidFill>
                <a:latin typeface="Calibri"/>
                <a:ea typeface="宋体"/>
              </a:rPr>
              <a:pPr/>
              <a:t>93</a:t>
            </a:fld>
            <a:endParaRPr kumimoji="1" lang="zh-CN" altLang="en-US">
              <a:solidFill>
                <a:prstClr val="black"/>
              </a:solidFill>
              <a:latin typeface="Calibri"/>
              <a:ea typeface="宋体"/>
            </a:endParaRPr>
          </a:p>
        </p:txBody>
      </p:sp>
    </p:spTree>
    <p:extLst>
      <p:ext uri="{BB962C8B-B14F-4D97-AF65-F5344CB8AC3E}">
        <p14:creationId xmlns:p14="http://schemas.microsoft.com/office/powerpoint/2010/main" val="420417036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8505039-6962-D646-9A2B-17047581DB25}" type="slidenum">
              <a:rPr kumimoji="1" lang="zh-CN" altLang="en-US" smtClean="0"/>
              <a:pPr/>
              <a:t>95</a:t>
            </a:fld>
            <a:endParaRPr kumimoji="1" lang="zh-CN" altLang="en-US"/>
          </a:p>
        </p:txBody>
      </p:sp>
    </p:spTree>
    <p:extLst>
      <p:ext uri="{BB962C8B-B14F-4D97-AF65-F5344CB8AC3E}">
        <p14:creationId xmlns:p14="http://schemas.microsoft.com/office/powerpoint/2010/main" val="343208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8505039-6962-D646-9A2B-17047581DB25}" type="slidenum">
              <a:rPr kumimoji="1" lang="zh-CN" altLang="en-US" smtClean="0"/>
              <a:t>96</a:t>
            </a:fld>
            <a:endParaRPr kumimoji="1" lang="zh-CN" altLang="en-US"/>
          </a:p>
        </p:txBody>
      </p:sp>
    </p:spTree>
    <p:extLst>
      <p:ext uri="{BB962C8B-B14F-4D97-AF65-F5344CB8AC3E}">
        <p14:creationId xmlns:p14="http://schemas.microsoft.com/office/powerpoint/2010/main" val="311840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693673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82498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5.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8/5/2019</a:t>
            </a:fld>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3A7FAA2-0FD1-4CA9-9E3C-4FCDD1695EFC}"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8/5/2019</a:t>
            </a:fld>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3A7FAA2-0FD1-4CA9-9E3C-4FCDD1695EFC}"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8/5/2019</a:t>
            </a:fld>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3A7FAA2-0FD1-4CA9-9E3C-4FCDD1695EFC}"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V="1">
            <a:off x="4773261" y="5877247"/>
            <a:ext cx="2768600" cy="292461"/>
          </a:xfrm>
          <a:prstGeom prst="rect">
            <a:avLst/>
          </a:prstGeom>
        </p:spPr>
      </p:pic>
      <p:cxnSp>
        <p:nvCxnSpPr>
          <p:cNvPr id="12" name="直线连接符 8">
            <a:extLst>
              <a:ext uri="{FF2B5EF4-FFF2-40B4-BE49-F238E27FC236}">
                <a16:creationId xmlns:a16="http://schemas.microsoft.com/office/drawing/2014/main" xmlns="" id="{CBC6505F-F845-2D49-8CD2-0EDCD6760F67}"/>
              </a:ext>
            </a:extLst>
          </p:cNvPr>
          <p:cNvCxnSpPr/>
          <p:nvPr userDrawn="1"/>
        </p:nvCxnSpPr>
        <p:spPr>
          <a:xfrm>
            <a:off x="6157561" y="1318753"/>
            <a:ext cx="0" cy="990494"/>
          </a:xfrm>
          <a:prstGeom prst="line">
            <a:avLst/>
          </a:prstGeom>
          <a:ln>
            <a:solidFill>
              <a:srgbClr val="6082A9"/>
            </a:solidFill>
          </a:ln>
        </p:spPr>
        <p:style>
          <a:lnRef idx="1">
            <a:schemeClr val="accent1"/>
          </a:lnRef>
          <a:fillRef idx="0">
            <a:schemeClr val="accent1"/>
          </a:fillRef>
          <a:effectRef idx="0">
            <a:schemeClr val="accent1"/>
          </a:effectRef>
          <a:fontRef idx="minor">
            <a:schemeClr val="tx1"/>
          </a:fontRef>
        </p:style>
      </p:cxnSp>
      <p:sp>
        <p:nvSpPr>
          <p:cNvPr id="13" name="圆角矩形 12"/>
          <p:cNvSpPr/>
          <p:nvPr userDrawn="1"/>
        </p:nvSpPr>
        <p:spPr>
          <a:xfrm>
            <a:off x="4357692" y="4568847"/>
            <a:ext cx="3599738" cy="663073"/>
          </a:xfrm>
          <a:prstGeom prst="roundRect">
            <a:avLst/>
          </a:pr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dirty="0">
                <a:solidFill>
                  <a:schemeClr val="tx1"/>
                </a:solidFill>
                <a:latin typeface="微软雅黑" panose="020B0503020204020204" pitchFamily="34" charset="-122"/>
                <a:ea typeface="微软雅黑" panose="020B0503020204020204" pitchFamily="34" charset="-122"/>
              </a:rPr>
              <a:t>中国科学院大学</a:t>
            </a:r>
            <a:endParaRPr lang="en-US" altLang="zh-CN" sz="2000" dirty="0">
              <a:solidFill>
                <a:schemeClr val="tx1"/>
              </a:solidFill>
              <a:latin typeface="微软雅黑" panose="020B0503020204020204" pitchFamily="34" charset="-122"/>
              <a:ea typeface="微软雅黑" panose="020B0503020204020204" pitchFamily="34" charset="-122"/>
            </a:endParaRPr>
          </a:p>
        </p:txBody>
      </p:sp>
      <p:pic>
        <p:nvPicPr>
          <p:cNvPr id="14" name="图片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4732" y="1267265"/>
            <a:ext cx="1157129" cy="1157129"/>
          </a:xfrm>
          <a:prstGeom prst="rect">
            <a:avLst/>
          </a:prstGeom>
        </p:spPr>
      </p:pic>
      <p:pic>
        <p:nvPicPr>
          <p:cNvPr id="15" name="图片 1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11151" y="1318753"/>
            <a:ext cx="2146410" cy="1054154"/>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V="1">
            <a:off x="579515" y="1102047"/>
            <a:ext cx="2768600" cy="292461"/>
          </a:xfrm>
          <a:prstGeom prst="rect">
            <a:avLst/>
          </a:prstGeom>
        </p:spPr>
      </p:pic>
      <p:pic>
        <p:nvPicPr>
          <p:cNvPr id="13" name="图片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V="1">
            <a:off x="8585200" y="6035636"/>
            <a:ext cx="2768600" cy="292461"/>
          </a:xfrm>
          <a:prstGeom prst="rect">
            <a:avLst/>
          </a:prstGeom>
        </p:spPr>
      </p:pic>
      <p:sp>
        <p:nvSpPr>
          <p:cNvPr id="14" name="矩形 13">
            <a:extLst>
              <a:ext uri="{FF2B5EF4-FFF2-40B4-BE49-F238E27FC236}">
                <a16:creationId xmlns:a16="http://schemas.microsoft.com/office/drawing/2014/main" xmlns="" id="{260FECDB-090B-9B4D-BB82-F00DB117C43F}"/>
              </a:ext>
            </a:extLst>
          </p:cNvPr>
          <p:cNvSpPr/>
          <p:nvPr userDrawn="1"/>
        </p:nvSpPr>
        <p:spPr>
          <a:xfrm>
            <a:off x="755544" y="374787"/>
            <a:ext cx="436536" cy="436535"/>
          </a:xfrm>
          <a:prstGeom prst="rect">
            <a:avLst/>
          </a:prstGeom>
          <a:noFill/>
          <a:ln>
            <a:solidFill>
              <a:srgbClr val="6082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xmlns="" id="{41C0850D-FB41-9448-921F-F374578333D2}"/>
              </a:ext>
            </a:extLst>
          </p:cNvPr>
          <p:cNvSpPr/>
          <p:nvPr userDrawn="1"/>
        </p:nvSpPr>
        <p:spPr>
          <a:xfrm>
            <a:off x="946690" y="563348"/>
            <a:ext cx="436536" cy="436535"/>
          </a:xfrm>
          <a:prstGeom prst="rect">
            <a:avLst/>
          </a:prstGeom>
          <a:noFill/>
          <a:ln>
            <a:solidFill>
              <a:srgbClr val="6082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xmlns="" id="{AC499913-55DD-9B45-8796-E86AC45DA457}"/>
              </a:ext>
            </a:extLst>
          </p:cNvPr>
          <p:cNvSpPr/>
          <p:nvPr userDrawn="1"/>
        </p:nvSpPr>
        <p:spPr>
          <a:xfrm>
            <a:off x="958962" y="561036"/>
            <a:ext cx="233118" cy="250285"/>
          </a:xfrm>
          <a:prstGeom prst="rect">
            <a:avLst/>
          </a:prstGeom>
          <a:solidFill>
            <a:srgbClr val="608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n>
                <a:solidFill>
                  <a:srgbClr val="78C6FF"/>
                </a:solidFill>
              </a:ln>
            </a:endParaRPr>
          </a:p>
        </p:txBody>
      </p:sp>
      <p:pic>
        <p:nvPicPr>
          <p:cNvPr id="19" name="图片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69500" y="0"/>
            <a:ext cx="2146410" cy="1054154"/>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solidFill>
                  <a:prstClr val="black">
                    <a:tint val="75000"/>
                  </a:prstClr>
                </a:solidFill>
              </a:rPr>
              <a:pPr/>
              <a:t>8/5/2019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3A7FAA2-0FD1-4CA9-9E3C-4FCDD1695EF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085250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solidFill>
                  <a:prstClr val="black">
                    <a:tint val="75000"/>
                  </a:prstClr>
                </a:solidFill>
              </a:rPr>
              <a:pPr/>
              <a:t>8/5/2019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3A7FAA2-0FD1-4CA9-9E3C-4FCDD1695EF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149115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smtClean="0">
                <a:solidFill>
                  <a:prstClr val="black">
                    <a:tint val="75000"/>
                  </a:prstClr>
                </a:solidFill>
              </a:rPr>
              <a:pPr/>
              <a:t>8/5/2019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3A7FAA2-0FD1-4CA9-9E3C-4FCDD1695EF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772117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solidFill>
                  <a:prstClr val="black">
                    <a:tint val="75000"/>
                  </a:prstClr>
                </a:solidFill>
              </a:rPr>
              <a:pPr/>
              <a:t>8/5/2019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3A7FAA2-0FD1-4CA9-9E3C-4FCDD1695EF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038270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solidFill>
                  <a:prstClr val="black">
                    <a:tint val="75000"/>
                  </a:prstClr>
                </a:solidFill>
              </a:rPr>
              <a:pPr/>
              <a:t>8/5/2019</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43A7FAA2-0FD1-4CA9-9E3C-4FCDD1695EF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534139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solidFill>
                  <a:prstClr val="black">
                    <a:tint val="75000"/>
                  </a:prstClr>
                </a:solidFill>
              </a:rPr>
              <a:pPr/>
              <a:t>8/5/2019</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43A7FAA2-0FD1-4CA9-9E3C-4FCDD1695EF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524702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8/5/2019</a:t>
            </a:fld>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3A7FAA2-0FD1-4CA9-9E3C-4FCDD1695EFC}"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solidFill>
                  <a:prstClr val="black">
                    <a:tint val="75000"/>
                  </a:prstClr>
                </a:solidFill>
              </a:rPr>
              <a:pPr/>
              <a:t>8/5/2019</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43A7FAA2-0FD1-4CA9-9E3C-4FCDD1695EF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135372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smtClean="0">
                <a:solidFill>
                  <a:prstClr val="black">
                    <a:tint val="75000"/>
                  </a:prstClr>
                </a:solidFill>
              </a:rPr>
              <a:pPr/>
              <a:t>8/5/2019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3A7FAA2-0FD1-4CA9-9E3C-4FCDD1695EF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132859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smtClean="0">
                <a:solidFill>
                  <a:prstClr val="black">
                    <a:tint val="75000"/>
                  </a:prstClr>
                </a:solidFill>
              </a:rPr>
              <a:pPr/>
              <a:t>8/5/2019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3A7FAA2-0FD1-4CA9-9E3C-4FCDD1695EF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2609616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solidFill>
                  <a:prstClr val="black">
                    <a:tint val="75000"/>
                  </a:prstClr>
                </a:solidFill>
              </a:rPr>
              <a:pPr/>
              <a:t>8/5/2019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3A7FAA2-0FD1-4CA9-9E3C-4FCDD1695EF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486270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solidFill>
                  <a:prstClr val="black">
                    <a:tint val="75000"/>
                  </a:prstClr>
                </a:solidFill>
              </a:rPr>
              <a:pPr/>
              <a:t>8/5/2019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3A7FAA2-0FD1-4CA9-9E3C-4FCDD1695EF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890804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V="1">
            <a:off x="4563307" y="5953447"/>
            <a:ext cx="2768600" cy="292461"/>
          </a:xfrm>
          <a:prstGeom prst="rect">
            <a:avLst/>
          </a:prstGeom>
        </p:spPr>
      </p:pic>
      <p:pic>
        <p:nvPicPr>
          <p:cNvPr id="5" name="图片 4"/>
          <p:cNvPicPr>
            <a:picLocks noChangeAspect="1"/>
          </p:cNvPicPr>
          <p:nvPr userDrawn="1"/>
        </p:nvPicPr>
        <p:blipFill>
          <a:blip r:embed="rId3"/>
          <a:stretch>
            <a:fillRect/>
          </a:stretch>
        </p:blipFill>
        <p:spPr>
          <a:xfrm>
            <a:off x="6050526" y="1318753"/>
            <a:ext cx="1130742" cy="990494"/>
          </a:xfrm>
          <a:prstGeom prst="rect">
            <a:avLst/>
          </a:prstGeom>
        </p:spPr>
      </p:pic>
      <p:pic>
        <p:nvPicPr>
          <p:cNvPr id="6" name="图片 5">
            <a:extLst>
              <a:ext uri="{FF2B5EF4-FFF2-40B4-BE49-F238E27FC236}">
                <a16:creationId xmlns:a16="http://schemas.microsoft.com/office/drawing/2014/main" xmlns="" id="{02DEBE83-EF41-7346-B248-5B634F2EE8A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58790" y="1194768"/>
            <a:ext cx="1238465" cy="1238465"/>
          </a:xfrm>
          <a:prstGeom prst="rect">
            <a:avLst/>
          </a:prstGeom>
        </p:spPr>
      </p:pic>
      <p:cxnSp>
        <p:nvCxnSpPr>
          <p:cNvPr id="9" name="直线连接符 8">
            <a:extLst>
              <a:ext uri="{FF2B5EF4-FFF2-40B4-BE49-F238E27FC236}">
                <a16:creationId xmlns:a16="http://schemas.microsoft.com/office/drawing/2014/main" xmlns="" id="{CBC6505F-F845-2D49-8CD2-0EDCD6760F67}"/>
              </a:ext>
            </a:extLst>
          </p:cNvPr>
          <p:cNvCxnSpPr/>
          <p:nvPr userDrawn="1"/>
        </p:nvCxnSpPr>
        <p:spPr>
          <a:xfrm>
            <a:off x="5827361" y="1318753"/>
            <a:ext cx="0" cy="990494"/>
          </a:xfrm>
          <a:prstGeom prst="line">
            <a:avLst/>
          </a:prstGeom>
          <a:ln>
            <a:solidFill>
              <a:srgbClr val="6082A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41932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V="1">
            <a:off x="579515" y="1102047"/>
            <a:ext cx="2768600" cy="292461"/>
          </a:xfrm>
          <a:prstGeom prst="rect">
            <a:avLst/>
          </a:prstGeom>
        </p:spPr>
      </p:pic>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V="1">
            <a:off x="8585200" y="6035636"/>
            <a:ext cx="2768600" cy="292461"/>
          </a:xfrm>
          <a:prstGeom prst="rect">
            <a:avLst/>
          </a:prstGeom>
        </p:spPr>
      </p:pic>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632637" y="233100"/>
            <a:ext cx="2409734" cy="857865"/>
          </a:xfrm>
          <a:prstGeom prst="rect">
            <a:avLst/>
          </a:prstGeom>
        </p:spPr>
      </p:pic>
      <p:sp>
        <p:nvSpPr>
          <p:cNvPr id="13" name="矩形 12">
            <a:extLst>
              <a:ext uri="{FF2B5EF4-FFF2-40B4-BE49-F238E27FC236}">
                <a16:creationId xmlns:a16="http://schemas.microsoft.com/office/drawing/2014/main" xmlns="" id="{260FECDB-090B-9B4D-BB82-F00DB117C43F}"/>
              </a:ext>
            </a:extLst>
          </p:cNvPr>
          <p:cNvSpPr/>
          <p:nvPr userDrawn="1"/>
        </p:nvSpPr>
        <p:spPr>
          <a:xfrm>
            <a:off x="755544" y="374787"/>
            <a:ext cx="436536" cy="436535"/>
          </a:xfrm>
          <a:prstGeom prst="rect">
            <a:avLst/>
          </a:prstGeom>
          <a:noFill/>
          <a:ln>
            <a:solidFill>
              <a:srgbClr val="6082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xmlns="" id="{41C0850D-FB41-9448-921F-F374578333D2}"/>
              </a:ext>
            </a:extLst>
          </p:cNvPr>
          <p:cNvSpPr/>
          <p:nvPr userDrawn="1"/>
        </p:nvSpPr>
        <p:spPr>
          <a:xfrm>
            <a:off x="946690" y="563348"/>
            <a:ext cx="436536" cy="436535"/>
          </a:xfrm>
          <a:prstGeom prst="rect">
            <a:avLst/>
          </a:prstGeom>
          <a:noFill/>
          <a:ln>
            <a:solidFill>
              <a:srgbClr val="6082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xmlns="" id="{AC499913-55DD-9B45-8796-E86AC45DA457}"/>
              </a:ext>
            </a:extLst>
          </p:cNvPr>
          <p:cNvSpPr/>
          <p:nvPr userDrawn="1"/>
        </p:nvSpPr>
        <p:spPr>
          <a:xfrm>
            <a:off x="958962" y="561036"/>
            <a:ext cx="233118" cy="250285"/>
          </a:xfrm>
          <a:prstGeom prst="rect">
            <a:avLst/>
          </a:prstGeom>
          <a:solidFill>
            <a:srgbClr val="608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n>
                <a:solidFill>
                  <a:srgbClr val="78C6FF"/>
                </a:solidFill>
              </a:ln>
            </a:endParaRPr>
          </a:p>
        </p:txBody>
      </p:sp>
    </p:spTree>
    <p:extLst>
      <p:ext uri="{BB962C8B-B14F-4D97-AF65-F5344CB8AC3E}">
        <p14:creationId xmlns:p14="http://schemas.microsoft.com/office/powerpoint/2010/main" val="1203866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smtClean="0"/>
              <a:t>8/5/2019</a:t>
            </a:fld>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3A7FAA2-0FD1-4CA9-9E3C-4FCDD1695EFC}"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8/5/2019</a:t>
            </a:fld>
            <a:endParaRPr lang="en-US" dirty="0"/>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3A7FAA2-0FD1-4CA9-9E3C-4FCDD1695EFC}"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8/5/2019</a:t>
            </a:fld>
            <a:endParaRPr lang="en-US" dirty="0"/>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3A7FAA2-0FD1-4CA9-9E3C-4FCDD1695EFC}"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8/5/2019</a:t>
            </a:fld>
            <a:endParaRPr lang="en-US" dirty="0"/>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3A7FAA2-0FD1-4CA9-9E3C-4FCDD1695EFC}"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8/5/2019</a:t>
            </a:fld>
            <a:endParaRPr lang="en-US" dirty="0"/>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3A7FAA2-0FD1-4CA9-9E3C-4FCDD1695EFC}"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smtClean="0"/>
              <a:t>8/5/2019</a:t>
            </a:fld>
            <a:endParaRPr lang="en-US" dirty="0"/>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3A7FAA2-0FD1-4CA9-9E3C-4FCDD1695EFC}"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smtClean="0"/>
              <a:t>8/5/2019</a:t>
            </a:fld>
            <a:endParaRPr lang="en-US" dirty="0"/>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3A7FAA2-0FD1-4CA9-9E3C-4FCDD1695EFC}"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8/5/2019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A7FAA2-0FD1-4CA9-9E3C-4FCDD1695EF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solidFill>
                  <a:prstClr val="black">
                    <a:tint val="75000"/>
                  </a:prstClr>
                </a:solidFill>
              </a:rPr>
              <a:pPr/>
              <a:t>8/5/2019</a:t>
            </a:fld>
            <a:endParaRPr lang="en-US" dirty="0">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A7FAA2-0FD1-4CA9-9E3C-4FCDD1695EF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57060196"/>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50.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9.jpe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2.GIF"/></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55.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6.png"/><Relationship Id="rId7"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78.png"/><Relationship Id="rId4" Type="http://schemas.openxmlformats.org/officeDocument/2006/relationships/image" Target="../media/image38.png"/><Relationship Id="rId9" Type="http://schemas.openxmlformats.org/officeDocument/2006/relationships/image" Target="../media/image43.png"/></Relationships>
</file>

<file path=ppt/slides/_rels/slide4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430.png"/><Relationship Id="rId7" Type="http://schemas.openxmlformats.org/officeDocument/2006/relationships/image" Target="../media/image83.png"/><Relationship Id="rId12"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82.png"/><Relationship Id="rId11" Type="http://schemas.openxmlformats.org/officeDocument/2006/relationships/image" Target="../media/image44.png"/><Relationship Id="rId5" Type="http://schemas.openxmlformats.org/officeDocument/2006/relationships/image" Target="../media/image81.png"/><Relationship Id="rId10" Type="http://schemas.openxmlformats.org/officeDocument/2006/relationships/image" Target="../media/image400.png"/><Relationship Id="rId4" Type="http://schemas.openxmlformats.org/officeDocument/2006/relationships/image" Target="../media/image80.png"/><Relationship Id="rId9" Type="http://schemas.openxmlformats.org/officeDocument/2006/relationships/image" Target="../media/image350.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13.xml"/><Relationship Id="rId5" Type="http://schemas.openxmlformats.org/officeDocument/2006/relationships/image" Target="../media/image50.png"/><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52.GIF"/></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52.GIF"/></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52.GIF"/></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yann.lecun.com/exdb/mnist/" TargetMode="External"/><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www.cs.toronto.edu/~kriz/cifar.html" TargetMode="External"/><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56.xml.rels><?xml version="1.0" encoding="UTF-8" standalone="yes"?>
<Relationships xmlns="http://schemas.openxmlformats.org/package/2006/relationships"><Relationship Id="rId3" Type="http://schemas.openxmlformats.org/officeDocument/2006/relationships/hyperlink" Target="http://image-net.org/" TargetMode="External"/><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57.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63.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image" Target="../media/image65.png"/></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image" Target="../media/image73.png"/></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9.xml"/><Relationship Id="rId1" Type="http://schemas.openxmlformats.org/officeDocument/2006/relationships/slideLayout" Target="../slideLayouts/slideLayout13.xml"/><Relationship Id="rId5" Type="http://schemas.openxmlformats.org/officeDocument/2006/relationships/image" Target="../media/image77.png"/><Relationship Id="rId4" Type="http://schemas.openxmlformats.org/officeDocument/2006/relationships/image" Target="../media/image7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0.xml"/><Relationship Id="rId1" Type="http://schemas.openxmlformats.org/officeDocument/2006/relationships/slideLayout" Target="../slideLayouts/slideLayout13.xml"/><Relationship Id="rId4" Type="http://schemas.openxmlformats.org/officeDocument/2006/relationships/image" Target="../media/image85.png"/></Relationships>
</file>

<file path=ppt/slides/_rels/slide7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1.xml"/><Relationship Id="rId1" Type="http://schemas.openxmlformats.org/officeDocument/2006/relationships/slideLayout" Target="../slideLayouts/slideLayout13.xml"/><Relationship Id="rId4" Type="http://schemas.openxmlformats.org/officeDocument/2006/relationships/image" Target="../media/image85.png"/></Relationships>
</file>

<file path=ppt/slides/_rels/slide7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2.xml"/><Relationship Id="rId1" Type="http://schemas.openxmlformats.org/officeDocument/2006/relationships/slideLayout" Target="../slideLayouts/slideLayout13.xml"/><Relationship Id="rId4" Type="http://schemas.openxmlformats.org/officeDocument/2006/relationships/image" Target="../media/image85.png"/></Relationships>
</file>

<file path=ppt/slides/_rels/slide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3.xml"/><Relationship Id="rId1" Type="http://schemas.openxmlformats.org/officeDocument/2006/relationships/slideLayout" Target="../slideLayouts/slideLayout13.xml"/><Relationship Id="rId4" Type="http://schemas.openxmlformats.org/officeDocument/2006/relationships/image" Target="../media/image85.png"/></Relationships>
</file>

<file path=ppt/slides/_rels/slide7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6.xml"/><Relationship Id="rId1" Type="http://schemas.openxmlformats.org/officeDocument/2006/relationships/slideLayout" Target="../slideLayouts/slideLayout13.xml"/><Relationship Id="rId6" Type="http://schemas.openxmlformats.org/officeDocument/2006/relationships/image" Target="../media/image88.png"/><Relationship Id="rId5" Type="http://schemas.openxmlformats.org/officeDocument/2006/relationships/image" Target="../media/image114.png"/><Relationship Id="rId4" Type="http://schemas.openxmlformats.org/officeDocument/2006/relationships/image" Target="../media/image87.png"/></Relationships>
</file>

<file path=ppt/slides/_rels/slide77.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hyperlink" Target="https://github.com/aleju/imgaug" TargetMode="External"/><Relationship Id="rId7" Type="http://schemas.openxmlformats.org/officeDocument/2006/relationships/image" Target="../media/image92.png"/><Relationship Id="rId2" Type="http://schemas.openxmlformats.org/officeDocument/2006/relationships/notesSlide" Target="../notesSlides/notesSlide57.xml"/><Relationship Id="rId1" Type="http://schemas.openxmlformats.org/officeDocument/2006/relationships/slideLayout" Target="../slideLayouts/slideLayout13.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8.xml"/><Relationship Id="rId1" Type="http://schemas.openxmlformats.org/officeDocument/2006/relationships/slideLayout" Target="../slideLayouts/slideLayout13.xml"/><Relationship Id="rId4" Type="http://schemas.openxmlformats.org/officeDocument/2006/relationships/image" Target="../media/image96.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2.xml"/><Relationship Id="rId1" Type="http://schemas.openxmlformats.org/officeDocument/2006/relationships/slideLayout" Target="../slideLayouts/slideLayout13.xml"/><Relationship Id="rId4" Type="http://schemas.openxmlformats.org/officeDocument/2006/relationships/image" Target="../media/image101.png"/></Relationships>
</file>

<file path=ppt/slides/_rels/slide8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5.xml"/><Relationship Id="rId1" Type="http://schemas.openxmlformats.org/officeDocument/2006/relationships/slideLayout" Target="../slideLayouts/slideLayout13.xml"/><Relationship Id="rId5" Type="http://schemas.openxmlformats.org/officeDocument/2006/relationships/image" Target="../media/image105.png"/><Relationship Id="rId4" Type="http://schemas.openxmlformats.org/officeDocument/2006/relationships/image" Target="../media/image10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6.xml"/><Relationship Id="rId1" Type="http://schemas.openxmlformats.org/officeDocument/2006/relationships/slideLayout" Target="../slideLayouts/slideLayout13.xml"/><Relationship Id="rId5" Type="http://schemas.openxmlformats.org/officeDocument/2006/relationships/image" Target="../media/image108.jpeg"/><Relationship Id="rId4" Type="http://schemas.openxmlformats.org/officeDocument/2006/relationships/image" Target="../media/image107.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7.xml"/><Relationship Id="rId1" Type="http://schemas.openxmlformats.org/officeDocument/2006/relationships/slideLayout" Target="../slideLayouts/slideLayout13.xml"/><Relationship Id="rId4" Type="http://schemas.openxmlformats.org/officeDocument/2006/relationships/image" Target="../media/image110.png"/></Relationships>
</file>

<file path=ppt/slides/_rels/slide9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2992576"/>
            <a:ext cx="12192000" cy="707886"/>
          </a:xfrm>
          <a:prstGeom prst="rect">
            <a:avLst/>
          </a:prstGeom>
          <a:noFill/>
        </p:spPr>
        <p:txBody>
          <a:bodyPr wrap="square" rtlCol="0">
            <a:spAutoFit/>
          </a:bodyPr>
          <a:lstStyle/>
          <a:p>
            <a:pPr algn="ctr"/>
            <a:r>
              <a:rPr kumimoji="1" lang="zh-CN" altLang="en-US" sz="4000" dirty="0">
                <a:latin typeface="黑体" panose="02010609060101010101" pitchFamily="49" charset="-122"/>
                <a:ea typeface="黑体" panose="02010609060101010101" pitchFamily="49" charset="-122"/>
                <a:cs typeface="Heiti SC Light" charset="-122"/>
              </a:rPr>
              <a:t>卷积神经网络</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938685" y="2900516"/>
            <a:ext cx="5746195" cy="2661945"/>
            <a:chOff x="1462284" y="1492551"/>
            <a:chExt cx="4179411" cy="2034632"/>
          </a:xfrm>
        </p:grpSpPr>
        <p:pic>
          <p:nvPicPr>
            <p:cNvPr id="2050" name="Picture 2" descr="https://timgsa.baidu.com/timg?image&amp;quality=80&amp;size=b9999_10000&amp;sec=1542672967778&amp;di=e34b2d2284f82f3ebe43fb3de01eeb6a&amp;imgtype=0&amp;src=http%3A%2F%2Fdingyue.nosdn.127.net%2FvyO3TsRCL5ZPwISKJ6fx9ZQUxe5u0u3cwNWsgeeEbMwDI1540729733639compressflag.jpg"/>
            <p:cNvPicPr>
              <a:picLocks noChangeAspect="1" noChangeArrowheads="1"/>
            </p:cNvPicPr>
            <p:nvPr/>
          </p:nvPicPr>
          <p:blipFill rotWithShape="1">
            <a:blip r:embed="rId3">
              <a:extLst>
                <a:ext uri="{28A0092B-C50C-407E-A947-70E740481C1C}">
                  <a14:useLocalDpi xmlns:a14="http://schemas.microsoft.com/office/drawing/2010/main" val="0"/>
                </a:ext>
              </a:extLst>
            </a:blip>
            <a:srcRect l="19048" r="15923"/>
            <a:stretch>
              <a:fillRect/>
            </a:stretch>
          </p:blipFill>
          <p:spPr bwMode="auto">
            <a:xfrm>
              <a:off x="1462284" y="1492551"/>
              <a:ext cx="1956900" cy="2034632"/>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963870" y="2047751"/>
              <a:ext cx="953729" cy="924232"/>
            </a:xfrm>
            <a:prstGeom prst="rect">
              <a:avLst/>
            </a:prstGeom>
            <a:noFill/>
            <a:ln w="47625"/>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ln w="22225">
                  <a:solidFill>
                    <a:schemeClr val="accent2"/>
                  </a:solidFill>
                  <a:prstDash val="solid"/>
                </a:ln>
                <a:solidFill>
                  <a:schemeClr val="accent2">
                    <a:lumMod val="40000"/>
                    <a:lumOff val="60000"/>
                  </a:schemeClr>
                </a:solidFill>
              </a:endParaRPr>
            </a:p>
          </p:txBody>
        </p:sp>
        <p:grpSp>
          <p:nvGrpSpPr>
            <p:cNvPr id="6" name="组合 5"/>
            <p:cNvGrpSpPr/>
            <p:nvPr/>
          </p:nvGrpSpPr>
          <p:grpSpPr>
            <a:xfrm>
              <a:off x="3684795" y="1492551"/>
              <a:ext cx="1956900" cy="2034632"/>
              <a:chOff x="1462285" y="3793300"/>
              <a:chExt cx="1956900" cy="2034632"/>
            </a:xfrm>
          </p:grpSpPr>
          <p:pic>
            <p:nvPicPr>
              <p:cNvPr id="4" name="图片 3"/>
              <p:cNvPicPr>
                <a:picLocks noChangeAspect="1"/>
              </p:cNvPicPr>
              <p:nvPr/>
            </p:nvPicPr>
            <p:blipFill rotWithShape="1">
              <a:blip r:embed="rId4"/>
              <a:srcRect l="17751" t="8781" r="2961" b="8781"/>
              <a:stretch>
                <a:fillRect/>
              </a:stretch>
            </p:blipFill>
            <p:spPr>
              <a:xfrm>
                <a:off x="1462285" y="3793300"/>
                <a:ext cx="1956900" cy="2034632"/>
              </a:xfrm>
              <a:prstGeom prst="rect">
                <a:avLst/>
              </a:prstGeom>
            </p:spPr>
          </p:pic>
          <p:sp>
            <p:nvSpPr>
              <p:cNvPr id="15" name="矩形 14"/>
              <p:cNvSpPr/>
              <p:nvPr/>
            </p:nvSpPr>
            <p:spPr>
              <a:xfrm>
                <a:off x="2404321" y="4810658"/>
                <a:ext cx="953729" cy="924232"/>
              </a:xfrm>
              <a:prstGeom prst="rect">
                <a:avLst/>
              </a:prstGeom>
              <a:noFill/>
              <a:ln w="47625"/>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ln w="22225">
                    <a:solidFill>
                      <a:schemeClr val="accent2"/>
                    </a:solidFill>
                    <a:prstDash val="solid"/>
                  </a:ln>
                  <a:solidFill>
                    <a:schemeClr val="accent2">
                      <a:lumMod val="40000"/>
                      <a:lumOff val="60000"/>
                    </a:schemeClr>
                  </a:solidFill>
                </a:endParaRPr>
              </a:p>
            </p:txBody>
          </p:sp>
        </p:grpSp>
      </p:grpSp>
      <p:sp>
        <p:nvSpPr>
          <p:cNvPr id="20" name="矩形 19"/>
          <p:cNvSpPr/>
          <p:nvPr/>
        </p:nvSpPr>
        <p:spPr>
          <a:xfrm>
            <a:off x="1014685" y="1388385"/>
            <a:ext cx="7538913" cy="511807"/>
          </a:xfrm>
          <a:prstGeom prst="rect">
            <a:avLst/>
          </a:prstGeom>
        </p:spPr>
        <p:txBody>
          <a:bodyPr wrap="square">
            <a:spAutoFit/>
          </a:bodyPr>
          <a:lstStyle/>
          <a:p>
            <a:pPr>
              <a:lnSpc>
                <a:spcPct val="125000"/>
              </a:lnSpc>
            </a:pPr>
            <a:r>
              <a:rPr lang="zh-CN" altLang="en-US" sz="2400" b="1" dirty="0">
                <a:solidFill>
                  <a:srgbClr val="FF3300"/>
                </a:solidFill>
                <a:latin typeface="微软雅黑" panose="020B0503020204020204" pitchFamily="34" charset="-122"/>
                <a:ea typeface="微软雅黑" panose="020B0503020204020204" pitchFamily="34" charset="-122"/>
              </a:rPr>
              <a:t>图像模式的特性一</a:t>
            </a:r>
            <a:endParaRPr lang="zh-CN" altLang="en-US" sz="2200" dirty="0">
              <a:solidFill>
                <a:srgbClr val="FF3300"/>
              </a:solidFill>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7682" y="1415511"/>
            <a:ext cx="517314" cy="517314"/>
          </a:xfrm>
          <a:prstGeom prst="rect">
            <a:avLst/>
          </a:prstGeom>
        </p:spPr>
      </p:pic>
      <p:sp>
        <p:nvSpPr>
          <p:cNvPr id="22" name="矩形 21"/>
          <p:cNvSpPr/>
          <p:nvPr/>
        </p:nvSpPr>
        <p:spPr>
          <a:xfrm>
            <a:off x="6732383" y="1380232"/>
            <a:ext cx="4868444" cy="1323439"/>
          </a:xfrm>
          <a:prstGeom prst="rect">
            <a:avLst/>
          </a:prstGeom>
        </p:spPr>
        <p:txBody>
          <a:bodyPr wrap="square">
            <a:spAutoFit/>
          </a:bodyPr>
          <a:lstStyle/>
          <a:p>
            <a:r>
              <a:rPr lang="en-US" altLang="zh-CN" sz="2000" dirty="0">
                <a:solidFill>
                  <a:srgbClr val="FF3300"/>
                </a:solidFill>
                <a:latin typeface="华文楷体" panose="02010600040101010101" pitchFamily="2" charset="-122"/>
                <a:ea typeface="华文楷体" panose="02010600040101010101" pitchFamily="2" charset="-122"/>
              </a:rPr>
              <a:t>: </a:t>
            </a:r>
            <a:r>
              <a:rPr lang="zh-CN" altLang="en-US" sz="2000" dirty="0">
                <a:solidFill>
                  <a:srgbClr val="FF3300"/>
                </a:solidFill>
                <a:latin typeface="华文楷体" panose="02010600040101010101" pitchFamily="2" charset="-122"/>
                <a:ea typeface="华文楷体" panose="02010600040101010101" pitchFamily="2" charset="-122"/>
              </a:rPr>
              <a:t>应用一次该方法只能提取一个特征</a:t>
            </a:r>
            <a:endParaRPr lang="en-US" altLang="zh-CN" sz="2000" dirty="0">
              <a:solidFill>
                <a:srgbClr val="FF3300"/>
              </a:solidFill>
              <a:latin typeface="华文楷体" panose="02010600040101010101" pitchFamily="2" charset="-122"/>
              <a:ea typeface="华文楷体" panose="02010600040101010101" pitchFamily="2" charset="-122"/>
            </a:endParaRPr>
          </a:p>
          <a:p>
            <a:endParaRPr lang="en-US" altLang="zh-CN" sz="2000" dirty="0">
              <a:solidFill>
                <a:srgbClr val="FF3300"/>
              </a:solidFill>
              <a:latin typeface="华文楷体" panose="02010600040101010101" pitchFamily="2" charset="-122"/>
              <a:ea typeface="华文楷体" panose="02010600040101010101" pitchFamily="2" charset="-122"/>
            </a:endParaRPr>
          </a:p>
          <a:p>
            <a:r>
              <a:rPr lang="en-US" altLang="zh-CN" sz="2000" dirty="0">
                <a:solidFill>
                  <a:srgbClr val="FF3300"/>
                </a:solidFill>
                <a:latin typeface="华文楷体" panose="02010600040101010101" pitchFamily="2" charset="-122"/>
                <a:ea typeface="华文楷体" panose="02010600040101010101" pitchFamily="2" charset="-122"/>
              </a:rPr>
              <a:t>:</a:t>
            </a:r>
            <a:r>
              <a:rPr lang="zh-CN" altLang="en-US" sz="2000" dirty="0">
                <a:solidFill>
                  <a:srgbClr val="FF3300"/>
                </a:solidFill>
                <a:latin typeface="华文楷体" panose="02010600040101010101" pitchFamily="2" charset="-122"/>
                <a:ea typeface="华文楷体" panose="02010600040101010101" pitchFamily="2" charset="-122"/>
              </a:rPr>
              <a:t> 所以对应同一张图片输入，应该应用多次该方法</a:t>
            </a:r>
            <a:endParaRPr lang="zh-CN" altLang="en-US" sz="2000" dirty="0"/>
          </a:p>
        </p:txBody>
      </p:sp>
      <p:sp>
        <p:nvSpPr>
          <p:cNvPr id="13" name="矩形 12"/>
          <p:cNvSpPr/>
          <p:nvPr/>
        </p:nvSpPr>
        <p:spPr>
          <a:xfrm>
            <a:off x="1640428" y="384062"/>
            <a:ext cx="3968802"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图像模式的特征</a:t>
            </a:r>
          </a:p>
        </p:txBody>
      </p:sp>
      <p:sp>
        <p:nvSpPr>
          <p:cNvPr id="14" name="矩形 13"/>
          <p:cNvSpPr/>
          <p:nvPr/>
        </p:nvSpPr>
        <p:spPr>
          <a:xfrm>
            <a:off x="462239" y="1895189"/>
            <a:ext cx="4786825" cy="4708981"/>
          </a:xfrm>
          <a:prstGeom prst="rect">
            <a:avLst/>
          </a:prstGeom>
        </p:spPr>
        <p:txBody>
          <a:bodyPr wrap="square">
            <a:spAutoFit/>
          </a:bodyPr>
          <a:lstStyle/>
          <a:p>
            <a:pPr marL="800100" lvl="1" indent="-342900">
              <a:lnSpc>
                <a:spcPct val="150000"/>
              </a:lnSpc>
              <a:buFont typeface="Wingdings" panose="05000000000000000000" pitchFamily="2" charset="2"/>
              <a:buChar char="Ø"/>
              <a:defRPr/>
            </a:pPr>
            <a:r>
              <a:rPr lang="zh-CN" altLang="en-US" sz="2000" dirty="0">
                <a:solidFill>
                  <a:srgbClr val="FF0000"/>
                </a:solidFill>
                <a:latin typeface="华文楷体" panose="02010600040101010101" pitchFamily="2" charset="-122"/>
                <a:ea typeface="华文楷体" panose="02010600040101010101" pitchFamily="2" charset="-122"/>
              </a:rPr>
              <a:t>第一个发现：</a:t>
            </a:r>
          </a:p>
          <a:p>
            <a:pPr lvl="2">
              <a:lnSpc>
                <a:spcPct val="150000"/>
              </a:lnSpc>
              <a:defRPr/>
            </a:pPr>
            <a:r>
              <a:rPr lang="zh-CN" altLang="en-US" sz="2000" b="1" dirty="0">
                <a:latin typeface="华文楷体" panose="02010600040101010101" pitchFamily="2" charset="-122"/>
                <a:ea typeface="华文楷体" panose="02010600040101010101" pitchFamily="2" charset="-122"/>
              </a:rPr>
              <a:t>鸢尾花仅出现在图像局部区域</a:t>
            </a:r>
            <a:endParaRPr lang="en-US" altLang="zh-CN" sz="2000" b="1" dirty="0">
              <a:latin typeface="华文楷体" panose="02010600040101010101" pitchFamily="2" charset="-122"/>
              <a:ea typeface="华文楷体" panose="02010600040101010101" pitchFamily="2" charset="-122"/>
            </a:endParaRPr>
          </a:p>
          <a:p>
            <a:pPr lvl="2">
              <a:lnSpc>
                <a:spcPct val="150000"/>
              </a:lnSpc>
              <a:defRPr/>
            </a:pPr>
            <a:r>
              <a:rPr lang="zh-CN" altLang="en-US" sz="2000" b="1" dirty="0">
                <a:latin typeface="华文楷体" panose="02010600040101010101" pitchFamily="2" charset="-122"/>
                <a:ea typeface="华文楷体" panose="02010600040101010101" pitchFamily="2" charset="-122"/>
              </a:rPr>
              <a:t>并不是所有具有相似形态特征的鸢尾花都位于图像的同一个位置</a:t>
            </a:r>
            <a:endParaRPr lang="en-US" altLang="zh-CN" sz="2000" dirty="0">
              <a:latin typeface="华文楷体" panose="02010600040101010101" pitchFamily="2" charset="-122"/>
              <a:ea typeface="华文楷体" panose="02010600040101010101" pitchFamily="2" charset="-122"/>
            </a:endParaRPr>
          </a:p>
          <a:p>
            <a:pPr marL="800100" lvl="1" indent="-342900">
              <a:lnSpc>
                <a:spcPct val="150000"/>
              </a:lnSpc>
              <a:buFont typeface="Wingdings" panose="05000000000000000000" pitchFamily="2" charset="2"/>
              <a:buChar char="Ø"/>
              <a:defRPr/>
            </a:pPr>
            <a:r>
              <a:rPr lang="zh-CN" altLang="en-US" sz="2000" dirty="0">
                <a:solidFill>
                  <a:srgbClr val="FF0000"/>
                </a:solidFill>
                <a:latin typeface="华文楷体" panose="02010600040101010101" pitchFamily="2" charset="-122"/>
                <a:ea typeface="华文楷体" panose="02010600040101010101" pitchFamily="2" charset="-122"/>
              </a:rPr>
              <a:t>如何应用这个发现？</a:t>
            </a:r>
            <a:endParaRPr lang="en-US" altLang="zh-CN" sz="2000" dirty="0">
              <a:solidFill>
                <a:srgbClr val="FF0000"/>
              </a:solidFill>
              <a:latin typeface="华文楷体" panose="02010600040101010101" pitchFamily="2" charset="-122"/>
              <a:ea typeface="华文楷体" panose="02010600040101010101" pitchFamily="2" charset="-122"/>
            </a:endParaRPr>
          </a:p>
          <a:p>
            <a:pPr marL="800100" lvl="1" indent="-342900">
              <a:lnSpc>
                <a:spcPct val="150000"/>
              </a:lnSpc>
              <a:buFont typeface="Wingdings" panose="05000000000000000000" pitchFamily="2" charset="2"/>
              <a:buChar char="Ø"/>
              <a:defRPr/>
            </a:pPr>
            <a:endParaRPr lang="en-US" altLang="zh-CN" sz="2000" dirty="0">
              <a:latin typeface="华文楷体" panose="02010600040101010101" pitchFamily="2" charset="-122"/>
              <a:ea typeface="华文楷体" panose="02010600040101010101" pitchFamily="2" charset="-122"/>
            </a:endParaRPr>
          </a:p>
          <a:p>
            <a:pPr marL="800100" lvl="1" indent="-342900">
              <a:lnSpc>
                <a:spcPct val="150000"/>
              </a:lnSpc>
              <a:buFont typeface="Wingdings" panose="05000000000000000000" pitchFamily="2" charset="2"/>
              <a:buChar char="Ø"/>
              <a:defRPr/>
            </a:pPr>
            <a:r>
              <a:rPr lang="zh-CN" altLang="en-US" sz="2000" dirty="0">
                <a:solidFill>
                  <a:srgbClr val="FF0000"/>
                </a:solidFill>
                <a:latin typeface="华文楷体" panose="02010600040101010101" pitchFamily="2" charset="-122"/>
                <a:ea typeface="华文楷体" panose="02010600040101010101" pitchFamily="2" charset="-122"/>
              </a:rPr>
              <a:t>可能的做法：</a:t>
            </a:r>
            <a:endParaRPr lang="en-US" altLang="zh-CN" sz="2000" dirty="0">
              <a:solidFill>
                <a:srgbClr val="FF0000"/>
              </a:solidFill>
              <a:latin typeface="华文楷体" panose="02010600040101010101" pitchFamily="2" charset="-122"/>
              <a:ea typeface="华文楷体" panose="02010600040101010101" pitchFamily="2" charset="-122"/>
            </a:endParaRPr>
          </a:p>
          <a:p>
            <a:pPr marL="1257300" lvl="2" indent="-342900">
              <a:lnSpc>
                <a:spcPct val="150000"/>
              </a:lnSpc>
              <a:buFont typeface="+mj-lt"/>
              <a:buAutoNum type="arabicPeriod"/>
              <a:defRPr/>
            </a:pPr>
            <a:r>
              <a:rPr lang="zh-CN" altLang="en-US" sz="2000" dirty="0">
                <a:latin typeface="华文楷体" panose="02010600040101010101" pitchFamily="2" charset="-122"/>
                <a:ea typeface="华文楷体" panose="02010600040101010101" pitchFamily="2" charset="-122"/>
              </a:rPr>
              <a:t>定义一种提取局部的特征的方法，可有效响应特定局部模式</a:t>
            </a:r>
            <a:endParaRPr lang="en-US" altLang="zh-CN" sz="2000" dirty="0">
              <a:latin typeface="华文楷体" panose="02010600040101010101" pitchFamily="2" charset="-122"/>
              <a:ea typeface="华文楷体" panose="02010600040101010101" pitchFamily="2" charset="-122"/>
            </a:endParaRPr>
          </a:p>
          <a:p>
            <a:pPr marL="1257300" lvl="2" indent="-342900">
              <a:lnSpc>
                <a:spcPct val="150000"/>
              </a:lnSpc>
              <a:buFont typeface="+mj-lt"/>
              <a:buAutoNum type="arabicPeriod"/>
              <a:defRPr/>
            </a:pPr>
            <a:r>
              <a:rPr lang="zh-CN" altLang="en-US" sz="2000" dirty="0">
                <a:latin typeface="华文楷体" panose="02010600040101010101" pitchFamily="2" charset="-122"/>
                <a:ea typeface="华文楷体" panose="02010600040101010101" pitchFamily="2" charset="-122"/>
              </a:rPr>
              <a:t>用这种方法遍历整张图片</a:t>
            </a:r>
            <a:endParaRPr lang="en-US" altLang="zh-CN" sz="2000" dirty="0">
              <a:latin typeface="华文楷体" panose="02010600040101010101" pitchFamily="2" charset="-122"/>
              <a:ea typeface="华文楷体" panose="02010600040101010101"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352490" y="1996327"/>
            <a:ext cx="5546652" cy="4664995"/>
          </a:xfrm>
          <a:prstGeom prst="rect">
            <a:avLst/>
          </a:prstGeom>
        </p:spPr>
        <p:txBody>
          <a:bodyPr wrap="square">
            <a:spAutoFit/>
          </a:bodyPr>
          <a:lstStyle/>
          <a:p>
            <a:pPr marL="800100" lvl="1" indent="-342900">
              <a:lnSpc>
                <a:spcPct val="150000"/>
              </a:lnSpc>
              <a:buFont typeface="Wingdings" panose="05000000000000000000" pitchFamily="2" charset="2"/>
              <a:buChar char="Ø"/>
              <a:defRPr/>
            </a:pPr>
            <a:r>
              <a:rPr lang="zh-CN" altLang="en-US" sz="2000" dirty="0">
                <a:solidFill>
                  <a:srgbClr val="FF0000"/>
                </a:solidFill>
                <a:latin typeface="华文楷体" panose="02010600040101010101" pitchFamily="2" charset="-122"/>
                <a:ea typeface="华文楷体" panose="02010600040101010101" pitchFamily="2" charset="-122"/>
              </a:rPr>
              <a:t>第二个发现：</a:t>
            </a:r>
          </a:p>
          <a:p>
            <a:pPr lvl="2">
              <a:lnSpc>
                <a:spcPct val="150000"/>
              </a:lnSpc>
              <a:defRPr/>
            </a:pPr>
            <a:r>
              <a:rPr lang="zh-CN" altLang="en-US" sz="2000" b="1" dirty="0">
                <a:latin typeface="华文楷体" panose="02010600040101010101" pitchFamily="2" charset="-122"/>
                <a:ea typeface="华文楷体" panose="02010600040101010101" pitchFamily="2" charset="-122"/>
              </a:rPr>
              <a:t>大小改变，鸢尾花仍然可以有效区分</a:t>
            </a:r>
            <a:endParaRPr lang="en-US" altLang="zh-CN" sz="2000" b="1" dirty="0">
              <a:latin typeface="华文楷体" panose="02010600040101010101" pitchFamily="2" charset="-122"/>
              <a:ea typeface="华文楷体" panose="02010600040101010101" pitchFamily="2" charset="-122"/>
            </a:endParaRPr>
          </a:p>
          <a:p>
            <a:pPr lvl="2">
              <a:lnSpc>
                <a:spcPct val="150000"/>
              </a:lnSpc>
              <a:defRPr/>
            </a:pPr>
            <a:endParaRPr lang="en-US" altLang="zh-CN" sz="2000" dirty="0">
              <a:latin typeface="华文楷体" panose="02010600040101010101" pitchFamily="2" charset="-122"/>
              <a:ea typeface="华文楷体" panose="02010600040101010101" pitchFamily="2" charset="-122"/>
            </a:endParaRPr>
          </a:p>
          <a:p>
            <a:pPr marL="800100" lvl="1" indent="-342900">
              <a:lnSpc>
                <a:spcPct val="150000"/>
              </a:lnSpc>
              <a:buFont typeface="Wingdings" panose="05000000000000000000" pitchFamily="2" charset="2"/>
              <a:buChar char="Ø"/>
              <a:defRPr/>
            </a:pPr>
            <a:r>
              <a:rPr lang="zh-CN" altLang="en-US" sz="2000" dirty="0">
                <a:solidFill>
                  <a:srgbClr val="FF0000"/>
                </a:solidFill>
                <a:latin typeface="华文楷体" panose="02010600040101010101" pitchFamily="2" charset="-122"/>
                <a:ea typeface="华文楷体" panose="02010600040101010101" pitchFamily="2" charset="-122"/>
              </a:rPr>
              <a:t>如何利用这个特性？</a:t>
            </a:r>
            <a:endParaRPr lang="en-US" altLang="zh-CN" sz="2000" dirty="0">
              <a:solidFill>
                <a:srgbClr val="FF0000"/>
              </a:solidFill>
              <a:latin typeface="华文楷体" panose="02010600040101010101" pitchFamily="2" charset="-122"/>
              <a:ea typeface="华文楷体" panose="02010600040101010101" pitchFamily="2" charset="-122"/>
            </a:endParaRPr>
          </a:p>
          <a:p>
            <a:pPr marL="800100" lvl="1" indent="-342900">
              <a:lnSpc>
                <a:spcPct val="150000"/>
              </a:lnSpc>
              <a:buFont typeface="Wingdings" panose="05000000000000000000" pitchFamily="2" charset="2"/>
              <a:buChar char="Ø"/>
              <a:defRPr/>
            </a:pPr>
            <a:endParaRPr lang="en-US" altLang="zh-CN" sz="2000" dirty="0">
              <a:latin typeface="华文楷体" panose="02010600040101010101" pitchFamily="2" charset="-122"/>
              <a:ea typeface="华文楷体" panose="02010600040101010101" pitchFamily="2" charset="-122"/>
            </a:endParaRPr>
          </a:p>
          <a:p>
            <a:pPr marL="800100" lvl="1" indent="-342900">
              <a:lnSpc>
                <a:spcPct val="150000"/>
              </a:lnSpc>
              <a:buFont typeface="Wingdings" panose="05000000000000000000" pitchFamily="2" charset="2"/>
              <a:buChar char="Ø"/>
              <a:defRPr/>
            </a:pPr>
            <a:r>
              <a:rPr lang="zh-CN" altLang="en-US" sz="2000" dirty="0">
                <a:solidFill>
                  <a:srgbClr val="FF0000"/>
                </a:solidFill>
                <a:latin typeface="华文楷体" panose="02010600040101010101" pitchFamily="2" charset="-122"/>
                <a:ea typeface="华文楷体" panose="02010600040101010101" pitchFamily="2" charset="-122"/>
              </a:rPr>
              <a:t>可能的做法：</a:t>
            </a:r>
            <a:endParaRPr lang="en-US" altLang="zh-CN" sz="2000" dirty="0">
              <a:solidFill>
                <a:srgbClr val="FF0000"/>
              </a:solidFill>
              <a:latin typeface="华文楷体" panose="02010600040101010101" pitchFamily="2" charset="-122"/>
              <a:ea typeface="华文楷体" panose="02010600040101010101" pitchFamily="2" charset="-122"/>
            </a:endParaRPr>
          </a:p>
          <a:p>
            <a:pPr marL="1257300" lvl="2" indent="-342900">
              <a:lnSpc>
                <a:spcPct val="150000"/>
              </a:lnSpc>
              <a:buFont typeface="+mj-lt"/>
              <a:buAutoNum type="arabicPeriod"/>
              <a:defRPr/>
            </a:pPr>
            <a:r>
              <a:rPr lang="zh-CN" altLang="en-US" sz="2000" dirty="0">
                <a:latin typeface="华文楷体" panose="02010600040101010101" pitchFamily="2" charset="-122"/>
                <a:ea typeface="华文楷体" panose="02010600040101010101" pitchFamily="2" charset="-122"/>
              </a:rPr>
              <a:t>在神经网络逐层累加的过程中，可以直接对图像进行缩放</a:t>
            </a:r>
            <a:endParaRPr lang="en-US" altLang="zh-CN" sz="2000" dirty="0">
              <a:latin typeface="华文楷体" panose="02010600040101010101" pitchFamily="2" charset="-122"/>
              <a:ea typeface="华文楷体" panose="02010600040101010101" pitchFamily="2" charset="-122"/>
            </a:endParaRPr>
          </a:p>
          <a:p>
            <a:pPr marL="1257300" lvl="2" indent="-342900">
              <a:lnSpc>
                <a:spcPct val="150000"/>
              </a:lnSpc>
              <a:buFont typeface="+mj-lt"/>
              <a:buAutoNum type="arabicPeriod"/>
              <a:defRPr/>
            </a:pPr>
            <a:r>
              <a:rPr lang="zh-CN" altLang="en-US" sz="2000" dirty="0">
                <a:latin typeface="华文楷体" panose="02010600040101010101" pitchFamily="2" charset="-122"/>
                <a:ea typeface="华文楷体" panose="02010600040101010101" pitchFamily="2" charset="-122"/>
              </a:rPr>
              <a:t>缩放到适当大小后，可以在特征提取过程中得到有效响应</a:t>
            </a:r>
            <a:endParaRPr lang="en-US" altLang="zh-CN" sz="2000" dirty="0">
              <a:latin typeface="华文楷体" panose="02010600040101010101" pitchFamily="2" charset="-122"/>
              <a:ea typeface="华文楷体" panose="02010600040101010101" pitchFamily="2" charset="-122"/>
            </a:endParaRPr>
          </a:p>
        </p:txBody>
      </p:sp>
      <p:grpSp>
        <p:nvGrpSpPr>
          <p:cNvPr id="23" name="组合 22"/>
          <p:cNvGrpSpPr/>
          <p:nvPr/>
        </p:nvGrpSpPr>
        <p:grpSpPr>
          <a:xfrm>
            <a:off x="6635006" y="2738849"/>
            <a:ext cx="4642593" cy="3030510"/>
            <a:chOff x="7441252" y="2979174"/>
            <a:chExt cx="4243628" cy="2703870"/>
          </a:xfrm>
        </p:grpSpPr>
        <p:pic>
          <p:nvPicPr>
            <p:cNvPr id="4" name="图片 3"/>
            <p:cNvPicPr>
              <a:picLocks noChangeAspect="1"/>
            </p:cNvPicPr>
            <p:nvPr/>
          </p:nvPicPr>
          <p:blipFill rotWithShape="1">
            <a:blip r:embed="rId3"/>
            <a:srcRect l="57395" t="50761" r="2961" b="8781"/>
            <a:stretch>
              <a:fillRect/>
            </a:stretch>
          </p:blipFill>
          <p:spPr>
            <a:xfrm>
              <a:off x="8994374" y="2979174"/>
              <a:ext cx="2690506" cy="2703870"/>
            </a:xfrm>
            <a:prstGeom prst="rect">
              <a:avLst/>
            </a:prstGeom>
          </p:spPr>
        </p:pic>
        <p:pic>
          <p:nvPicPr>
            <p:cNvPr id="17" name="图片 16"/>
            <p:cNvPicPr>
              <a:picLocks noChangeAspect="1"/>
            </p:cNvPicPr>
            <p:nvPr/>
          </p:nvPicPr>
          <p:blipFill rotWithShape="1">
            <a:blip r:embed="rId3"/>
            <a:srcRect l="57395" t="49850" r="2961" b="8781"/>
            <a:stretch>
              <a:fillRect/>
            </a:stretch>
          </p:blipFill>
          <p:spPr>
            <a:xfrm>
              <a:off x="7441252" y="4326189"/>
              <a:ext cx="1345254" cy="1356852"/>
            </a:xfrm>
            <a:prstGeom prst="rect">
              <a:avLst/>
            </a:prstGeom>
          </p:spPr>
        </p:pic>
        <p:sp>
          <p:nvSpPr>
            <p:cNvPr id="20" name="矩形 19"/>
            <p:cNvSpPr/>
            <p:nvPr/>
          </p:nvSpPr>
          <p:spPr>
            <a:xfrm>
              <a:off x="7441253" y="4336026"/>
              <a:ext cx="1345253" cy="1347015"/>
            </a:xfrm>
            <a:prstGeom prst="rect">
              <a:avLst/>
            </a:prstGeom>
            <a:noFill/>
            <a:ln w="47625"/>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ln w="22225">
                  <a:solidFill>
                    <a:schemeClr val="accent2"/>
                  </a:solidFill>
                  <a:prstDash val="solid"/>
                </a:ln>
                <a:solidFill>
                  <a:schemeClr val="accent2">
                    <a:lumMod val="40000"/>
                    <a:lumOff val="60000"/>
                  </a:schemeClr>
                </a:solidFill>
              </a:endParaRPr>
            </a:p>
          </p:txBody>
        </p:sp>
        <p:cxnSp>
          <p:nvCxnSpPr>
            <p:cNvPr id="13" name="直接连接符 12"/>
            <p:cNvCxnSpPr/>
            <p:nvPr/>
          </p:nvCxnSpPr>
          <p:spPr>
            <a:xfrm flipV="1">
              <a:off x="8786506" y="2979174"/>
              <a:ext cx="207868" cy="1356852"/>
            </a:xfrm>
            <a:prstGeom prst="line">
              <a:avLst/>
            </a:prstGeom>
            <a:ln w="31750"/>
          </p:spPr>
          <p:style>
            <a:lnRef idx="1">
              <a:schemeClr val="accent4"/>
            </a:lnRef>
            <a:fillRef idx="0">
              <a:schemeClr val="accent4"/>
            </a:fillRef>
            <a:effectRef idx="0">
              <a:schemeClr val="accent4"/>
            </a:effectRef>
            <a:fontRef idx="minor">
              <a:schemeClr val="tx1"/>
            </a:fontRef>
          </p:style>
        </p:cxnSp>
        <p:cxnSp>
          <p:nvCxnSpPr>
            <p:cNvPr id="21" name="直接连接符 20"/>
            <p:cNvCxnSpPr/>
            <p:nvPr/>
          </p:nvCxnSpPr>
          <p:spPr>
            <a:xfrm>
              <a:off x="8786506" y="5683030"/>
              <a:ext cx="263336" cy="0"/>
            </a:xfrm>
            <a:prstGeom prst="line">
              <a:avLst/>
            </a:prstGeom>
            <a:ln w="38100"/>
          </p:spPr>
          <p:style>
            <a:lnRef idx="1">
              <a:schemeClr val="accent4"/>
            </a:lnRef>
            <a:fillRef idx="0">
              <a:schemeClr val="accent4"/>
            </a:fillRef>
            <a:effectRef idx="0">
              <a:schemeClr val="accent4"/>
            </a:effectRef>
            <a:fontRef idx="minor">
              <a:schemeClr val="tx1"/>
            </a:fontRef>
          </p:style>
        </p:cxnSp>
        <p:sp>
          <p:nvSpPr>
            <p:cNvPr id="24" name="矩形 23"/>
            <p:cNvSpPr/>
            <p:nvPr/>
          </p:nvSpPr>
          <p:spPr>
            <a:xfrm>
              <a:off x="8994374" y="2984092"/>
              <a:ext cx="2690506" cy="2698938"/>
            </a:xfrm>
            <a:prstGeom prst="rect">
              <a:avLst/>
            </a:prstGeom>
            <a:noFill/>
            <a:ln w="47625"/>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ln w="22225">
                  <a:solidFill>
                    <a:schemeClr val="accent2"/>
                  </a:solidFill>
                  <a:prstDash val="solid"/>
                </a:ln>
                <a:solidFill>
                  <a:schemeClr val="accent2">
                    <a:lumMod val="40000"/>
                    <a:lumOff val="60000"/>
                  </a:schemeClr>
                </a:solidFill>
              </a:endParaRPr>
            </a:p>
          </p:txBody>
        </p:sp>
      </p:grpSp>
      <p:sp>
        <p:nvSpPr>
          <p:cNvPr id="26" name="矩形 25"/>
          <p:cNvSpPr/>
          <p:nvPr/>
        </p:nvSpPr>
        <p:spPr>
          <a:xfrm>
            <a:off x="1014685" y="1388385"/>
            <a:ext cx="7538913" cy="511807"/>
          </a:xfrm>
          <a:prstGeom prst="rect">
            <a:avLst/>
          </a:prstGeom>
        </p:spPr>
        <p:txBody>
          <a:bodyPr wrap="square">
            <a:spAutoFit/>
          </a:bodyPr>
          <a:lstStyle/>
          <a:p>
            <a:pPr>
              <a:lnSpc>
                <a:spcPct val="125000"/>
              </a:lnSpc>
            </a:pPr>
            <a:r>
              <a:rPr lang="zh-CN" altLang="en-US" sz="2400" b="1" dirty="0">
                <a:solidFill>
                  <a:srgbClr val="FF3300"/>
                </a:solidFill>
                <a:latin typeface="微软雅黑" panose="020B0503020204020204" pitchFamily="34" charset="-122"/>
                <a:ea typeface="微软雅黑" panose="020B0503020204020204" pitchFamily="34" charset="-122"/>
              </a:rPr>
              <a:t>图像模式的特性二</a:t>
            </a:r>
            <a:endParaRPr lang="zh-CN" altLang="en-US" sz="2200" dirty="0">
              <a:solidFill>
                <a:srgbClr val="FF3300"/>
              </a:solidFill>
              <a:latin typeface="微软雅黑" panose="020B0503020204020204" pitchFamily="34" charset="-122"/>
              <a:ea typeface="微软雅黑" panose="020B0503020204020204" pitchFamily="34" charset="-122"/>
            </a:endParaRPr>
          </a:p>
        </p:txBody>
      </p:sp>
      <p:pic>
        <p:nvPicPr>
          <p:cNvPr id="27" name="图片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7682" y="1415511"/>
            <a:ext cx="517314" cy="517314"/>
          </a:xfrm>
          <a:prstGeom prst="rect">
            <a:avLst/>
          </a:prstGeom>
        </p:spPr>
      </p:pic>
      <p:sp>
        <p:nvSpPr>
          <p:cNvPr id="14" name="矩形 13"/>
          <p:cNvSpPr/>
          <p:nvPr/>
        </p:nvSpPr>
        <p:spPr>
          <a:xfrm>
            <a:off x="1640428" y="384062"/>
            <a:ext cx="3968802"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图像模式的特征</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640428" y="384062"/>
            <a:ext cx="4199933"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概述</a:t>
            </a:r>
          </a:p>
        </p:txBody>
      </p:sp>
      <p:sp>
        <p:nvSpPr>
          <p:cNvPr id="5" name="圆角矩形 14">
            <a:extLst>
              <a:ext uri="{FF2B5EF4-FFF2-40B4-BE49-F238E27FC236}">
                <a16:creationId xmlns:a16="http://schemas.microsoft.com/office/drawing/2014/main" xmlns="" id="{80F0E239-F96C-44B0-A48A-6E6865829553}"/>
              </a:ext>
            </a:extLst>
          </p:cNvPr>
          <p:cNvSpPr/>
          <p:nvPr/>
        </p:nvSpPr>
        <p:spPr>
          <a:xfrm>
            <a:off x="3227294" y="2556041"/>
            <a:ext cx="5701553"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深层神经网络用于图像处理的问题</a:t>
            </a:r>
          </a:p>
        </p:txBody>
      </p:sp>
      <p:sp>
        <p:nvSpPr>
          <p:cNvPr id="6" name="圆角矩形 16">
            <a:extLst>
              <a:ext uri="{FF2B5EF4-FFF2-40B4-BE49-F238E27FC236}">
                <a16:creationId xmlns:a16="http://schemas.microsoft.com/office/drawing/2014/main" xmlns="" id="{E57E8844-8AAA-43DC-A98B-09F8BC877D23}"/>
              </a:ext>
            </a:extLst>
          </p:cNvPr>
          <p:cNvSpPr/>
          <p:nvPr/>
        </p:nvSpPr>
        <p:spPr>
          <a:xfrm>
            <a:off x="3227294" y="3509229"/>
            <a:ext cx="5701553"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卷积神经网络概念引出</a:t>
            </a:r>
          </a:p>
        </p:txBody>
      </p:sp>
    </p:spTree>
    <p:extLst>
      <p:ext uri="{BB962C8B-B14F-4D97-AF65-F5344CB8AC3E}">
        <p14:creationId xmlns:p14="http://schemas.microsoft.com/office/powerpoint/2010/main" val="748431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746449" y="1769806"/>
            <a:ext cx="4830276" cy="4599318"/>
            <a:chOff x="6002485" y="923284"/>
            <a:chExt cx="5574241" cy="5445840"/>
          </a:xfrm>
        </p:grpSpPr>
        <p:grpSp>
          <p:nvGrpSpPr>
            <p:cNvPr id="11" name="组合 10"/>
            <p:cNvGrpSpPr/>
            <p:nvPr/>
          </p:nvGrpSpPr>
          <p:grpSpPr>
            <a:xfrm>
              <a:off x="6002485" y="923284"/>
              <a:ext cx="5574240" cy="2661945"/>
              <a:chOff x="1587353" y="1492551"/>
              <a:chExt cx="4054342" cy="2034632"/>
            </a:xfrm>
          </p:grpSpPr>
          <p:pic>
            <p:nvPicPr>
              <p:cNvPr id="14" name="Picture 2" descr="https://timgsa.baidu.com/timg?image&amp;quality=80&amp;size=b9999_10000&amp;sec=1542672967778&amp;di=e34b2d2284f82f3ebe43fb3de01eeb6a&amp;imgtype=0&amp;src=http%3A%2F%2Fdingyue.nosdn.127.net%2FvyO3TsRCL5ZPwISKJ6fx9ZQUxe5u0u3cwNWsgeeEbMwDI1540729733639compressflag.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048" r="15923"/>
              <a:stretch>
                <a:fillRect/>
              </a:stretch>
            </p:blipFill>
            <p:spPr bwMode="auto">
              <a:xfrm>
                <a:off x="1587353" y="1492551"/>
                <a:ext cx="1956900" cy="2034632"/>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p:cNvSpPr/>
              <p:nvPr/>
            </p:nvSpPr>
            <p:spPr>
              <a:xfrm>
                <a:off x="2088939" y="2047751"/>
                <a:ext cx="953729" cy="924232"/>
              </a:xfrm>
              <a:prstGeom prst="rect">
                <a:avLst/>
              </a:prstGeom>
              <a:noFill/>
              <a:ln w="47625"/>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ln w="22225">
                    <a:solidFill>
                      <a:schemeClr val="accent2"/>
                    </a:solidFill>
                    <a:prstDash val="solid"/>
                  </a:ln>
                  <a:solidFill>
                    <a:schemeClr val="accent2">
                      <a:lumMod val="40000"/>
                      <a:lumOff val="60000"/>
                    </a:schemeClr>
                  </a:solidFill>
                </a:endParaRPr>
              </a:p>
            </p:txBody>
          </p:sp>
          <p:grpSp>
            <p:nvGrpSpPr>
              <p:cNvPr id="18" name="组合 17"/>
              <p:cNvGrpSpPr/>
              <p:nvPr/>
            </p:nvGrpSpPr>
            <p:grpSpPr>
              <a:xfrm>
                <a:off x="3684795" y="1492551"/>
                <a:ext cx="1956900" cy="2034632"/>
                <a:chOff x="1462285" y="3793300"/>
                <a:chExt cx="1956900" cy="2034632"/>
              </a:xfrm>
            </p:grpSpPr>
            <p:pic>
              <p:nvPicPr>
                <p:cNvPr id="20" name="图片 19"/>
                <p:cNvPicPr>
                  <a:picLocks noChangeAspect="1"/>
                </p:cNvPicPr>
                <p:nvPr/>
              </p:nvPicPr>
              <p:blipFill rotWithShape="1">
                <a:blip r:embed="rId4"/>
                <a:srcRect l="17751" t="8781" r="2961" b="8781"/>
                <a:stretch>
                  <a:fillRect/>
                </a:stretch>
              </p:blipFill>
              <p:spPr>
                <a:xfrm>
                  <a:off x="1462285" y="3793300"/>
                  <a:ext cx="1956900" cy="2034632"/>
                </a:xfrm>
                <a:prstGeom prst="rect">
                  <a:avLst/>
                </a:prstGeom>
              </p:spPr>
            </p:pic>
            <p:sp>
              <p:nvSpPr>
                <p:cNvPr id="21" name="矩形 20"/>
                <p:cNvSpPr/>
                <p:nvPr/>
              </p:nvSpPr>
              <p:spPr>
                <a:xfrm>
                  <a:off x="2404321" y="4810658"/>
                  <a:ext cx="953729" cy="924232"/>
                </a:xfrm>
                <a:prstGeom prst="rect">
                  <a:avLst/>
                </a:prstGeom>
                <a:noFill/>
                <a:ln w="47625"/>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ln w="22225">
                      <a:solidFill>
                        <a:schemeClr val="accent2"/>
                      </a:solidFill>
                      <a:prstDash val="solid"/>
                    </a:ln>
                    <a:solidFill>
                      <a:schemeClr val="accent2">
                        <a:lumMod val="40000"/>
                        <a:lumOff val="60000"/>
                      </a:schemeClr>
                    </a:solidFill>
                  </a:endParaRPr>
                </a:p>
              </p:txBody>
            </p:sp>
          </p:grpSp>
        </p:grpSp>
        <p:grpSp>
          <p:nvGrpSpPr>
            <p:cNvPr id="22" name="组合 21"/>
            <p:cNvGrpSpPr/>
            <p:nvPr/>
          </p:nvGrpSpPr>
          <p:grpSpPr>
            <a:xfrm>
              <a:off x="7354530" y="3707179"/>
              <a:ext cx="4222196" cy="2661945"/>
              <a:chOff x="7441252" y="2979174"/>
              <a:chExt cx="4243628" cy="2703870"/>
            </a:xfrm>
          </p:grpSpPr>
          <p:pic>
            <p:nvPicPr>
              <p:cNvPr id="23" name="图片 22"/>
              <p:cNvPicPr>
                <a:picLocks noChangeAspect="1"/>
              </p:cNvPicPr>
              <p:nvPr/>
            </p:nvPicPr>
            <p:blipFill rotWithShape="1">
              <a:blip r:embed="rId4"/>
              <a:srcRect l="57395" t="50761" r="2961" b="8781"/>
              <a:stretch>
                <a:fillRect/>
              </a:stretch>
            </p:blipFill>
            <p:spPr>
              <a:xfrm>
                <a:off x="8994374" y="2979174"/>
                <a:ext cx="2690506" cy="2703870"/>
              </a:xfrm>
              <a:prstGeom prst="rect">
                <a:avLst/>
              </a:prstGeom>
            </p:spPr>
          </p:pic>
          <p:pic>
            <p:nvPicPr>
              <p:cNvPr id="24" name="图片 23"/>
              <p:cNvPicPr>
                <a:picLocks noChangeAspect="1"/>
              </p:cNvPicPr>
              <p:nvPr/>
            </p:nvPicPr>
            <p:blipFill rotWithShape="1">
              <a:blip r:embed="rId4"/>
              <a:srcRect l="57395" t="49850" r="2961" b="8781"/>
              <a:stretch>
                <a:fillRect/>
              </a:stretch>
            </p:blipFill>
            <p:spPr>
              <a:xfrm>
                <a:off x="7441252" y="4326189"/>
                <a:ext cx="1345254" cy="1356852"/>
              </a:xfrm>
              <a:prstGeom prst="rect">
                <a:avLst/>
              </a:prstGeom>
            </p:spPr>
          </p:pic>
          <p:sp>
            <p:nvSpPr>
              <p:cNvPr id="25" name="矩形 24"/>
              <p:cNvSpPr/>
              <p:nvPr/>
            </p:nvSpPr>
            <p:spPr>
              <a:xfrm>
                <a:off x="7441253" y="4336026"/>
                <a:ext cx="1345253" cy="1347015"/>
              </a:xfrm>
              <a:prstGeom prst="rect">
                <a:avLst/>
              </a:prstGeom>
              <a:noFill/>
              <a:ln w="47625"/>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ln w="22225">
                    <a:solidFill>
                      <a:schemeClr val="accent2"/>
                    </a:solidFill>
                    <a:prstDash val="solid"/>
                  </a:ln>
                  <a:solidFill>
                    <a:schemeClr val="accent2">
                      <a:lumMod val="40000"/>
                      <a:lumOff val="60000"/>
                    </a:schemeClr>
                  </a:solidFill>
                </a:endParaRPr>
              </a:p>
            </p:txBody>
          </p:sp>
          <p:cxnSp>
            <p:nvCxnSpPr>
              <p:cNvPr id="26" name="直接连接符 25"/>
              <p:cNvCxnSpPr/>
              <p:nvPr/>
            </p:nvCxnSpPr>
            <p:spPr>
              <a:xfrm flipV="1">
                <a:off x="8786506" y="2979174"/>
                <a:ext cx="207868" cy="1356852"/>
              </a:xfrm>
              <a:prstGeom prst="line">
                <a:avLst/>
              </a:prstGeom>
              <a:ln w="31750"/>
            </p:spPr>
            <p:style>
              <a:lnRef idx="1">
                <a:schemeClr val="accent4"/>
              </a:lnRef>
              <a:fillRef idx="0">
                <a:schemeClr val="accent4"/>
              </a:fillRef>
              <a:effectRef idx="0">
                <a:schemeClr val="accent4"/>
              </a:effectRef>
              <a:fontRef idx="minor">
                <a:schemeClr val="tx1"/>
              </a:fontRef>
            </p:style>
          </p:cxnSp>
          <p:cxnSp>
            <p:nvCxnSpPr>
              <p:cNvPr id="27" name="直接连接符 26"/>
              <p:cNvCxnSpPr/>
              <p:nvPr/>
            </p:nvCxnSpPr>
            <p:spPr>
              <a:xfrm>
                <a:off x="8786506" y="5683030"/>
                <a:ext cx="263336" cy="0"/>
              </a:xfrm>
              <a:prstGeom prst="line">
                <a:avLst/>
              </a:prstGeom>
              <a:ln w="38100"/>
            </p:spPr>
            <p:style>
              <a:lnRef idx="1">
                <a:schemeClr val="accent4"/>
              </a:lnRef>
              <a:fillRef idx="0">
                <a:schemeClr val="accent4"/>
              </a:fillRef>
              <a:effectRef idx="0">
                <a:schemeClr val="accent4"/>
              </a:effectRef>
              <a:fontRef idx="minor">
                <a:schemeClr val="tx1"/>
              </a:fontRef>
            </p:style>
          </p:cxnSp>
          <p:sp>
            <p:nvSpPr>
              <p:cNvPr id="28" name="矩形 27"/>
              <p:cNvSpPr/>
              <p:nvPr/>
            </p:nvSpPr>
            <p:spPr>
              <a:xfrm>
                <a:off x="8994374" y="2984092"/>
                <a:ext cx="2690506" cy="2698938"/>
              </a:xfrm>
              <a:prstGeom prst="rect">
                <a:avLst/>
              </a:prstGeom>
              <a:noFill/>
              <a:ln w="47625"/>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ln w="22225">
                    <a:solidFill>
                      <a:schemeClr val="accent2"/>
                    </a:solidFill>
                    <a:prstDash val="solid"/>
                  </a:ln>
                  <a:solidFill>
                    <a:schemeClr val="accent2">
                      <a:lumMod val="40000"/>
                      <a:lumOff val="60000"/>
                    </a:schemeClr>
                  </a:solidFill>
                </a:endParaRPr>
              </a:p>
            </p:txBody>
          </p:sp>
        </p:grpSp>
      </p:grpSp>
      <p:sp>
        <p:nvSpPr>
          <p:cNvPr id="29" name="矩形 28"/>
          <p:cNvSpPr/>
          <p:nvPr/>
        </p:nvSpPr>
        <p:spPr>
          <a:xfrm>
            <a:off x="401864" y="1944463"/>
            <a:ext cx="5485596" cy="1938992"/>
          </a:xfrm>
          <a:prstGeom prst="rect">
            <a:avLst/>
          </a:prstGeom>
        </p:spPr>
        <p:txBody>
          <a:bodyPr wrap="square">
            <a:spAutoFit/>
          </a:bodyPr>
          <a:lstStyle/>
          <a:p>
            <a:pPr marL="742950" lvl="1" indent="-285750">
              <a:lnSpc>
                <a:spcPct val="150000"/>
              </a:lnSpc>
              <a:buFont typeface="Wingdings" panose="05000000000000000000" pitchFamily="2" charset="2"/>
              <a:buChar char="Ø"/>
              <a:defRPr/>
            </a:pPr>
            <a:r>
              <a:rPr lang="zh-CN" altLang="en-US" sz="2000" dirty="0">
                <a:solidFill>
                  <a:srgbClr val="FF0000"/>
                </a:solidFill>
                <a:latin typeface="华文楷体" panose="02010600040101010101" pitchFamily="2" charset="-122"/>
                <a:ea typeface="华文楷体" panose="02010600040101010101" pitchFamily="2" charset="-122"/>
              </a:rPr>
              <a:t>第一个发现对应的可能的做法：</a:t>
            </a:r>
            <a:endParaRPr lang="en-US" altLang="zh-CN" sz="2000" dirty="0">
              <a:solidFill>
                <a:srgbClr val="FF0000"/>
              </a:solidFill>
              <a:latin typeface="华文楷体" panose="02010600040101010101" pitchFamily="2" charset="-122"/>
              <a:ea typeface="华文楷体" panose="02010600040101010101" pitchFamily="2" charset="-122"/>
            </a:endParaRPr>
          </a:p>
          <a:p>
            <a:pPr marL="1257300" lvl="2" indent="-342900">
              <a:lnSpc>
                <a:spcPct val="150000"/>
              </a:lnSpc>
              <a:buFont typeface="+mj-lt"/>
              <a:buAutoNum type="arabicPeriod"/>
              <a:defRPr/>
            </a:pPr>
            <a:r>
              <a:rPr lang="zh-CN" altLang="en-US" sz="2000" dirty="0">
                <a:latin typeface="华文楷体" panose="02010600040101010101" pitchFamily="2" charset="-122"/>
                <a:ea typeface="华文楷体" panose="02010600040101010101" pitchFamily="2" charset="-122"/>
              </a:rPr>
              <a:t>定义一种提取局部的特征的方法，可有效响应特定局部模式</a:t>
            </a:r>
            <a:endParaRPr lang="en-US" altLang="zh-CN" sz="2000" dirty="0">
              <a:latin typeface="华文楷体" panose="02010600040101010101" pitchFamily="2" charset="-122"/>
              <a:ea typeface="华文楷体" panose="02010600040101010101" pitchFamily="2" charset="-122"/>
            </a:endParaRPr>
          </a:p>
          <a:p>
            <a:pPr marL="1257300" lvl="2" indent="-342900">
              <a:lnSpc>
                <a:spcPct val="150000"/>
              </a:lnSpc>
              <a:buFont typeface="+mj-lt"/>
              <a:buAutoNum type="arabicPeriod"/>
              <a:defRPr/>
            </a:pPr>
            <a:r>
              <a:rPr lang="zh-CN" altLang="en-US" sz="2000" dirty="0">
                <a:latin typeface="华文楷体" panose="02010600040101010101" pitchFamily="2" charset="-122"/>
                <a:ea typeface="华文楷体" panose="02010600040101010101" pitchFamily="2" charset="-122"/>
              </a:rPr>
              <a:t>用这种方法遍历整张图片</a:t>
            </a:r>
            <a:endParaRPr lang="en-US" altLang="zh-CN" sz="2000" dirty="0">
              <a:latin typeface="华文楷体" panose="02010600040101010101" pitchFamily="2" charset="-122"/>
              <a:ea typeface="华文楷体" panose="02010600040101010101" pitchFamily="2" charset="-122"/>
            </a:endParaRPr>
          </a:p>
        </p:txBody>
      </p:sp>
      <p:sp>
        <p:nvSpPr>
          <p:cNvPr id="30" name="矩形 29"/>
          <p:cNvSpPr/>
          <p:nvPr/>
        </p:nvSpPr>
        <p:spPr>
          <a:xfrm>
            <a:off x="340808" y="4579602"/>
            <a:ext cx="5546652" cy="1477328"/>
          </a:xfrm>
          <a:prstGeom prst="rect">
            <a:avLst/>
          </a:prstGeom>
        </p:spPr>
        <p:txBody>
          <a:bodyPr wrap="square">
            <a:spAutoFit/>
          </a:bodyPr>
          <a:lstStyle/>
          <a:p>
            <a:pPr marL="742950" lvl="1" indent="-285750">
              <a:lnSpc>
                <a:spcPct val="150000"/>
              </a:lnSpc>
              <a:buFont typeface="Wingdings" panose="05000000000000000000" pitchFamily="2" charset="2"/>
              <a:buChar char="Ø"/>
              <a:defRPr/>
            </a:pPr>
            <a:r>
              <a:rPr lang="zh-CN" altLang="en-US" sz="2000" dirty="0">
                <a:solidFill>
                  <a:srgbClr val="FF0000"/>
                </a:solidFill>
                <a:latin typeface="华文楷体" panose="02010600040101010101" pitchFamily="2" charset="-122"/>
                <a:ea typeface="华文楷体" panose="02010600040101010101" pitchFamily="2" charset="-122"/>
              </a:rPr>
              <a:t>第二个发现对应的可能的做法：</a:t>
            </a:r>
            <a:endParaRPr lang="en-US" altLang="zh-CN" sz="2000" dirty="0">
              <a:solidFill>
                <a:srgbClr val="FF0000"/>
              </a:solidFill>
              <a:latin typeface="华文楷体" panose="02010600040101010101" pitchFamily="2" charset="-122"/>
              <a:ea typeface="华文楷体" panose="02010600040101010101" pitchFamily="2" charset="-122"/>
            </a:endParaRPr>
          </a:p>
          <a:p>
            <a:pPr lvl="2">
              <a:lnSpc>
                <a:spcPct val="150000"/>
              </a:lnSpc>
              <a:defRPr/>
            </a:pPr>
            <a:r>
              <a:rPr lang="zh-CN" altLang="en-US" sz="2000" dirty="0">
                <a:latin typeface="华文楷体" panose="02010600040101010101" pitchFamily="2" charset="-122"/>
                <a:ea typeface="华文楷体" panose="02010600040101010101" pitchFamily="2" charset="-122"/>
              </a:rPr>
              <a:t>在神经网络逐层累加的过程中，可以直接对图像进行缩放</a:t>
            </a:r>
            <a:endParaRPr lang="en-US" altLang="zh-CN" sz="2000" dirty="0">
              <a:latin typeface="华文楷体" panose="02010600040101010101" pitchFamily="2" charset="-122"/>
              <a:ea typeface="华文楷体" panose="02010600040101010101" pitchFamily="2" charset="-122"/>
            </a:endParaRPr>
          </a:p>
        </p:txBody>
      </p:sp>
      <p:sp>
        <p:nvSpPr>
          <p:cNvPr id="32" name="矩形 31"/>
          <p:cNvSpPr/>
          <p:nvPr/>
        </p:nvSpPr>
        <p:spPr>
          <a:xfrm>
            <a:off x="1092546" y="6002612"/>
            <a:ext cx="5091943" cy="559769"/>
          </a:xfrm>
          <a:prstGeom prst="rect">
            <a:avLst/>
          </a:prstGeom>
          <a:solidFill>
            <a:schemeClr val="accent5">
              <a:lumMod val="20000"/>
              <a:lumOff val="80000"/>
            </a:schemeClr>
          </a:solidFill>
          <a:ln>
            <a:solidFill>
              <a:srgbClr val="4472C4"/>
            </a:solidFill>
          </a:ln>
        </p:spPr>
        <p:txBody>
          <a:bodyPr wrap="square">
            <a:spAutoFit/>
          </a:bodyPr>
          <a:lstStyle/>
          <a:p>
            <a:pPr>
              <a:lnSpc>
                <a:spcPct val="150000"/>
              </a:lnSpc>
              <a:defRPr/>
            </a:pPr>
            <a:r>
              <a:rPr lang="zh-CN" altLang="en-US" sz="2400" dirty="0">
                <a:solidFill>
                  <a:srgbClr val="0070C0"/>
                </a:solidFill>
                <a:latin typeface="黑体" panose="02010609060101010101" pitchFamily="49" charset="-122"/>
                <a:ea typeface="黑体" panose="02010609060101010101" pitchFamily="49" charset="-122"/>
              </a:rPr>
              <a:t>池化：下采样被检测物体不变模式</a:t>
            </a:r>
            <a:endParaRPr lang="en-US" altLang="zh-CN" sz="2400" dirty="0">
              <a:solidFill>
                <a:srgbClr val="0070C0"/>
              </a:solidFill>
              <a:latin typeface="黑体" panose="02010609060101010101" pitchFamily="49" charset="-122"/>
              <a:ea typeface="黑体" panose="02010609060101010101" pitchFamily="49" charset="-122"/>
            </a:endParaRPr>
          </a:p>
        </p:txBody>
      </p:sp>
      <p:sp>
        <p:nvSpPr>
          <p:cNvPr id="33" name="矩形 32"/>
          <p:cNvSpPr/>
          <p:nvPr/>
        </p:nvSpPr>
        <p:spPr>
          <a:xfrm>
            <a:off x="1092547" y="3837765"/>
            <a:ext cx="3194318" cy="646331"/>
          </a:xfrm>
          <a:prstGeom prst="rect">
            <a:avLst/>
          </a:prstGeom>
          <a:solidFill>
            <a:schemeClr val="accent5">
              <a:lumMod val="20000"/>
              <a:lumOff val="80000"/>
            </a:schemeClr>
          </a:solidFill>
          <a:ln>
            <a:solidFill>
              <a:srgbClr val="4472C4"/>
            </a:solidFill>
          </a:ln>
        </p:spPr>
        <p:txBody>
          <a:bodyPr wrap="square">
            <a:spAutoFit/>
          </a:bodyPr>
          <a:lstStyle/>
          <a:p>
            <a:pPr>
              <a:lnSpc>
                <a:spcPct val="150000"/>
              </a:lnSpc>
              <a:defRPr/>
            </a:pPr>
            <a:r>
              <a:rPr lang="zh-CN" altLang="en-US" sz="2400" dirty="0">
                <a:solidFill>
                  <a:srgbClr val="0070C0"/>
                </a:solidFill>
                <a:latin typeface="黑体" panose="02010609060101010101" pitchFamily="49" charset="-122"/>
                <a:ea typeface="黑体" panose="02010609060101010101" pitchFamily="49" charset="-122"/>
              </a:rPr>
              <a:t>卷积：平移不变模式</a:t>
            </a:r>
            <a:endParaRPr lang="en-US" altLang="zh-CN" sz="2400" dirty="0">
              <a:solidFill>
                <a:srgbClr val="0070C0"/>
              </a:solidFill>
              <a:latin typeface="黑体" panose="02010609060101010101" pitchFamily="49" charset="-122"/>
              <a:ea typeface="黑体" panose="02010609060101010101" pitchFamily="49" charset="-122"/>
            </a:endParaRPr>
          </a:p>
        </p:txBody>
      </p:sp>
      <p:sp>
        <p:nvSpPr>
          <p:cNvPr id="36" name="矩形 35"/>
          <p:cNvSpPr/>
          <p:nvPr/>
        </p:nvSpPr>
        <p:spPr>
          <a:xfrm>
            <a:off x="1014685" y="1388385"/>
            <a:ext cx="7538913" cy="511807"/>
          </a:xfrm>
          <a:prstGeom prst="rect">
            <a:avLst/>
          </a:prstGeom>
        </p:spPr>
        <p:txBody>
          <a:bodyPr wrap="square">
            <a:spAutoFit/>
          </a:bodyPr>
          <a:lstStyle/>
          <a:p>
            <a:pPr>
              <a:lnSpc>
                <a:spcPct val="125000"/>
              </a:lnSpc>
            </a:pPr>
            <a:r>
              <a:rPr lang="zh-CN" altLang="en-US" sz="2400" b="1" dirty="0">
                <a:solidFill>
                  <a:srgbClr val="FF3300"/>
                </a:solidFill>
                <a:latin typeface="微软雅黑" panose="020B0503020204020204" pitchFamily="34" charset="-122"/>
                <a:ea typeface="微软雅黑" panose="020B0503020204020204" pitchFamily="34" charset="-122"/>
              </a:rPr>
              <a:t>图像模式的特性</a:t>
            </a:r>
            <a:r>
              <a:rPr lang="en-US" altLang="zh-CN" sz="2400" b="1" dirty="0">
                <a:solidFill>
                  <a:srgbClr val="FF3300"/>
                </a:solidFill>
                <a:latin typeface="微软雅黑" panose="020B0503020204020204" pitchFamily="34" charset="-122"/>
                <a:ea typeface="微软雅黑" panose="020B0503020204020204" pitchFamily="34" charset="-122"/>
              </a:rPr>
              <a:t>——</a:t>
            </a:r>
            <a:r>
              <a:rPr lang="zh-CN" altLang="en-US" sz="2400" b="1" dirty="0">
                <a:solidFill>
                  <a:srgbClr val="FF3300"/>
                </a:solidFill>
                <a:latin typeface="微软雅黑" panose="020B0503020204020204" pitchFamily="34" charset="-122"/>
                <a:ea typeface="微软雅黑" panose="020B0503020204020204" pitchFamily="34" charset="-122"/>
              </a:rPr>
              <a:t>小结</a:t>
            </a:r>
            <a:endParaRPr lang="zh-CN" altLang="en-US" sz="2200" dirty="0">
              <a:solidFill>
                <a:srgbClr val="FF3300"/>
              </a:solidFill>
              <a:latin typeface="微软雅黑" panose="020B0503020204020204" pitchFamily="34" charset="-122"/>
              <a:ea typeface="微软雅黑" panose="020B0503020204020204" pitchFamily="34" charset="-122"/>
            </a:endParaRPr>
          </a:p>
        </p:txBody>
      </p:sp>
      <p:pic>
        <p:nvPicPr>
          <p:cNvPr id="37" name="图片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7682" y="1415511"/>
            <a:ext cx="517314" cy="517314"/>
          </a:xfrm>
          <a:prstGeom prst="rect">
            <a:avLst/>
          </a:prstGeom>
        </p:spPr>
      </p:pic>
      <p:sp>
        <p:nvSpPr>
          <p:cNvPr id="31" name="矩形 30"/>
          <p:cNvSpPr/>
          <p:nvPr/>
        </p:nvSpPr>
        <p:spPr>
          <a:xfrm>
            <a:off x="1640427" y="384062"/>
            <a:ext cx="4828611"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卷积神经网络的诞生</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1640427" y="384062"/>
            <a:ext cx="4828611"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卷积神经网络的诞生</a:t>
            </a:r>
          </a:p>
        </p:txBody>
      </p:sp>
      <p:grpSp>
        <p:nvGrpSpPr>
          <p:cNvPr id="34" name="组合 33"/>
          <p:cNvGrpSpPr/>
          <p:nvPr/>
        </p:nvGrpSpPr>
        <p:grpSpPr>
          <a:xfrm>
            <a:off x="6746449" y="1769806"/>
            <a:ext cx="4830276" cy="4599318"/>
            <a:chOff x="6002485" y="923284"/>
            <a:chExt cx="5574241" cy="5445840"/>
          </a:xfrm>
        </p:grpSpPr>
        <p:grpSp>
          <p:nvGrpSpPr>
            <p:cNvPr id="38" name="组合 37"/>
            <p:cNvGrpSpPr/>
            <p:nvPr/>
          </p:nvGrpSpPr>
          <p:grpSpPr>
            <a:xfrm>
              <a:off x="6002485" y="923284"/>
              <a:ext cx="5574240" cy="2661945"/>
              <a:chOff x="1587353" y="1492551"/>
              <a:chExt cx="4054342" cy="2034632"/>
            </a:xfrm>
          </p:grpSpPr>
          <p:pic>
            <p:nvPicPr>
              <p:cNvPr id="46" name="Picture 2" descr="https://timgsa.baidu.com/timg?image&amp;quality=80&amp;size=b9999_10000&amp;sec=1542672967778&amp;di=e34b2d2284f82f3ebe43fb3de01eeb6a&amp;imgtype=0&amp;src=http%3A%2F%2Fdingyue.nosdn.127.net%2FvyO3TsRCL5ZPwISKJ6fx9ZQUxe5u0u3cwNWsgeeEbMwDI1540729733639compressflag.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048" r="15923"/>
              <a:stretch>
                <a:fillRect/>
              </a:stretch>
            </p:blipFill>
            <p:spPr bwMode="auto">
              <a:xfrm>
                <a:off x="1587353" y="1492551"/>
                <a:ext cx="1956900" cy="2034632"/>
              </a:xfrm>
              <a:prstGeom prst="rect">
                <a:avLst/>
              </a:prstGeom>
              <a:noFill/>
              <a:extLst>
                <a:ext uri="{909E8E84-426E-40DD-AFC4-6F175D3DCCD1}">
                  <a14:hiddenFill xmlns:a14="http://schemas.microsoft.com/office/drawing/2010/main">
                    <a:solidFill>
                      <a:srgbClr val="FFFFFF"/>
                    </a:solidFill>
                  </a14:hiddenFill>
                </a:ext>
              </a:extLst>
            </p:spPr>
          </p:pic>
          <p:sp>
            <p:nvSpPr>
              <p:cNvPr id="47" name="矩形 46"/>
              <p:cNvSpPr/>
              <p:nvPr/>
            </p:nvSpPr>
            <p:spPr>
              <a:xfrm>
                <a:off x="2088939" y="2047751"/>
                <a:ext cx="953729" cy="924232"/>
              </a:xfrm>
              <a:prstGeom prst="rect">
                <a:avLst/>
              </a:prstGeom>
              <a:noFill/>
              <a:ln w="47625"/>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ln w="22225">
                    <a:solidFill>
                      <a:schemeClr val="accent2"/>
                    </a:solidFill>
                    <a:prstDash val="solid"/>
                  </a:ln>
                  <a:solidFill>
                    <a:schemeClr val="accent2">
                      <a:lumMod val="40000"/>
                      <a:lumOff val="60000"/>
                    </a:schemeClr>
                  </a:solidFill>
                </a:endParaRPr>
              </a:p>
            </p:txBody>
          </p:sp>
          <p:grpSp>
            <p:nvGrpSpPr>
              <p:cNvPr id="48" name="组合 47"/>
              <p:cNvGrpSpPr/>
              <p:nvPr/>
            </p:nvGrpSpPr>
            <p:grpSpPr>
              <a:xfrm>
                <a:off x="3684795" y="1492551"/>
                <a:ext cx="1956900" cy="2034632"/>
                <a:chOff x="1462285" y="3793300"/>
                <a:chExt cx="1956900" cy="2034632"/>
              </a:xfrm>
            </p:grpSpPr>
            <p:pic>
              <p:nvPicPr>
                <p:cNvPr id="49" name="图片 48"/>
                <p:cNvPicPr>
                  <a:picLocks noChangeAspect="1"/>
                </p:cNvPicPr>
                <p:nvPr/>
              </p:nvPicPr>
              <p:blipFill rotWithShape="1">
                <a:blip r:embed="rId4"/>
                <a:srcRect l="17751" t="8781" r="2961" b="8781"/>
                <a:stretch>
                  <a:fillRect/>
                </a:stretch>
              </p:blipFill>
              <p:spPr>
                <a:xfrm>
                  <a:off x="1462285" y="3793300"/>
                  <a:ext cx="1956900" cy="2034632"/>
                </a:xfrm>
                <a:prstGeom prst="rect">
                  <a:avLst/>
                </a:prstGeom>
              </p:spPr>
            </p:pic>
            <p:sp>
              <p:nvSpPr>
                <p:cNvPr id="50" name="矩形 49"/>
                <p:cNvSpPr/>
                <p:nvPr/>
              </p:nvSpPr>
              <p:spPr>
                <a:xfrm>
                  <a:off x="2404321" y="4810658"/>
                  <a:ext cx="953729" cy="924232"/>
                </a:xfrm>
                <a:prstGeom prst="rect">
                  <a:avLst/>
                </a:prstGeom>
                <a:noFill/>
                <a:ln w="47625"/>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ln w="22225">
                      <a:solidFill>
                        <a:schemeClr val="accent2"/>
                      </a:solidFill>
                      <a:prstDash val="solid"/>
                    </a:ln>
                    <a:solidFill>
                      <a:schemeClr val="accent2">
                        <a:lumMod val="40000"/>
                        <a:lumOff val="60000"/>
                      </a:schemeClr>
                    </a:solidFill>
                  </a:endParaRPr>
                </a:p>
              </p:txBody>
            </p:sp>
          </p:grpSp>
        </p:grpSp>
        <p:grpSp>
          <p:nvGrpSpPr>
            <p:cNvPr id="39" name="组合 38"/>
            <p:cNvGrpSpPr/>
            <p:nvPr/>
          </p:nvGrpSpPr>
          <p:grpSpPr>
            <a:xfrm>
              <a:off x="7354530" y="3707179"/>
              <a:ext cx="4222196" cy="2661945"/>
              <a:chOff x="7441252" y="2979174"/>
              <a:chExt cx="4243628" cy="2703870"/>
            </a:xfrm>
          </p:grpSpPr>
          <p:pic>
            <p:nvPicPr>
              <p:cNvPr id="40" name="图片 39"/>
              <p:cNvPicPr>
                <a:picLocks noChangeAspect="1"/>
              </p:cNvPicPr>
              <p:nvPr/>
            </p:nvPicPr>
            <p:blipFill rotWithShape="1">
              <a:blip r:embed="rId4"/>
              <a:srcRect l="57395" t="50761" r="2961" b="8781"/>
              <a:stretch>
                <a:fillRect/>
              </a:stretch>
            </p:blipFill>
            <p:spPr>
              <a:xfrm>
                <a:off x="8994374" y="2979174"/>
                <a:ext cx="2690506" cy="2703870"/>
              </a:xfrm>
              <a:prstGeom prst="rect">
                <a:avLst/>
              </a:prstGeom>
            </p:spPr>
          </p:pic>
          <p:pic>
            <p:nvPicPr>
              <p:cNvPr id="41" name="图片 40"/>
              <p:cNvPicPr>
                <a:picLocks noChangeAspect="1"/>
              </p:cNvPicPr>
              <p:nvPr/>
            </p:nvPicPr>
            <p:blipFill rotWithShape="1">
              <a:blip r:embed="rId4"/>
              <a:srcRect l="57395" t="49850" r="2961" b="8781"/>
              <a:stretch>
                <a:fillRect/>
              </a:stretch>
            </p:blipFill>
            <p:spPr>
              <a:xfrm>
                <a:off x="7441252" y="4326189"/>
                <a:ext cx="1345254" cy="1356852"/>
              </a:xfrm>
              <a:prstGeom prst="rect">
                <a:avLst/>
              </a:prstGeom>
            </p:spPr>
          </p:pic>
          <p:sp>
            <p:nvSpPr>
              <p:cNvPr id="42" name="矩形 41"/>
              <p:cNvSpPr/>
              <p:nvPr/>
            </p:nvSpPr>
            <p:spPr>
              <a:xfrm>
                <a:off x="7441253" y="4336026"/>
                <a:ext cx="1345253" cy="1347015"/>
              </a:xfrm>
              <a:prstGeom prst="rect">
                <a:avLst/>
              </a:prstGeom>
              <a:noFill/>
              <a:ln w="47625"/>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ln w="22225">
                    <a:solidFill>
                      <a:schemeClr val="accent2"/>
                    </a:solidFill>
                    <a:prstDash val="solid"/>
                  </a:ln>
                  <a:solidFill>
                    <a:schemeClr val="accent2">
                      <a:lumMod val="40000"/>
                      <a:lumOff val="60000"/>
                    </a:schemeClr>
                  </a:solidFill>
                </a:endParaRPr>
              </a:p>
            </p:txBody>
          </p:sp>
          <p:cxnSp>
            <p:nvCxnSpPr>
              <p:cNvPr id="43" name="直接连接符 42"/>
              <p:cNvCxnSpPr/>
              <p:nvPr/>
            </p:nvCxnSpPr>
            <p:spPr>
              <a:xfrm flipV="1">
                <a:off x="8786506" y="2979174"/>
                <a:ext cx="207868" cy="1356852"/>
              </a:xfrm>
              <a:prstGeom prst="line">
                <a:avLst/>
              </a:prstGeom>
              <a:ln w="31750"/>
            </p:spPr>
            <p:style>
              <a:lnRef idx="1">
                <a:schemeClr val="accent4"/>
              </a:lnRef>
              <a:fillRef idx="0">
                <a:schemeClr val="accent4"/>
              </a:fillRef>
              <a:effectRef idx="0">
                <a:schemeClr val="accent4"/>
              </a:effectRef>
              <a:fontRef idx="minor">
                <a:schemeClr val="tx1"/>
              </a:fontRef>
            </p:style>
          </p:cxnSp>
          <p:cxnSp>
            <p:nvCxnSpPr>
              <p:cNvPr id="44" name="直接连接符 43"/>
              <p:cNvCxnSpPr/>
              <p:nvPr/>
            </p:nvCxnSpPr>
            <p:spPr>
              <a:xfrm>
                <a:off x="8786506" y="5683030"/>
                <a:ext cx="263336" cy="0"/>
              </a:xfrm>
              <a:prstGeom prst="line">
                <a:avLst/>
              </a:prstGeom>
              <a:ln w="38100"/>
            </p:spPr>
            <p:style>
              <a:lnRef idx="1">
                <a:schemeClr val="accent4"/>
              </a:lnRef>
              <a:fillRef idx="0">
                <a:schemeClr val="accent4"/>
              </a:fillRef>
              <a:effectRef idx="0">
                <a:schemeClr val="accent4"/>
              </a:effectRef>
              <a:fontRef idx="minor">
                <a:schemeClr val="tx1"/>
              </a:fontRef>
            </p:style>
          </p:cxnSp>
          <p:sp>
            <p:nvSpPr>
              <p:cNvPr id="45" name="矩形 44"/>
              <p:cNvSpPr/>
              <p:nvPr/>
            </p:nvSpPr>
            <p:spPr>
              <a:xfrm>
                <a:off x="8994374" y="2984092"/>
                <a:ext cx="2690506" cy="2698938"/>
              </a:xfrm>
              <a:prstGeom prst="rect">
                <a:avLst/>
              </a:prstGeom>
              <a:noFill/>
              <a:ln w="47625"/>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ln w="22225">
                    <a:solidFill>
                      <a:schemeClr val="accent2"/>
                    </a:solidFill>
                    <a:prstDash val="solid"/>
                  </a:ln>
                  <a:solidFill>
                    <a:schemeClr val="accent2">
                      <a:lumMod val="40000"/>
                      <a:lumOff val="60000"/>
                    </a:schemeClr>
                  </a:solidFill>
                </a:endParaRPr>
              </a:p>
            </p:txBody>
          </p:sp>
        </p:grpSp>
      </p:grpSp>
      <p:sp>
        <p:nvSpPr>
          <p:cNvPr id="51" name="矩形 50"/>
          <p:cNvSpPr/>
          <p:nvPr/>
        </p:nvSpPr>
        <p:spPr>
          <a:xfrm>
            <a:off x="371336" y="1959951"/>
            <a:ext cx="5485596" cy="1938992"/>
          </a:xfrm>
          <a:prstGeom prst="rect">
            <a:avLst/>
          </a:prstGeom>
        </p:spPr>
        <p:txBody>
          <a:bodyPr wrap="square">
            <a:spAutoFit/>
          </a:bodyPr>
          <a:lstStyle/>
          <a:p>
            <a:pPr marL="742950" lvl="1" indent="-285750">
              <a:lnSpc>
                <a:spcPct val="150000"/>
              </a:lnSpc>
              <a:buFont typeface="Wingdings" panose="05000000000000000000" pitchFamily="2" charset="2"/>
              <a:buChar char="Ø"/>
              <a:defRPr/>
            </a:pPr>
            <a:r>
              <a:rPr lang="zh-CN" altLang="en-US" sz="2000" dirty="0">
                <a:solidFill>
                  <a:srgbClr val="FF0000"/>
                </a:solidFill>
                <a:latin typeface="华文楷体" panose="02010600040101010101" pitchFamily="2" charset="-122"/>
                <a:ea typeface="华文楷体" panose="02010600040101010101" pitchFamily="2" charset="-122"/>
              </a:rPr>
              <a:t>第一个发现对应的可能的做法：</a:t>
            </a:r>
            <a:endParaRPr lang="en-US" altLang="zh-CN" sz="2000" dirty="0">
              <a:solidFill>
                <a:srgbClr val="FF0000"/>
              </a:solidFill>
              <a:latin typeface="华文楷体" panose="02010600040101010101" pitchFamily="2" charset="-122"/>
              <a:ea typeface="华文楷体" panose="02010600040101010101" pitchFamily="2" charset="-122"/>
            </a:endParaRPr>
          </a:p>
          <a:p>
            <a:pPr marL="1257300" lvl="2" indent="-342900">
              <a:lnSpc>
                <a:spcPct val="150000"/>
              </a:lnSpc>
              <a:buFont typeface="+mj-lt"/>
              <a:buAutoNum type="arabicPeriod"/>
              <a:defRPr/>
            </a:pPr>
            <a:r>
              <a:rPr lang="zh-CN" altLang="en-US" sz="2000" dirty="0">
                <a:latin typeface="华文楷体" panose="02010600040101010101" pitchFamily="2" charset="-122"/>
                <a:ea typeface="华文楷体" panose="02010600040101010101" pitchFamily="2" charset="-122"/>
              </a:rPr>
              <a:t>定义一种提取局部的特征的方法，可有效响应特定局部模式</a:t>
            </a:r>
            <a:endParaRPr lang="en-US" altLang="zh-CN" sz="2000" dirty="0">
              <a:latin typeface="华文楷体" panose="02010600040101010101" pitchFamily="2" charset="-122"/>
              <a:ea typeface="华文楷体" panose="02010600040101010101" pitchFamily="2" charset="-122"/>
            </a:endParaRPr>
          </a:p>
          <a:p>
            <a:pPr marL="1257300" lvl="2" indent="-342900">
              <a:lnSpc>
                <a:spcPct val="150000"/>
              </a:lnSpc>
              <a:buFont typeface="+mj-lt"/>
              <a:buAutoNum type="arabicPeriod"/>
              <a:defRPr/>
            </a:pPr>
            <a:r>
              <a:rPr lang="zh-CN" altLang="en-US" sz="2000" dirty="0">
                <a:latin typeface="华文楷体" panose="02010600040101010101" pitchFamily="2" charset="-122"/>
                <a:ea typeface="华文楷体" panose="02010600040101010101" pitchFamily="2" charset="-122"/>
              </a:rPr>
              <a:t>用这种方法遍历整张图片</a:t>
            </a:r>
            <a:endParaRPr lang="en-US" altLang="zh-CN" sz="2000" dirty="0">
              <a:latin typeface="华文楷体" panose="02010600040101010101" pitchFamily="2" charset="-122"/>
              <a:ea typeface="华文楷体" panose="02010600040101010101" pitchFamily="2" charset="-122"/>
            </a:endParaRPr>
          </a:p>
        </p:txBody>
      </p:sp>
      <p:sp>
        <p:nvSpPr>
          <p:cNvPr id="52" name="矩形 51"/>
          <p:cNvSpPr/>
          <p:nvPr/>
        </p:nvSpPr>
        <p:spPr>
          <a:xfrm>
            <a:off x="340808" y="4483374"/>
            <a:ext cx="5546652" cy="1477328"/>
          </a:xfrm>
          <a:prstGeom prst="rect">
            <a:avLst/>
          </a:prstGeom>
        </p:spPr>
        <p:txBody>
          <a:bodyPr wrap="square">
            <a:spAutoFit/>
          </a:bodyPr>
          <a:lstStyle/>
          <a:p>
            <a:pPr marL="742950" lvl="1" indent="-285750">
              <a:lnSpc>
                <a:spcPct val="150000"/>
              </a:lnSpc>
              <a:buFont typeface="Wingdings" panose="05000000000000000000" pitchFamily="2" charset="2"/>
              <a:buChar char="Ø"/>
              <a:defRPr/>
            </a:pPr>
            <a:r>
              <a:rPr lang="zh-CN" altLang="en-US" sz="2000" dirty="0">
                <a:solidFill>
                  <a:srgbClr val="FF0000"/>
                </a:solidFill>
                <a:latin typeface="华文楷体" panose="02010600040101010101" pitchFamily="2" charset="-122"/>
                <a:ea typeface="华文楷体" panose="02010600040101010101" pitchFamily="2" charset="-122"/>
              </a:rPr>
              <a:t>第二个发现对应的可能的做法：</a:t>
            </a:r>
            <a:endParaRPr lang="en-US" altLang="zh-CN" sz="2000" dirty="0">
              <a:solidFill>
                <a:srgbClr val="FF0000"/>
              </a:solidFill>
              <a:latin typeface="华文楷体" panose="02010600040101010101" pitchFamily="2" charset="-122"/>
              <a:ea typeface="华文楷体" panose="02010600040101010101" pitchFamily="2" charset="-122"/>
            </a:endParaRPr>
          </a:p>
          <a:p>
            <a:pPr lvl="2">
              <a:lnSpc>
                <a:spcPct val="150000"/>
              </a:lnSpc>
              <a:defRPr/>
            </a:pPr>
            <a:r>
              <a:rPr lang="zh-CN" altLang="en-US" sz="2000" dirty="0">
                <a:latin typeface="华文楷体" panose="02010600040101010101" pitchFamily="2" charset="-122"/>
                <a:ea typeface="华文楷体" panose="02010600040101010101" pitchFamily="2" charset="-122"/>
              </a:rPr>
              <a:t>在神经网络逐层累加的过程中，可以直接对图像进行缩放</a:t>
            </a:r>
            <a:endParaRPr lang="en-US" altLang="zh-CN" sz="2000" dirty="0">
              <a:latin typeface="华文楷体" panose="02010600040101010101" pitchFamily="2" charset="-122"/>
              <a:ea typeface="华文楷体" panose="02010600040101010101" pitchFamily="2" charset="-122"/>
            </a:endParaRPr>
          </a:p>
        </p:txBody>
      </p:sp>
      <p:sp>
        <p:nvSpPr>
          <p:cNvPr id="53" name="矩形 52"/>
          <p:cNvSpPr/>
          <p:nvPr/>
        </p:nvSpPr>
        <p:spPr>
          <a:xfrm>
            <a:off x="1092546" y="6002612"/>
            <a:ext cx="5091943" cy="559769"/>
          </a:xfrm>
          <a:prstGeom prst="rect">
            <a:avLst/>
          </a:prstGeom>
          <a:solidFill>
            <a:schemeClr val="accent5">
              <a:lumMod val="20000"/>
              <a:lumOff val="80000"/>
            </a:schemeClr>
          </a:solidFill>
          <a:ln>
            <a:solidFill>
              <a:srgbClr val="4472C4"/>
            </a:solidFill>
          </a:ln>
        </p:spPr>
        <p:txBody>
          <a:bodyPr wrap="square">
            <a:spAutoFit/>
          </a:bodyPr>
          <a:lstStyle/>
          <a:p>
            <a:pPr>
              <a:lnSpc>
                <a:spcPct val="150000"/>
              </a:lnSpc>
              <a:defRPr/>
            </a:pPr>
            <a:r>
              <a:rPr lang="zh-CN" altLang="en-US" sz="2400" dirty="0">
                <a:solidFill>
                  <a:srgbClr val="0070C0"/>
                </a:solidFill>
                <a:latin typeface="黑体" panose="02010609060101010101" pitchFamily="49" charset="-122"/>
                <a:ea typeface="黑体" panose="02010609060101010101" pitchFamily="49" charset="-122"/>
              </a:rPr>
              <a:t>池化：下采样被检测物体不变模式</a:t>
            </a:r>
            <a:endParaRPr lang="en-US" altLang="zh-CN" sz="2400" dirty="0">
              <a:solidFill>
                <a:srgbClr val="0070C0"/>
              </a:solidFill>
              <a:latin typeface="黑体" panose="02010609060101010101" pitchFamily="49" charset="-122"/>
              <a:ea typeface="黑体" panose="02010609060101010101" pitchFamily="49" charset="-122"/>
            </a:endParaRPr>
          </a:p>
        </p:txBody>
      </p:sp>
      <p:sp>
        <p:nvSpPr>
          <p:cNvPr id="54" name="矩形 53"/>
          <p:cNvSpPr/>
          <p:nvPr/>
        </p:nvSpPr>
        <p:spPr>
          <a:xfrm>
            <a:off x="1092547" y="3837765"/>
            <a:ext cx="3194318" cy="646331"/>
          </a:xfrm>
          <a:prstGeom prst="rect">
            <a:avLst/>
          </a:prstGeom>
          <a:solidFill>
            <a:schemeClr val="accent5">
              <a:lumMod val="20000"/>
              <a:lumOff val="80000"/>
            </a:schemeClr>
          </a:solidFill>
          <a:ln>
            <a:solidFill>
              <a:srgbClr val="4472C4"/>
            </a:solidFill>
          </a:ln>
        </p:spPr>
        <p:txBody>
          <a:bodyPr wrap="square">
            <a:spAutoFit/>
          </a:bodyPr>
          <a:lstStyle/>
          <a:p>
            <a:pPr>
              <a:lnSpc>
                <a:spcPct val="150000"/>
              </a:lnSpc>
              <a:defRPr/>
            </a:pPr>
            <a:r>
              <a:rPr lang="zh-CN" altLang="en-US" sz="2400" dirty="0">
                <a:solidFill>
                  <a:srgbClr val="0070C0"/>
                </a:solidFill>
                <a:latin typeface="黑体" panose="02010609060101010101" pitchFamily="49" charset="-122"/>
                <a:ea typeface="黑体" panose="02010609060101010101" pitchFamily="49" charset="-122"/>
              </a:rPr>
              <a:t>卷积：平移不变模式</a:t>
            </a:r>
            <a:endParaRPr lang="en-US" altLang="zh-CN" sz="2400" dirty="0">
              <a:solidFill>
                <a:srgbClr val="0070C0"/>
              </a:solidFill>
              <a:latin typeface="黑体" panose="02010609060101010101" pitchFamily="49" charset="-122"/>
              <a:ea typeface="黑体" panose="02010609060101010101" pitchFamily="49" charset="-122"/>
            </a:endParaRPr>
          </a:p>
        </p:txBody>
      </p:sp>
      <p:sp>
        <p:nvSpPr>
          <p:cNvPr id="55" name="矩形 54"/>
          <p:cNvSpPr/>
          <p:nvPr/>
        </p:nvSpPr>
        <p:spPr>
          <a:xfrm>
            <a:off x="1014685" y="1388385"/>
            <a:ext cx="7538913" cy="511807"/>
          </a:xfrm>
          <a:prstGeom prst="rect">
            <a:avLst/>
          </a:prstGeom>
        </p:spPr>
        <p:txBody>
          <a:bodyPr wrap="square">
            <a:spAutoFit/>
          </a:bodyPr>
          <a:lstStyle/>
          <a:p>
            <a:pPr>
              <a:lnSpc>
                <a:spcPct val="125000"/>
              </a:lnSpc>
            </a:pPr>
            <a:r>
              <a:rPr lang="zh-CN" altLang="en-US" sz="2400" b="1" dirty="0">
                <a:solidFill>
                  <a:srgbClr val="FF3300"/>
                </a:solidFill>
                <a:latin typeface="微软雅黑" panose="020B0503020204020204" pitchFamily="34" charset="-122"/>
                <a:ea typeface="微软雅黑" panose="020B0503020204020204" pitchFamily="34" charset="-122"/>
              </a:rPr>
              <a:t>图像模式的特性</a:t>
            </a:r>
            <a:r>
              <a:rPr lang="en-US" altLang="zh-CN" sz="2400" b="1" dirty="0">
                <a:solidFill>
                  <a:srgbClr val="FF3300"/>
                </a:solidFill>
                <a:latin typeface="微软雅黑" panose="020B0503020204020204" pitchFamily="34" charset="-122"/>
                <a:ea typeface="微软雅黑" panose="020B0503020204020204" pitchFamily="34" charset="-122"/>
              </a:rPr>
              <a:t>——</a:t>
            </a:r>
            <a:r>
              <a:rPr lang="zh-CN" altLang="en-US" sz="2400" b="1" dirty="0">
                <a:solidFill>
                  <a:srgbClr val="FF3300"/>
                </a:solidFill>
                <a:latin typeface="微软雅黑" panose="020B0503020204020204" pitchFamily="34" charset="-122"/>
                <a:ea typeface="微软雅黑" panose="020B0503020204020204" pitchFamily="34" charset="-122"/>
              </a:rPr>
              <a:t>小结</a:t>
            </a:r>
            <a:endParaRPr lang="zh-CN" altLang="en-US" sz="2200" dirty="0">
              <a:solidFill>
                <a:srgbClr val="FF3300"/>
              </a:solidFill>
              <a:latin typeface="微软雅黑" panose="020B0503020204020204" pitchFamily="34" charset="-122"/>
              <a:ea typeface="微软雅黑" panose="020B0503020204020204" pitchFamily="34" charset="-122"/>
            </a:endParaRPr>
          </a:p>
        </p:txBody>
      </p:sp>
      <p:pic>
        <p:nvPicPr>
          <p:cNvPr id="56" name="图片 5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7682" y="1415511"/>
            <a:ext cx="517314" cy="517314"/>
          </a:xfrm>
          <a:prstGeom prst="rect">
            <a:avLst/>
          </a:prstGeom>
        </p:spPr>
      </p:pic>
      <p:sp>
        <p:nvSpPr>
          <p:cNvPr id="31" name="矩形 30"/>
          <p:cNvSpPr/>
          <p:nvPr/>
        </p:nvSpPr>
        <p:spPr>
          <a:xfrm>
            <a:off x="7195025" y="1211291"/>
            <a:ext cx="4631461" cy="1113766"/>
          </a:xfrm>
          <a:prstGeom prst="rect">
            <a:avLst/>
          </a:prstGeom>
          <a:solidFill>
            <a:schemeClr val="accent5">
              <a:lumMod val="20000"/>
              <a:lumOff val="80000"/>
            </a:schemeClr>
          </a:solidFill>
          <a:ln>
            <a:solidFill>
              <a:srgbClr val="4472C4"/>
            </a:solidFill>
          </a:ln>
        </p:spPr>
        <p:txBody>
          <a:bodyPr wrap="square">
            <a:spAutoFit/>
          </a:bodyPr>
          <a:lstStyle/>
          <a:p>
            <a:pPr>
              <a:lnSpc>
                <a:spcPct val="150000"/>
              </a:lnSpc>
              <a:defRPr/>
            </a:pPr>
            <a:r>
              <a:rPr lang="zh-CN" altLang="en-US" sz="2400" dirty="0">
                <a:solidFill>
                  <a:srgbClr val="FF0000"/>
                </a:solidFill>
                <a:latin typeface="黑体" panose="02010609060101010101" pitchFamily="49" charset="-122"/>
                <a:ea typeface="黑体" panose="02010609060101010101" pitchFamily="49" charset="-122"/>
              </a:rPr>
              <a:t>那是不是卷积和池化操作就够了？我们是不是还需要更深的模型？</a:t>
            </a:r>
            <a:endParaRPr lang="en-US" altLang="zh-CN" sz="2400" dirty="0">
              <a:solidFill>
                <a:srgbClr val="FF0000"/>
              </a:solidFill>
              <a:latin typeface="黑体" panose="02010609060101010101" pitchFamily="49" charset="-122"/>
              <a:ea typeface="黑体" panose="02010609060101010101" pitchFamily="49"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a:stretch>
            <a:fillRect/>
          </a:stretch>
        </p:blipFill>
        <p:spPr>
          <a:xfrm>
            <a:off x="2555664" y="2955376"/>
            <a:ext cx="6943021" cy="3368396"/>
          </a:xfrm>
          <a:prstGeom prst="rect">
            <a:avLst/>
          </a:prstGeom>
        </p:spPr>
      </p:pic>
      <p:sp>
        <p:nvSpPr>
          <p:cNvPr id="23" name="矩形 22"/>
          <p:cNvSpPr/>
          <p:nvPr/>
        </p:nvSpPr>
        <p:spPr>
          <a:xfrm>
            <a:off x="796339" y="1533640"/>
            <a:ext cx="10041165" cy="1477328"/>
          </a:xfrm>
          <a:prstGeom prst="rect">
            <a:avLst/>
          </a:prstGeom>
        </p:spPr>
        <p:txBody>
          <a:bodyPr wrap="square">
            <a:spAutoFit/>
          </a:bodyPr>
          <a:lstStyle/>
          <a:p>
            <a:pPr>
              <a:lnSpc>
                <a:spcPct val="150000"/>
              </a:lnSpc>
              <a:defRPr/>
            </a:pPr>
            <a:endParaRPr lang="en-US" altLang="zh-CN" sz="2000" dirty="0">
              <a:latin typeface="华文楷体" panose="02010600040101010101" pitchFamily="2" charset="-122"/>
              <a:ea typeface="华文楷体" panose="02010600040101010101" pitchFamily="2" charset="-122"/>
            </a:endParaRPr>
          </a:p>
          <a:p>
            <a:pPr>
              <a:lnSpc>
                <a:spcPct val="150000"/>
              </a:lnSpc>
              <a:defRPr/>
            </a:pPr>
            <a:r>
              <a:rPr lang="zh-CN" altLang="en-US" sz="2000" dirty="0">
                <a:latin typeface="华文楷体" panose="02010600040101010101" pitchFamily="2" charset="-122"/>
                <a:ea typeface="华文楷体" panose="02010600040101010101" pitchFamily="2" charset="-122"/>
              </a:rPr>
              <a:t>卷积层</a:t>
            </a:r>
            <a:r>
              <a:rPr lang="en-US" altLang="zh-CN" sz="2000" dirty="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激活函数</a:t>
            </a:r>
            <a:r>
              <a:rPr lang="en-US" altLang="zh-CN" sz="2000" dirty="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池化层</a:t>
            </a:r>
            <a:r>
              <a:rPr lang="en-US" altLang="zh-CN" sz="2000" dirty="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全连接层</a:t>
            </a:r>
            <a:r>
              <a:rPr lang="en-US" altLang="zh-CN" sz="2000" dirty="0">
                <a:latin typeface="华文楷体" panose="02010600040101010101" pitchFamily="2" charset="-122"/>
                <a:ea typeface="华文楷体" panose="02010600040101010101" pitchFamily="2" charset="-122"/>
              </a:rPr>
              <a:t>	     </a:t>
            </a:r>
            <a:r>
              <a:rPr lang="zh-CN" altLang="en-US" sz="2000" dirty="0">
                <a:latin typeface="华文楷体" panose="02010600040101010101" pitchFamily="2" charset="-122"/>
                <a:ea typeface="华文楷体" panose="02010600040101010101" pitchFamily="2" charset="-122"/>
              </a:rPr>
              <a:t>出现多次，用于提取特征</a:t>
            </a:r>
            <a:r>
              <a:rPr lang="en-US" altLang="zh-CN" sz="2000" dirty="0">
                <a:latin typeface="华文楷体" panose="02010600040101010101" pitchFamily="2" charset="-122"/>
                <a:ea typeface="华文楷体" panose="02010600040101010101" pitchFamily="2" charset="-122"/>
              </a:rPr>
              <a:t> </a:t>
            </a:r>
          </a:p>
          <a:p>
            <a:pPr>
              <a:lnSpc>
                <a:spcPct val="150000"/>
              </a:lnSpc>
              <a:defRPr/>
            </a:pPr>
            <a:r>
              <a:rPr lang="en-US" altLang="zh-CN" sz="2000" dirty="0">
                <a:latin typeface="华文楷体" panose="02010600040101010101" pitchFamily="2" charset="-122"/>
                <a:ea typeface="华文楷体" panose="02010600040101010101" pitchFamily="2" charset="-122"/>
              </a:rPr>
              <a:t>  					                                                     </a:t>
            </a:r>
            <a:r>
              <a:rPr lang="zh-CN" altLang="en-US" sz="2000" dirty="0">
                <a:latin typeface="华文楷体" panose="02010600040101010101" pitchFamily="2" charset="-122"/>
                <a:ea typeface="华文楷体" panose="02010600040101010101" pitchFamily="2" charset="-122"/>
              </a:rPr>
              <a:t>在最后出现一次或多次，用于做分类</a:t>
            </a:r>
            <a:endParaRPr lang="en-US" altLang="zh-CN" sz="2000" dirty="0">
              <a:latin typeface="华文楷体" panose="02010600040101010101" pitchFamily="2" charset="-122"/>
              <a:ea typeface="华文楷体" panose="02010600040101010101" pitchFamily="2" charset="-122"/>
            </a:endParaRPr>
          </a:p>
        </p:txBody>
      </p:sp>
      <p:sp>
        <p:nvSpPr>
          <p:cNvPr id="24" name="矩形 23"/>
          <p:cNvSpPr/>
          <p:nvPr/>
        </p:nvSpPr>
        <p:spPr>
          <a:xfrm>
            <a:off x="1640428" y="384062"/>
            <a:ext cx="3256037" cy="646331"/>
          </a:xfrm>
          <a:prstGeom prst="rect">
            <a:avLst/>
          </a:prstGeom>
        </p:spPr>
        <p:txBody>
          <a:bodyPr wrap="square">
            <a:spAutoFit/>
          </a:bodyPr>
          <a:lstStyle/>
          <a:p>
            <a:r>
              <a:rPr kumimoji="1" lang="en-US" altLang="zh-CN" sz="3600" b="1" dirty="0">
                <a:latin typeface="微软雅黑" panose="020B0503020204020204" pitchFamily="34" charset="-122"/>
                <a:ea typeface="微软雅黑" panose="020B0503020204020204" pitchFamily="34" charset="-122"/>
              </a:rPr>
              <a:t>CNN</a:t>
            </a:r>
            <a:r>
              <a:rPr kumimoji="1" lang="zh-CN" altLang="en-US" sz="3600" b="1" dirty="0">
                <a:latin typeface="微软雅黑" panose="020B0503020204020204" pitchFamily="34" charset="-122"/>
                <a:ea typeface="微软雅黑" panose="020B0503020204020204" pitchFamily="34" charset="-122"/>
              </a:rPr>
              <a:t>基础结构</a:t>
            </a:r>
            <a:endParaRPr lang="zh-CN" altLang="en-US" sz="3600" b="1" dirty="0">
              <a:latin typeface="微软雅黑" panose="020B0503020204020204" pitchFamily="34" charset="-122"/>
              <a:ea typeface="微软雅黑" panose="020B0503020204020204" pitchFamily="34" charset="-122"/>
            </a:endParaRPr>
          </a:p>
        </p:txBody>
      </p:sp>
      <p:sp>
        <p:nvSpPr>
          <p:cNvPr id="5" name="矩形 4"/>
          <p:cNvSpPr/>
          <p:nvPr/>
        </p:nvSpPr>
        <p:spPr>
          <a:xfrm>
            <a:off x="1014685" y="1388385"/>
            <a:ext cx="7538913" cy="553998"/>
          </a:xfrm>
          <a:prstGeom prst="rect">
            <a:avLst/>
          </a:prstGeom>
        </p:spPr>
        <p:txBody>
          <a:bodyPr wrap="square">
            <a:spAutoFit/>
          </a:bodyPr>
          <a:lstStyle/>
          <a:p>
            <a:pPr>
              <a:lnSpc>
                <a:spcPct val="125000"/>
              </a:lnSpc>
            </a:pPr>
            <a:r>
              <a:rPr lang="en-US" altLang="zh-CN" sz="2400" b="1" dirty="0">
                <a:solidFill>
                  <a:srgbClr val="FF3300"/>
                </a:solidFill>
                <a:latin typeface="微软雅黑" panose="020B0503020204020204" pitchFamily="34" charset="-122"/>
                <a:ea typeface="微软雅黑" panose="020B0503020204020204" pitchFamily="34" charset="-122"/>
              </a:rPr>
              <a:t>CNN</a:t>
            </a:r>
            <a:r>
              <a:rPr lang="zh-CN" altLang="en-US" sz="2400" b="1" dirty="0">
                <a:solidFill>
                  <a:srgbClr val="FF3300"/>
                </a:solidFill>
                <a:latin typeface="微软雅黑" panose="020B0503020204020204" pitchFamily="34" charset="-122"/>
                <a:ea typeface="微软雅黑" panose="020B0503020204020204" pitchFamily="34" charset="-122"/>
              </a:rPr>
              <a:t>应用图像模式的一般框架（以分类为例）</a:t>
            </a:r>
            <a:endParaRPr lang="zh-CN" altLang="en-US" sz="2200" dirty="0">
              <a:solidFill>
                <a:srgbClr val="FF330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7682" y="1415511"/>
            <a:ext cx="517314" cy="517314"/>
          </a:xfrm>
          <a:prstGeom prst="rect">
            <a:avLst/>
          </a:prstGeom>
        </p:spPr>
      </p:pic>
      <p:grpSp>
        <p:nvGrpSpPr>
          <p:cNvPr id="2" name="组合 1"/>
          <p:cNvGrpSpPr/>
          <p:nvPr/>
        </p:nvGrpSpPr>
        <p:grpSpPr>
          <a:xfrm>
            <a:off x="4211664" y="2994278"/>
            <a:ext cx="4207740" cy="1081975"/>
            <a:chOff x="4133981" y="2801307"/>
            <a:chExt cx="4411218" cy="1274946"/>
          </a:xfrm>
        </p:grpSpPr>
        <p:sp>
          <p:nvSpPr>
            <p:cNvPr id="7" name="矩形 6"/>
            <p:cNvSpPr/>
            <p:nvPr/>
          </p:nvSpPr>
          <p:spPr>
            <a:xfrm>
              <a:off x="4133981" y="2805441"/>
              <a:ext cx="1470406" cy="1265113"/>
            </a:xfrm>
            <a:prstGeom prst="rect">
              <a:avLst/>
            </a:prstGeom>
            <a:noFill/>
            <a:ln w="47625"/>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ln w="22225">
                  <a:solidFill>
                    <a:schemeClr val="accent2"/>
                  </a:solidFill>
                  <a:prstDash val="solid"/>
                </a:ln>
                <a:solidFill>
                  <a:schemeClr val="accent2">
                    <a:lumMod val="40000"/>
                    <a:lumOff val="60000"/>
                  </a:schemeClr>
                </a:solidFill>
              </a:endParaRPr>
            </a:p>
          </p:txBody>
        </p:sp>
        <p:sp>
          <p:nvSpPr>
            <p:cNvPr id="8" name="矩形 7"/>
            <p:cNvSpPr/>
            <p:nvPr/>
          </p:nvSpPr>
          <p:spPr>
            <a:xfrm>
              <a:off x="5604387" y="2811140"/>
              <a:ext cx="1470406" cy="1265113"/>
            </a:xfrm>
            <a:prstGeom prst="rect">
              <a:avLst/>
            </a:prstGeom>
            <a:noFill/>
            <a:ln w="47625"/>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ln w="22225">
                  <a:solidFill>
                    <a:schemeClr val="accent2"/>
                  </a:solidFill>
                  <a:prstDash val="solid"/>
                </a:ln>
                <a:solidFill>
                  <a:schemeClr val="accent2">
                    <a:lumMod val="40000"/>
                    <a:lumOff val="60000"/>
                  </a:schemeClr>
                </a:solidFill>
              </a:endParaRPr>
            </a:p>
          </p:txBody>
        </p:sp>
        <p:sp>
          <p:nvSpPr>
            <p:cNvPr id="9" name="矩形 8"/>
            <p:cNvSpPr/>
            <p:nvPr/>
          </p:nvSpPr>
          <p:spPr>
            <a:xfrm>
              <a:off x="7074793" y="2801307"/>
              <a:ext cx="1470406" cy="1265113"/>
            </a:xfrm>
            <a:prstGeom prst="rect">
              <a:avLst/>
            </a:prstGeom>
            <a:noFill/>
            <a:ln w="47625"/>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dirty="0">
                <a:ln w="22225">
                  <a:solidFill>
                    <a:schemeClr val="accent2"/>
                  </a:solidFill>
                  <a:prstDash val="solid"/>
                </a:ln>
                <a:solidFill>
                  <a:schemeClr val="accent2">
                    <a:lumMod val="40000"/>
                    <a:lumOff val="60000"/>
                  </a:schemeClr>
                </a:solidFill>
              </a:endParaRPr>
            </a:p>
          </p:txBody>
        </p:sp>
      </p:grpSp>
      <p:sp>
        <p:nvSpPr>
          <p:cNvPr id="11" name="矩形 10"/>
          <p:cNvSpPr/>
          <p:nvPr/>
        </p:nvSpPr>
        <p:spPr>
          <a:xfrm>
            <a:off x="8419404" y="3002623"/>
            <a:ext cx="990067" cy="2926229"/>
          </a:xfrm>
          <a:prstGeom prst="rect">
            <a:avLst/>
          </a:prstGeom>
          <a:noFill/>
          <a:ln w="44450"/>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ln w="22225">
                <a:solidFill>
                  <a:schemeClr val="accent2"/>
                </a:solidFill>
                <a:prstDash val="solid"/>
              </a:ln>
              <a:solidFill>
                <a:schemeClr val="accent2">
                  <a:lumMod val="40000"/>
                  <a:lumOff val="60000"/>
                </a:schemeClr>
              </a:solidFill>
            </a:endParaRPr>
          </a:p>
        </p:txBody>
      </p:sp>
      <p:cxnSp>
        <p:nvCxnSpPr>
          <p:cNvPr id="4" name="直接连接符 3"/>
          <p:cNvCxnSpPr/>
          <p:nvPr/>
        </p:nvCxnSpPr>
        <p:spPr>
          <a:xfrm flipH="1">
            <a:off x="5506065" y="2498271"/>
            <a:ext cx="245806" cy="504352"/>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2" name="直接连接符 11"/>
          <p:cNvCxnSpPr/>
          <p:nvPr/>
        </p:nvCxnSpPr>
        <p:spPr>
          <a:xfrm>
            <a:off x="8740877" y="2869668"/>
            <a:ext cx="147484" cy="132955"/>
          </a:xfrm>
          <a:prstGeom prst="line">
            <a:avLst/>
          </a:prstGeom>
          <a:ln w="34925"/>
        </p:spPr>
        <p:style>
          <a:lnRef idx="1">
            <a:schemeClr val="accent4"/>
          </a:lnRef>
          <a:fillRef idx="0">
            <a:schemeClr val="accent4"/>
          </a:fillRef>
          <a:effectRef idx="0">
            <a:schemeClr val="accent4"/>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640428" y="384062"/>
            <a:ext cx="3256037"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目录</a:t>
            </a:r>
            <a:endParaRPr lang="zh-CN" altLang="en-US" sz="3600" b="1" dirty="0">
              <a:latin typeface="微软雅黑" panose="020B0503020204020204" pitchFamily="34" charset="-122"/>
              <a:ea typeface="微软雅黑" panose="020B0503020204020204" pitchFamily="34" charset="-122"/>
            </a:endParaRPr>
          </a:p>
        </p:txBody>
      </p:sp>
      <p:sp>
        <p:nvSpPr>
          <p:cNvPr id="18" name="圆角矩形 3"/>
          <p:cNvSpPr/>
          <p:nvPr/>
        </p:nvSpPr>
        <p:spPr>
          <a:xfrm>
            <a:off x="2725307" y="1703906"/>
            <a:ext cx="4098574"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概述</a:t>
            </a:r>
          </a:p>
        </p:txBody>
      </p:sp>
      <p:sp>
        <p:nvSpPr>
          <p:cNvPr id="19" name="椭圆 18"/>
          <p:cNvSpPr/>
          <p:nvPr/>
        </p:nvSpPr>
        <p:spPr>
          <a:xfrm>
            <a:off x="2376185" y="1650532"/>
            <a:ext cx="830580" cy="823085"/>
          </a:xfrm>
          <a:prstGeom prst="ellipse">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1</a:t>
            </a:r>
            <a:endParaRPr lang="zh-CN" altLang="en-US" sz="3200" dirty="0">
              <a:solidFill>
                <a:schemeClr val="tx1"/>
              </a:solidFill>
            </a:endParaRPr>
          </a:p>
        </p:txBody>
      </p:sp>
      <p:sp>
        <p:nvSpPr>
          <p:cNvPr id="20" name="圆角矩形 9"/>
          <p:cNvSpPr/>
          <p:nvPr/>
        </p:nvSpPr>
        <p:spPr>
          <a:xfrm>
            <a:off x="2725307" y="2792478"/>
            <a:ext cx="4098574" cy="769711"/>
          </a:xfrm>
          <a:prstGeom prst="roundRect">
            <a:avLst/>
          </a:prstGeom>
          <a:solidFill>
            <a:schemeClr val="tx2">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自己动手搭</a:t>
            </a:r>
            <a:r>
              <a:rPr lang="en-US" altLang="zh-CN" sz="2800" dirty="0">
                <a:solidFill>
                  <a:schemeClr val="tx1"/>
                </a:solidFill>
                <a:latin typeface="微软雅黑" panose="020B0503020204020204" pitchFamily="34" charset="-122"/>
                <a:ea typeface="微软雅黑" panose="020B0503020204020204" pitchFamily="34" charset="-122"/>
              </a:rPr>
              <a:t>CNN</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21" name="椭圆 20"/>
          <p:cNvSpPr/>
          <p:nvPr/>
        </p:nvSpPr>
        <p:spPr>
          <a:xfrm>
            <a:off x="2376185" y="2739104"/>
            <a:ext cx="830580" cy="823085"/>
          </a:xfrm>
          <a:prstGeom prst="ellipse">
            <a:avLst/>
          </a:prstGeom>
          <a:solidFill>
            <a:schemeClr val="tx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2</a:t>
            </a:r>
            <a:endParaRPr lang="zh-CN" altLang="en-US" sz="3200" dirty="0">
              <a:solidFill>
                <a:schemeClr val="tx1"/>
              </a:solidFill>
            </a:endParaRPr>
          </a:p>
        </p:txBody>
      </p:sp>
      <p:sp>
        <p:nvSpPr>
          <p:cNvPr id="22" name="圆角矩形 11"/>
          <p:cNvSpPr/>
          <p:nvPr/>
        </p:nvSpPr>
        <p:spPr>
          <a:xfrm>
            <a:off x="2725307" y="3934424"/>
            <a:ext cx="4098574" cy="769711"/>
          </a:xfrm>
          <a:prstGeom prst="roundRect">
            <a:avLst/>
          </a:prstGeom>
          <a:solidFill>
            <a:schemeClr val="accent4">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经典</a:t>
            </a:r>
            <a:r>
              <a:rPr lang="en-US" altLang="zh-CN" sz="2800" dirty="0">
                <a:solidFill>
                  <a:schemeClr val="tx1"/>
                </a:solidFill>
                <a:latin typeface="微软雅黑" panose="020B0503020204020204" pitchFamily="34" charset="-122"/>
                <a:ea typeface="微软雅黑" panose="020B0503020204020204" pitchFamily="34" charset="-122"/>
              </a:rPr>
              <a:t>CNN</a:t>
            </a:r>
            <a:r>
              <a:rPr lang="zh-CN" altLang="en-US" sz="2800" dirty="0">
                <a:solidFill>
                  <a:schemeClr val="tx1"/>
                </a:solidFill>
                <a:latin typeface="微软雅黑" panose="020B0503020204020204" pitchFamily="34" charset="-122"/>
                <a:ea typeface="微软雅黑" panose="020B0503020204020204" pitchFamily="34" charset="-122"/>
              </a:rPr>
              <a:t>结构探索</a:t>
            </a:r>
          </a:p>
        </p:txBody>
      </p:sp>
      <p:sp>
        <p:nvSpPr>
          <p:cNvPr id="23" name="椭圆 22"/>
          <p:cNvSpPr/>
          <p:nvPr/>
        </p:nvSpPr>
        <p:spPr>
          <a:xfrm>
            <a:off x="2376185" y="3881050"/>
            <a:ext cx="830580" cy="823085"/>
          </a:xfrm>
          <a:prstGeom prst="ellipse">
            <a:avLst/>
          </a:prstGeom>
          <a:solidFill>
            <a:schemeClr val="accent4">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3</a:t>
            </a:r>
            <a:endParaRPr lang="zh-CN" altLang="en-US" sz="3200" dirty="0">
              <a:solidFill>
                <a:schemeClr val="tx1"/>
              </a:solidFill>
            </a:endParaRPr>
          </a:p>
        </p:txBody>
      </p:sp>
      <p:sp>
        <p:nvSpPr>
          <p:cNvPr id="24" name="圆角矩形 13"/>
          <p:cNvSpPr/>
          <p:nvPr/>
        </p:nvSpPr>
        <p:spPr>
          <a:xfrm>
            <a:off x="2725307" y="5022996"/>
            <a:ext cx="4098574" cy="769711"/>
          </a:xfrm>
          <a:prstGeom prst="roundRect">
            <a:avLst/>
          </a:prstGeom>
          <a:solidFill>
            <a:schemeClr val="accent6"/>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应用与实践</a:t>
            </a:r>
          </a:p>
        </p:txBody>
      </p:sp>
      <p:sp>
        <p:nvSpPr>
          <p:cNvPr id="25" name="椭圆 24"/>
          <p:cNvSpPr/>
          <p:nvPr/>
        </p:nvSpPr>
        <p:spPr>
          <a:xfrm>
            <a:off x="2376185" y="4969622"/>
            <a:ext cx="830580" cy="823085"/>
          </a:xfrm>
          <a:prstGeom prst="ellipse">
            <a:avLst/>
          </a:prstGeom>
          <a:solidFill>
            <a:schemeClr val="accent6"/>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4</a:t>
            </a:r>
            <a:endParaRPr lang="zh-CN" altLang="en-US" sz="3200" dirty="0">
              <a:solidFill>
                <a:schemeClr val="tx1"/>
              </a:solidFill>
            </a:endParaRPr>
          </a:p>
        </p:txBody>
      </p:sp>
      <p:sp>
        <p:nvSpPr>
          <p:cNvPr id="26" name="文本框 25"/>
          <p:cNvSpPr txBox="1"/>
          <p:nvPr/>
        </p:nvSpPr>
        <p:spPr>
          <a:xfrm>
            <a:off x="7004351" y="1765595"/>
            <a:ext cx="3299708"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深层神经网络问题导入、</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卷积神经网络概念引出</a:t>
            </a:r>
            <a:endParaRPr lang="en-US" altLang="zh-CN" dirty="0">
              <a:latin typeface="微软雅黑" panose="020B0503020204020204" pitchFamily="34" charset="-122"/>
              <a:ea typeface="微软雅黑" panose="020B0503020204020204" pitchFamily="34" charset="-122"/>
            </a:endParaRPr>
          </a:p>
        </p:txBody>
      </p:sp>
      <p:sp>
        <p:nvSpPr>
          <p:cNvPr id="27" name="文本框 26"/>
          <p:cNvSpPr txBox="1"/>
          <p:nvPr/>
        </p:nvSpPr>
        <p:spPr>
          <a:xfrm>
            <a:off x="7004352" y="2827480"/>
            <a:ext cx="3439058" cy="646331"/>
          </a:xfrm>
          <a:prstGeom prst="rect">
            <a:avLst/>
          </a:prstGeom>
          <a:noFill/>
        </p:spPr>
        <p:txBody>
          <a:bodyPr wrap="square" rtlCol="0">
            <a:spAutoFit/>
          </a:bodyPr>
          <a:lstStyle/>
          <a:p>
            <a:r>
              <a:rPr lang="en-US" altLang="zh-CN" dirty="0">
                <a:solidFill>
                  <a:srgbClr val="FF0000"/>
                </a:solidFill>
                <a:latin typeface="微软雅黑" panose="020B0503020204020204" pitchFamily="34" charset="-122"/>
                <a:ea typeface="微软雅黑" panose="020B0503020204020204" pitchFamily="34" charset="-122"/>
              </a:rPr>
              <a:t>CNN</a:t>
            </a:r>
            <a:r>
              <a:rPr lang="zh-CN" altLang="en-US" dirty="0">
                <a:solidFill>
                  <a:srgbClr val="FF0000"/>
                </a:solidFill>
                <a:latin typeface="微软雅黑" panose="020B0503020204020204" pitchFamily="34" charset="-122"/>
                <a:ea typeface="微软雅黑" panose="020B0503020204020204" pitchFamily="34" charset="-122"/>
              </a:rPr>
              <a:t>网络结构、</a:t>
            </a:r>
            <a:r>
              <a:rPr lang="en-US" altLang="zh-CN" dirty="0">
                <a:solidFill>
                  <a:srgbClr val="FF0000"/>
                </a:solidFill>
                <a:latin typeface="微软雅黑" panose="020B0503020204020204" pitchFamily="34" charset="-122"/>
                <a:ea typeface="微软雅黑" panose="020B0503020204020204" pitchFamily="34" charset="-122"/>
              </a:rPr>
              <a:t>CNN</a:t>
            </a:r>
            <a:r>
              <a:rPr lang="zh-CN" altLang="en-US" dirty="0">
                <a:solidFill>
                  <a:srgbClr val="FF0000"/>
                </a:solidFill>
                <a:latin typeface="微软雅黑" panose="020B0503020204020204" pitchFamily="34" charset="-122"/>
                <a:ea typeface="微软雅黑" panose="020B0503020204020204" pitchFamily="34" charset="-122"/>
              </a:rPr>
              <a:t>网络训练、如何用</a:t>
            </a:r>
            <a:r>
              <a:rPr lang="en-US" altLang="zh-CN" dirty="0">
                <a:solidFill>
                  <a:srgbClr val="FF0000"/>
                </a:solidFill>
                <a:latin typeface="微软雅黑" panose="020B0503020204020204" pitchFamily="34" charset="-122"/>
                <a:ea typeface="微软雅黑" panose="020B0503020204020204" pitchFamily="34" charset="-122"/>
              </a:rPr>
              <a:t>Paddle</a:t>
            </a:r>
            <a:r>
              <a:rPr lang="zh-CN" altLang="en-US" dirty="0">
                <a:solidFill>
                  <a:srgbClr val="FF0000"/>
                </a:solidFill>
                <a:latin typeface="微软雅黑" panose="020B0503020204020204" pitchFamily="34" charset="-122"/>
                <a:ea typeface="微软雅黑" panose="020B0503020204020204" pitchFamily="34" charset="-122"/>
              </a:rPr>
              <a:t>实现</a:t>
            </a:r>
            <a:r>
              <a:rPr lang="en-US" altLang="zh-CN" dirty="0">
                <a:solidFill>
                  <a:srgbClr val="FF0000"/>
                </a:solidFill>
                <a:latin typeface="微软雅黑" panose="020B0503020204020204" pitchFamily="34" charset="-122"/>
                <a:ea typeface="微软雅黑" panose="020B0503020204020204" pitchFamily="34" charset="-122"/>
              </a:rPr>
              <a:t>CNN</a:t>
            </a:r>
          </a:p>
        </p:txBody>
      </p:sp>
      <p:sp>
        <p:nvSpPr>
          <p:cNvPr id="28" name="文本框 27"/>
          <p:cNvSpPr txBox="1"/>
          <p:nvPr/>
        </p:nvSpPr>
        <p:spPr>
          <a:xfrm>
            <a:off x="7004351" y="3969426"/>
            <a:ext cx="3439059" cy="646331"/>
          </a:xfrm>
          <a:prstGeom prst="rect">
            <a:avLst/>
          </a:prstGeom>
          <a:noFill/>
        </p:spPr>
        <p:txBody>
          <a:bodyPr wrap="square" rtlCol="0">
            <a:spAutoFit/>
          </a:bodyPr>
          <a:lstStyle/>
          <a:p>
            <a:r>
              <a:rPr lang="en-US" altLang="zh-CN" dirty="0" err="1">
                <a:latin typeface="微软雅黑" panose="020B0503020204020204" pitchFamily="34" charset="-122"/>
                <a:ea typeface="微软雅黑" panose="020B0503020204020204" pitchFamily="34" charset="-122"/>
              </a:rPr>
              <a:t>AlexNet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VGG</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GoogLeNet\ Inception</a:t>
            </a:r>
            <a:r>
              <a:rPr lang="en-US" altLang="zh-CN" dirty="0">
                <a:latin typeface="微软雅黑" panose="020B0503020204020204" pitchFamily="34" charset="-122"/>
                <a:ea typeface="微软雅黑" panose="020B0503020204020204" pitchFamily="34" charset="-122"/>
              </a:rPr>
              <a:t>, ResNet</a:t>
            </a:r>
          </a:p>
        </p:txBody>
      </p:sp>
      <p:sp>
        <p:nvSpPr>
          <p:cNvPr id="29" name="文本框 28"/>
          <p:cNvSpPr txBox="1"/>
          <p:nvPr/>
        </p:nvSpPr>
        <p:spPr>
          <a:xfrm>
            <a:off x="7004351" y="5223185"/>
            <a:ext cx="3299708"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猫狗分类</a:t>
            </a:r>
          </a:p>
        </p:txBody>
      </p:sp>
    </p:spTree>
    <p:extLst>
      <p:ext uri="{BB962C8B-B14F-4D97-AF65-F5344CB8AC3E}">
        <p14:creationId xmlns:p14="http://schemas.microsoft.com/office/powerpoint/2010/main" val="3751400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1"/>
          <p:cNvSpPr/>
          <p:nvPr/>
        </p:nvSpPr>
        <p:spPr>
          <a:xfrm>
            <a:off x="1818640" y="2573020"/>
            <a:ext cx="2020570" cy="769620"/>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r>
              <a:rPr lang="zh-CN" altLang="en-US" sz="2800" dirty="0">
                <a:solidFill>
                  <a:schemeClr val="tx1"/>
                </a:solidFill>
                <a:latin typeface="微软雅黑" panose="020B0503020204020204" pitchFamily="34" charset="-122"/>
                <a:ea typeface="微软雅黑" panose="020B0503020204020204" pitchFamily="34" charset="-122"/>
              </a:rPr>
              <a:t>    </a:t>
            </a:r>
            <a:r>
              <a:rPr lang="zh-CN" altLang="en-US" sz="24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输入层</a:t>
            </a:r>
          </a:p>
        </p:txBody>
      </p:sp>
      <p:sp>
        <p:nvSpPr>
          <p:cNvPr id="21" name="圆角矩形 11"/>
          <p:cNvSpPr/>
          <p:nvPr/>
        </p:nvSpPr>
        <p:spPr>
          <a:xfrm>
            <a:off x="4246880" y="2573020"/>
            <a:ext cx="1941195" cy="769620"/>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r>
              <a:rPr lang="zh-CN" altLang="en-US" sz="2400" dirty="0">
                <a:solidFill>
                  <a:schemeClr val="tx1"/>
                </a:solidFill>
                <a:latin typeface="微软雅黑" panose="020B0503020204020204" pitchFamily="34" charset="-122"/>
                <a:ea typeface="微软雅黑" panose="020B0503020204020204" pitchFamily="34" charset="-122"/>
              </a:rPr>
              <a:t>    卷积层</a:t>
            </a:r>
          </a:p>
        </p:txBody>
      </p:sp>
      <p:sp>
        <p:nvSpPr>
          <p:cNvPr id="13" name="矩形 12"/>
          <p:cNvSpPr/>
          <p:nvPr/>
        </p:nvSpPr>
        <p:spPr>
          <a:xfrm>
            <a:off x="1640428" y="384062"/>
            <a:ext cx="4199933"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自己动手搭</a:t>
            </a:r>
            <a:r>
              <a:rPr kumimoji="1" lang="en-US" altLang="zh-CN" sz="3600" b="1" dirty="0">
                <a:latin typeface="微软雅黑" panose="020B0503020204020204" pitchFamily="34" charset="-122"/>
                <a:ea typeface="微软雅黑" panose="020B0503020204020204" pitchFamily="34" charset="-122"/>
              </a:rPr>
              <a:t>CNN</a:t>
            </a:r>
          </a:p>
        </p:txBody>
      </p:sp>
      <p:sp>
        <p:nvSpPr>
          <p:cNvPr id="12" name="圆角矩形 15"/>
          <p:cNvSpPr/>
          <p:nvPr/>
        </p:nvSpPr>
        <p:spPr>
          <a:xfrm>
            <a:off x="6522720" y="2573655"/>
            <a:ext cx="2020570" cy="768985"/>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r>
              <a:rPr lang="zh-CN" altLang="en-US" sz="2400" dirty="0">
                <a:solidFill>
                  <a:schemeClr val="tx1"/>
                </a:solidFill>
                <a:latin typeface="微软雅黑" panose="020B0503020204020204" pitchFamily="34" charset="-122"/>
                <a:ea typeface="微软雅黑" panose="020B0503020204020204" pitchFamily="34" charset="-122"/>
              </a:rPr>
              <a:t>    激活层</a:t>
            </a:r>
          </a:p>
        </p:txBody>
      </p:sp>
      <p:sp>
        <p:nvSpPr>
          <p:cNvPr id="17" name="圆角矩形 9"/>
          <p:cNvSpPr/>
          <p:nvPr/>
        </p:nvSpPr>
        <p:spPr>
          <a:xfrm>
            <a:off x="1568450" y="1649095"/>
            <a:ext cx="6902450" cy="769620"/>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800" dirty="0">
                <a:solidFill>
                  <a:schemeClr val="tx1"/>
                </a:solidFill>
                <a:latin typeface="微软雅黑" panose="020B0503020204020204" pitchFamily="34" charset="-122"/>
                <a:ea typeface="微软雅黑" panose="020B0503020204020204" pitchFamily="34" charset="-122"/>
              </a:rPr>
              <a:t>CNN</a:t>
            </a:r>
            <a:r>
              <a:rPr lang="zh-CN" altLang="en-US" sz="2800" dirty="0">
                <a:solidFill>
                  <a:schemeClr val="tx1"/>
                </a:solidFill>
                <a:latin typeface="微软雅黑" panose="020B0503020204020204" pitchFamily="34" charset="-122"/>
                <a:ea typeface="微软雅黑" panose="020B0503020204020204" pitchFamily="34" charset="-122"/>
              </a:rPr>
              <a:t>基本结构</a:t>
            </a:r>
          </a:p>
        </p:txBody>
      </p:sp>
      <p:sp>
        <p:nvSpPr>
          <p:cNvPr id="23" name="圆角矩形 10"/>
          <p:cNvSpPr/>
          <p:nvPr/>
        </p:nvSpPr>
        <p:spPr>
          <a:xfrm>
            <a:off x="1640205" y="4488815"/>
            <a:ext cx="6903085" cy="769620"/>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800" dirty="0">
                <a:solidFill>
                  <a:schemeClr val="tx1"/>
                </a:solidFill>
                <a:latin typeface="微软雅黑" panose="020B0503020204020204" pitchFamily="34" charset="-122"/>
                <a:ea typeface="微软雅黑" panose="020B0503020204020204" pitchFamily="34" charset="-122"/>
              </a:rPr>
              <a:t>CNN</a:t>
            </a:r>
            <a:r>
              <a:rPr lang="zh-CN" altLang="en-US" sz="2800" dirty="0">
                <a:solidFill>
                  <a:schemeClr val="tx1"/>
                </a:solidFill>
                <a:latin typeface="微软雅黑" panose="020B0503020204020204" pitchFamily="34" charset="-122"/>
                <a:ea typeface="微软雅黑" panose="020B0503020204020204" pitchFamily="34" charset="-122"/>
              </a:rPr>
              <a:t>网络训练</a:t>
            </a:r>
          </a:p>
        </p:txBody>
      </p:sp>
      <p:sp>
        <p:nvSpPr>
          <p:cNvPr id="24" name="圆角矩形 11"/>
          <p:cNvSpPr/>
          <p:nvPr/>
        </p:nvSpPr>
        <p:spPr>
          <a:xfrm>
            <a:off x="1640205" y="5476875"/>
            <a:ext cx="6927850" cy="769620"/>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第一个</a:t>
            </a:r>
            <a:r>
              <a:rPr lang="en-US" altLang="zh-CN" sz="2800" dirty="0">
                <a:solidFill>
                  <a:schemeClr val="tx1"/>
                </a:solidFill>
                <a:latin typeface="微软雅黑" panose="020B0503020204020204" pitchFamily="34" charset="-122"/>
                <a:ea typeface="微软雅黑" panose="020B0503020204020204" pitchFamily="34" charset="-122"/>
              </a:rPr>
              <a:t>CNN</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2" name="圆角矩形 15"/>
          <p:cNvSpPr/>
          <p:nvPr/>
        </p:nvSpPr>
        <p:spPr>
          <a:xfrm>
            <a:off x="4246880" y="3506470"/>
            <a:ext cx="1941195" cy="768350"/>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 全连接层</a:t>
            </a:r>
          </a:p>
        </p:txBody>
      </p:sp>
      <p:sp>
        <p:nvSpPr>
          <p:cNvPr id="5" name="圆角矩形 4"/>
          <p:cNvSpPr/>
          <p:nvPr/>
        </p:nvSpPr>
        <p:spPr>
          <a:xfrm>
            <a:off x="1818640" y="3506470"/>
            <a:ext cx="2020570" cy="769620"/>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r>
              <a:rPr lang="zh-CN" altLang="en-US" sz="2400">
                <a:solidFill>
                  <a:schemeClr val="tx1"/>
                </a:solidFill>
                <a:latin typeface="微软雅黑" panose="020B0503020204020204" pitchFamily="34" charset="-122"/>
                <a:ea typeface="微软雅黑" panose="020B0503020204020204" pitchFamily="34" charset="-122"/>
              </a:rPr>
              <a:t>     池化</a:t>
            </a:r>
            <a:r>
              <a:rPr lang="zh-CN" altLang="en-US" sz="2400" dirty="0">
                <a:solidFill>
                  <a:schemeClr val="tx1"/>
                </a:solidFill>
                <a:latin typeface="微软雅黑" panose="020B0503020204020204" pitchFamily="34" charset="-122"/>
                <a:ea typeface="微软雅黑" panose="020B0503020204020204" pitchFamily="34" charset="-122"/>
              </a:rPr>
              <a:t>层</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640428" y="384062"/>
            <a:ext cx="2309699"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输入层</a:t>
            </a:r>
            <a:endParaRPr lang="zh-CN" altLang="en-US" sz="3600" b="1" dirty="0">
              <a:latin typeface="微软雅黑" panose="020B0503020204020204" pitchFamily="34" charset="-122"/>
              <a:ea typeface="微软雅黑" panose="020B0503020204020204" pitchFamily="34" charset="-122"/>
            </a:endParaRPr>
          </a:p>
        </p:txBody>
      </p:sp>
      <p:sp>
        <p:nvSpPr>
          <p:cNvPr id="10" name="矩形 9"/>
          <p:cNvSpPr/>
          <p:nvPr/>
        </p:nvSpPr>
        <p:spPr>
          <a:xfrm>
            <a:off x="1014685" y="1357575"/>
            <a:ext cx="7538913" cy="511807"/>
          </a:xfrm>
          <a:prstGeom prst="rect">
            <a:avLst/>
          </a:prstGeom>
        </p:spPr>
        <p:txBody>
          <a:bodyPr wrap="square">
            <a:spAutoFit/>
          </a:bodyPr>
          <a:lstStyle/>
          <a:p>
            <a:pPr>
              <a:lnSpc>
                <a:spcPct val="125000"/>
              </a:lnSpc>
            </a:pPr>
            <a:r>
              <a:rPr lang="zh-CN" altLang="en-US" sz="2400" b="1" dirty="0">
                <a:solidFill>
                  <a:srgbClr val="FF3300"/>
                </a:solidFill>
                <a:latin typeface="微软雅黑" panose="020B0503020204020204" pitchFamily="34" charset="-122"/>
                <a:ea typeface="微软雅黑" panose="020B0503020204020204" pitchFamily="34" charset="-122"/>
              </a:rPr>
              <a:t>输入层</a:t>
            </a:r>
            <a:endParaRPr lang="zh-CN" altLang="en-US" sz="2200" dirty="0">
              <a:solidFill>
                <a:srgbClr val="FF3300"/>
              </a:solidFill>
              <a:latin typeface="微软雅黑" panose="020B0503020204020204" pitchFamily="34" charset="-122"/>
              <a:ea typeface="微软雅黑" panose="020B0503020204020204" pitchFamily="34" charset="-122"/>
            </a:endParaRPr>
          </a:p>
        </p:txBody>
      </p:sp>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7682" y="1384701"/>
            <a:ext cx="517314" cy="517314"/>
          </a:xfrm>
          <a:prstGeom prst="rect">
            <a:avLst/>
          </a:prstGeom>
        </p:spPr>
      </p:pic>
      <p:pic>
        <p:nvPicPr>
          <p:cNvPr id="16" name="Picture 2" descr="https://images2018.cnblogs.com/blog/853467/201711/853467-20171129162248034-43328187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8932" y="2430296"/>
            <a:ext cx="8292997" cy="2233063"/>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16"/>
          <p:cNvSpPr/>
          <p:nvPr/>
        </p:nvSpPr>
        <p:spPr>
          <a:xfrm>
            <a:off x="2011690" y="2517441"/>
            <a:ext cx="1249459" cy="1753784"/>
          </a:xfrm>
          <a:prstGeom prst="rect">
            <a:avLst/>
          </a:prstGeom>
          <a:noFill/>
          <a:ln w="47625"/>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ln w="22225">
                <a:solidFill>
                  <a:schemeClr val="accent2"/>
                </a:solidFill>
                <a:prstDash val="solid"/>
              </a:ln>
              <a:solidFill>
                <a:schemeClr val="accent2">
                  <a:lumMod val="40000"/>
                  <a:lumOff val="60000"/>
                </a:schemeClr>
              </a:solidFill>
            </a:endParaRPr>
          </a:p>
        </p:txBody>
      </p:sp>
      <p:sp>
        <p:nvSpPr>
          <p:cNvPr id="2" name="矩形 1"/>
          <p:cNvSpPr/>
          <p:nvPr/>
        </p:nvSpPr>
        <p:spPr>
          <a:xfrm>
            <a:off x="2196935" y="3440796"/>
            <a:ext cx="878967" cy="261610"/>
          </a:xfrm>
          <a:prstGeom prst="rect">
            <a:avLst/>
          </a:prstGeom>
          <a:solidFill>
            <a:schemeClr val="bg1"/>
          </a:solidFill>
        </p:spPr>
        <p:txBody>
          <a:bodyPr wrap="square">
            <a:spAutoFit/>
          </a:bodyPr>
          <a:lstStyle/>
          <a:p>
            <a:pPr algn="ctr"/>
            <a:r>
              <a:rPr lang="en-US" altLang="zh-CN" sz="1100" dirty="0">
                <a:latin typeface="华文楷体" panose="02010600040101010101" pitchFamily="2" charset="-122"/>
                <a:ea typeface="华文楷体" panose="02010600040101010101" pitchFamily="2" charset="-122"/>
              </a:rPr>
              <a:t>24</a:t>
            </a:r>
            <a:r>
              <a:rPr lang="zh-CN" altLang="en-US" sz="1100">
                <a:latin typeface="华文楷体" panose="02010600040101010101" pitchFamily="2" charset="-122"/>
                <a:ea typeface="华文楷体" panose="02010600040101010101" pitchFamily="2" charset="-122"/>
              </a:rPr>
              <a:t>*</a:t>
            </a:r>
            <a:r>
              <a:rPr lang="en-US" altLang="zh-CN" sz="1100">
                <a:latin typeface="华文楷体" panose="02010600040101010101" pitchFamily="2" charset="-122"/>
                <a:ea typeface="华文楷体" panose="02010600040101010101" pitchFamily="2" charset="-122"/>
              </a:rPr>
              <a:t>24</a:t>
            </a:r>
            <a:r>
              <a:rPr lang="zh-CN" altLang="en-US" sz="1100">
                <a:latin typeface="华文楷体" panose="02010600040101010101" pitchFamily="2" charset="-122"/>
                <a:ea typeface="华文楷体" panose="02010600040101010101" pitchFamily="2" charset="-122"/>
              </a:rPr>
              <a:t>*</a:t>
            </a:r>
            <a:r>
              <a:rPr lang="en-US" altLang="zh-CN" sz="1100">
                <a:latin typeface="华文楷体" panose="02010600040101010101" pitchFamily="2" charset="-122"/>
                <a:ea typeface="华文楷体" panose="02010600040101010101" pitchFamily="2" charset="-122"/>
              </a:rPr>
              <a:t>3</a:t>
            </a:r>
            <a:endParaRPr lang="zh-CN" altLang="en-US" sz="11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1"/>
          <p:cNvSpPr/>
          <p:nvPr/>
        </p:nvSpPr>
        <p:spPr>
          <a:xfrm>
            <a:off x="1818640" y="2573020"/>
            <a:ext cx="2020570" cy="769620"/>
          </a:xfrm>
          <a:prstGeom prst="roundRect">
            <a:avLst/>
          </a:prstGeom>
          <a:solidFill>
            <a:schemeClr val="bg1"/>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r>
              <a:rPr lang="zh-CN" altLang="en-US" sz="2800" dirty="0">
                <a:solidFill>
                  <a:schemeClr val="tx1"/>
                </a:solidFill>
                <a:latin typeface="微软雅黑" panose="020B0503020204020204" pitchFamily="34" charset="-122"/>
                <a:ea typeface="微软雅黑" panose="020B0503020204020204" pitchFamily="34" charset="-122"/>
              </a:rPr>
              <a:t>    </a:t>
            </a:r>
            <a:r>
              <a:rPr lang="zh-CN" altLang="en-US" sz="24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输入层</a:t>
            </a:r>
          </a:p>
        </p:txBody>
      </p:sp>
      <p:sp>
        <p:nvSpPr>
          <p:cNvPr id="21" name="圆角矩形 11"/>
          <p:cNvSpPr/>
          <p:nvPr/>
        </p:nvSpPr>
        <p:spPr>
          <a:xfrm>
            <a:off x="4246880" y="2573020"/>
            <a:ext cx="1941195" cy="769620"/>
          </a:xfrm>
          <a:prstGeom prst="roundRect">
            <a:avLst/>
          </a:prstGeom>
          <a:solidFill>
            <a:srgbClr val="F4B183"/>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r>
              <a:rPr lang="zh-CN" altLang="en-US" sz="2400" dirty="0">
                <a:solidFill>
                  <a:schemeClr val="tx1"/>
                </a:solidFill>
                <a:latin typeface="微软雅黑" panose="020B0503020204020204" pitchFamily="34" charset="-122"/>
                <a:ea typeface="微软雅黑" panose="020B0503020204020204" pitchFamily="34" charset="-122"/>
              </a:rPr>
              <a:t>    卷积层</a:t>
            </a:r>
          </a:p>
        </p:txBody>
      </p:sp>
      <p:sp>
        <p:nvSpPr>
          <p:cNvPr id="13" name="矩形 12"/>
          <p:cNvSpPr/>
          <p:nvPr/>
        </p:nvSpPr>
        <p:spPr>
          <a:xfrm>
            <a:off x="1640428" y="384062"/>
            <a:ext cx="4199933"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自己动手搭</a:t>
            </a:r>
            <a:r>
              <a:rPr kumimoji="1" lang="en-US" altLang="zh-CN" sz="3600" b="1" dirty="0">
                <a:latin typeface="微软雅黑" panose="020B0503020204020204" pitchFamily="34" charset="-122"/>
                <a:ea typeface="微软雅黑" panose="020B0503020204020204" pitchFamily="34" charset="-122"/>
              </a:rPr>
              <a:t>CNN</a:t>
            </a:r>
          </a:p>
        </p:txBody>
      </p:sp>
      <p:sp>
        <p:nvSpPr>
          <p:cNvPr id="12" name="圆角矩形 15"/>
          <p:cNvSpPr/>
          <p:nvPr/>
        </p:nvSpPr>
        <p:spPr>
          <a:xfrm>
            <a:off x="6444345" y="2569391"/>
            <a:ext cx="2020570" cy="768985"/>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r>
              <a:rPr lang="zh-CN" altLang="en-US" sz="2400" dirty="0">
                <a:solidFill>
                  <a:schemeClr val="tx1"/>
                </a:solidFill>
                <a:latin typeface="微软雅黑" panose="020B0503020204020204" pitchFamily="34" charset="-122"/>
                <a:ea typeface="微软雅黑" panose="020B0503020204020204" pitchFamily="34" charset="-122"/>
              </a:rPr>
              <a:t>    激活层</a:t>
            </a:r>
          </a:p>
        </p:txBody>
      </p:sp>
      <p:sp>
        <p:nvSpPr>
          <p:cNvPr id="17" name="圆角矩形 9"/>
          <p:cNvSpPr/>
          <p:nvPr/>
        </p:nvSpPr>
        <p:spPr>
          <a:xfrm>
            <a:off x="1568450" y="1649095"/>
            <a:ext cx="6902450" cy="769620"/>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800" dirty="0">
                <a:solidFill>
                  <a:schemeClr val="tx1"/>
                </a:solidFill>
                <a:latin typeface="微软雅黑" panose="020B0503020204020204" pitchFamily="34" charset="-122"/>
                <a:ea typeface="微软雅黑" panose="020B0503020204020204" pitchFamily="34" charset="-122"/>
              </a:rPr>
              <a:t>CNN</a:t>
            </a:r>
            <a:r>
              <a:rPr lang="zh-CN" altLang="en-US" sz="2800" dirty="0">
                <a:solidFill>
                  <a:schemeClr val="tx1"/>
                </a:solidFill>
                <a:latin typeface="微软雅黑" panose="020B0503020204020204" pitchFamily="34" charset="-122"/>
                <a:ea typeface="微软雅黑" panose="020B0503020204020204" pitchFamily="34" charset="-122"/>
              </a:rPr>
              <a:t>基本结构</a:t>
            </a:r>
          </a:p>
        </p:txBody>
      </p:sp>
      <p:sp>
        <p:nvSpPr>
          <p:cNvPr id="23" name="圆角矩形 10"/>
          <p:cNvSpPr/>
          <p:nvPr/>
        </p:nvSpPr>
        <p:spPr>
          <a:xfrm>
            <a:off x="1640205" y="4488815"/>
            <a:ext cx="6903085" cy="769620"/>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800" dirty="0">
                <a:solidFill>
                  <a:schemeClr val="tx1"/>
                </a:solidFill>
                <a:latin typeface="微软雅黑" panose="020B0503020204020204" pitchFamily="34" charset="-122"/>
                <a:ea typeface="微软雅黑" panose="020B0503020204020204" pitchFamily="34" charset="-122"/>
              </a:rPr>
              <a:t>CNN</a:t>
            </a:r>
            <a:r>
              <a:rPr lang="zh-CN" altLang="en-US" sz="2800" dirty="0">
                <a:solidFill>
                  <a:schemeClr val="tx1"/>
                </a:solidFill>
                <a:latin typeface="微软雅黑" panose="020B0503020204020204" pitchFamily="34" charset="-122"/>
                <a:ea typeface="微软雅黑" panose="020B0503020204020204" pitchFamily="34" charset="-122"/>
              </a:rPr>
              <a:t>网络训练</a:t>
            </a:r>
          </a:p>
        </p:txBody>
      </p:sp>
      <p:sp>
        <p:nvSpPr>
          <p:cNvPr id="24" name="圆角矩形 11"/>
          <p:cNvSpPr/>
          <p:nvPr/>
        </p:nvSpPr>
        <p:spPr>
          <a:xfrm>
            <a:off x="1640205" y="5476875"/>
            <a:ext cx="6927850" cy="769620"/>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第一个</a:t>
            </a:r>
            <a:r>
              <a:rPr lang="en-US" altLang="zh-CN" sz="2800" dirty="0">
                <a:solidFill>
                  <a:schemeClr val="tx1"/>
                </a:solidFill>
                <a:latin typeface="微软雅黑" panose="020B0503020204020204" pitchFamily="34" charset="-122"/>
                <a:ea typeface="微软雅黑" panose="020B0503020204020204" pitchFamily="34" charset="-122"/>
              </a:rPr>
              <a:t>CNN</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2" name="圆角矩形 15"/>
          <p:cNvSpPr/>
          <p:nvPr/>
        </p:nvSpPr>
        <p:spPr>
          <a:xfrm>
            <a:off x="4246880" y="3506470"/>
            <a:ext cx="1941195" cy="769620"/>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 全连接层</a:t>
            </a:r>
          </a:p>
        </p:txBody>
      </p:sp>
      <p:sp>
        <p:nvSpPr>
          <p:cNvPr id="5" name="圆角矩形 4"/>
          <p:cNvSpPr/>
          <p:nvPr/>
        </p:nvSpPr>
        <p:spPr>
          <a:xfrm>
            <a:off x="1818640" y="3506470"/>
            <a:ext cx="2020570" cy="769620"/>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r>
              <a:rPr lang="zh-CN" altLang="en-US" sz="2400">
                <a:solidFill>
                  <a:schemeClr val="tx1"/>
                </a:solidFill>
                <a:latin typeface="微软雅黑" panose="020B0503020204020204" pitchFamily="34" charset="-122"/>
                <a:ea typeface="微软雅黑" panose="020B0503020204020204" pitchFamily="34" charset="-122"/>
              </a:rPr>
              <a:t>    池化</a:t>
            </a:r>
            <a:r>
              <a:rPr lang="zh-CN" altLang="en-US" sz="2400" dirty="0">
                <a:solidFill>
                  <a:schemeClr val="tx1"/>
                </a:solidFill>
                <a:latin typeface="微软雅黑" panose="020B0503020204020204" pitchFamily="34" charset="-122"/>
                <a:ea typeface="微软雅黑" panose="020B0503020204020204" pitchFamily="34" charset="-122"/>
              </a:rPr>
              <a:t>层</a:t>
            </a:r>
          </a:p>
        </p:txBody>
      </p:sp>
      <p:sp>
        <p:nvSpPr>
          <p:cNvPr id="6" name="文本框 5"/>
          <p:cNvSpPr txBox="1"/>
          <p:nvPr/>
        </p:nvSpPr>
        <p:spPr>
          <a:xfrm>
            <a:off x="8698939" y="2635478"/>
            <a:ext cx="3214255" cy="64516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卷积、</a:t>
            </a:r>
            <a:r>
              <a:rPr lang="en-US" altLang="zh-CN" dirty="0">
                <a:latin typeface="微软雅黑" panose="020B0503020204020204" pitchFamily="34" charset="-122"/>
                <a:ea typeface="微软雅黑" panose="020B0503020204020204" pitchFamily="34" charset="-122"/>
              </a:rPr>
              <a:t>stride</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padding</a:t>
            </a:r>
          </a:p>
          <a:p>
            <a:r>
              <a:rPr lang="zh-CN" altLang="en-US" dirty="0">
                <a:latin typeface="微软雅黑" panose="020B0503020204020204" pitchFamily="34" charset="-122"/>
                <a:ea typeface="微软雅黑" panose="020B0503020204020204" pitchFamily="34" charset="-122"/>
              </a:rPr>
              <a:t>如何理解卷积？</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640428" y="384062"/>
            <a:ext cx="3256037"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目录</a:t>
            </a:r>
            <a:endParaRPr lang="zh-CN" altLang="en-US" sz="3600" b="1" dirty="0">
              <a:latin typeface="微软雅黑" panose="020B0503020204020204" pitchFamily="34" charset="-122"/>
              <a:ea typeface="微软雅黑" panose="020B0503020204020204" pitchFamily="34" charset="-122"/>
            </a:endParaRPr>
          </a:p>
        </p:txBody>
      </p:sp>
      <p:sp>
        <p:nvSpPr>
          <p:cNvPr id="18" name="圆角矩形 3"/>
          <p:cNvSpPr/>
          <p:nvPr/>
        </p:nvSpPr>
        <p:spPr>
          <a:xfrm>
            <a:off x="2725307" y="1703906"/>
            <a:ext cx="4098574"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概述</a:t>
            </a:r>
          </a:p>
        </p:txBody>
      </p:sp>
      <p:sp>
        <p:nvSpPr>
          <p:cNvPr id="19" name="椭圆 18"/>
          <p:cNvSpPr/>
          <p:nvPr/>
        </p:nvSpPr>
        <p:spPr>
          <a:xfrm>
            <a:off x="2376185" y="1650532"/>
            <a:ext cx="830580" cy="823085"/>
          </a:xfrm>
          <a:prstGeom prst="ellipse">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1</a:t>
            </a:r>
            <a:endParaRPr lang="zh-CN" altLang="en-US" sz="3200" dirty="0">
              <a:solidFill>
                <a:schemeClr val="tx1"/>
              </a:solidFill>
            </a:endParaRPr>
          </a:p>
        </p:txBody>
      </p:sp>
      <p:sp>
        <p:nvSpPr>
          <p:cNvPr id="20" name="圆角矩形 9"/>
          <p:cNvSpPr/>
          <p:nvPr/>
        </p:nvSpPr>
        <p:spPr>
          <a:xfrm>
            <a:off x="2725307" y="2792478"/>
            <a:ext cx="4098574" cy="769711"/>
          </a:xfrm>
          <a:prstGeom prst="roundRect">
            <a:avLst/>
          </a:prstGeom>
          <a:solidFill>
            <a:schemeClr val="tx2">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自己动手搭</a:t>
            </a:r>
            <a:r>
              <a:rPr lang="en-US" altLang="zh-CN" sz="2800" dirty="0">
                <a:solidFill>
                  <a:schemeClr val="tx1"/>
                </a:solidFill>
                <a:latin typeface="微软雅黑" panose="020B0503020204020204" pitchFamily="34" charset="-122"/>
                <a:ea typeface="微软雅黑" panose="020B0503020204020204" pitchFamily="34" charset="-122"/>
              </a:rPr>
              <a:t>CNN</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21" name="椭圆 20"/>
          <p:cNvSpPr/>
          <p:nvPr/>
        </p:nvSpPr>
        <p:spPr>
          <a:xfrm>
            <a:off x="2376185" y="2739104"/>
            <a:ext cx="830580" cy="823085"/>
          </a:xfrm>
          <a:prstGeom prst="ellipse">
            <a:avLst/>
          </a:prstGeom>
          <a:solidFill>
            <a:schemeClr val="tx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2</a:t>
            </a:r>
            <a:endParaRPr lang="zh-CN" altLang="en-US" sz="3200" dirty="0">
              <a:solidFill>
                <a:schemeClr val="tx1"/>
              </a:solidFill>
            </a:endParaRPr>
          </a:p>
        </p:txBody>
      </p:sp>
      <p:sp>
        <p:nvSpPr>
          <p:cNvPr id="22" name="圆角矩形 11"/>
          <p:cNvSpPr/>
          <p:nvPr/>
        </p:nvSpPr>
        <p:spPr>
          <a:xfrm>
            <a:off x="2725307" y="3934424"/>
            <a:ext cx="4098574" cy="769711"/>
          </a:xfrm>
          <a:prstGeom prst="roundRect">
            <a:avLst/>
          </a:prstGeom>
          <a:solidFill>
            <a:schemeClr val="accent4">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经典</a:t>
            </a:r>
            <a:r>
              <a:rPr lang="en-US" altLang="zh-CN" sz="2800" dirty="0">
                <a:solidFill>
                  <a:schemeClr val="tx1"/>
                </a:solidFill>
                <a:latin typeface="微软雅黑" panose="020B0503020204020204" pitchFamily="34" charset="-122"/>
                <a:ea typeface="微软雅黑" panose="020B0503020204020204" pitchFamily="34" charset="-122"/>
              </a:rPr>
              <a:t>CNN</a:t>
            </a:r>
            <a:r>
              <a:rPr lang="zh-CN" altLang="en-US" sz="2800" dirty="0">
                <a:solidFill>
                  <a:schemeClr val="tx1"/>
                </a:solidFill>
                <a:latin typeface="微软雅黑" panose="020B0503020204020204" pitchFamily="34" charset="-122"/>
                <a:ea typeface="微软雅黑" panose="020B0503020204020204" pitchFamily="34" charset="-122"/>
              </a:rPr>
              <a:t>结构探索</a:t>
            </a:r>
          </a:p>
        </p:txBody>
      </p:sp>
      <p:sp>
        <p:nvSpPr>
          <p:cNvPr id="23" name="椭圆 22"/>
          <p:cNvSpPr/>
          <p:nvPr/>
        </p:nvSpPr>
        <p:spPr>
          <a:xfrm>
            <a:off x="2376185" y="3881050"/>
            <a:ext cx="830580" cy="823085"/>
          </a:xfrm>
          <a:prstGeom prst="ellipse">
            <a:avLst/>
          </a:prstGeom>
          <a:solidFill>
            <a:schemeClr val="accent4">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3</a:t>
            </a:r>
            <a:endParaRPr lang="zh-CN" altLang="en-US" sz="3200" dirty="0">
              <a:solidFill>
                <a:schemeClr val="tx1"/>
              </a:solidFill>
            </a:endParaRPr>
          </a:p>
        </p:txBody>
      </p:sp>
      <p:sp>
        <p:nvSpPr>
          <p:cNvPr id="24" name="圆角矩形 13"/>
          <p:cNvSpPr/>
          <p:nvPr/>
        </p:nvSpPr>
        <p:spPr>
          <a:xfrm>
            <a:off x="2725307" y="5022996"/>
            <a:ext cx="4098574" cy="769711"/>
          </a:xfrm>
          <a:prstGeom prst="roundRect">
            <a:avLst/>
          </a:prstGeom>
          <a:solidFill>
            <a:schemeClr val="accent6"/>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课程实践</a:t>
            </a:r>
          </a:p>
        </p:txBody>
      </p:sp>
      <p:sp>
        <p:nvSpPr>
          <p:cNvPr id="25" name="椭圆 24"/>
          <p:cNvSpPr/>
          <p:nvPr/>
        </p:nvSpPr>
        <p:spPr>
          <a:xfrm>
            <a:off x="2376185" y="4969622"/>
            <a:ext cx="830580" cy="823085"/>
          </a:xfrm>
          <a:prstGeom prst="ellipse">
            <a:avLst/>
          </a:prstGeom>
          <a:solidFill>
            <a:schemeClr val="accent6"/>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4</a:t>
            </a:r>
            <a:endParaRPr lang="zh-CN" altLang="en-US" sz="3200" dirty="0">
              <a:solidFill>
                <a:schemeClr val="tx1"/>
              </a:solidFill>
            </a:endParaRPr>
          </a:p>
        </p:txBody>
      </p:sp>
      <p:sp>
        <p:nvSpPr>
          <p:cNvPr id="27" name="文本框 26"/>
          <p:cNvSpPr txBox="1"/>
          <p:nvPr/>
        </p:nvSpPr>
        <p:spPr>
          <a:xfrm>
            <a:off x="7004352" y="2827480"/>
            <a:ext cx="3439058" cy="646331"/>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CNN</a:t>
            </a:r>
            <a:r>
              <a:rPr lang="zh-CN" altLang="en-US" dirty="0">
                <a:latin typeface="微软雅黑" panose="020B0503020204020204" pitchFamily="34" charset="-122"/>
                <a:ea typeface="微软雅黑" panose="020B0503020204020204" pitchFamily="34" charset="-122"/>
              </a:rPr>
              <a:t>网络结构、</a:t>
            </a:r>
            <a:r>
              <a:rPr lang="en-US" altLang="zh-CN" dirty="0">
                <a:latin typeface="微软雅黑" panose="020B0503020204020204" pitchFamily="34" charset="-122"/>
                <a:ea typeface="微软雅黑" panose="020B0503020204020204" pitchFamily="34" charset="-122"/>
              </a:rPr>
              <a:t>CNN</a:t>
            </a:r>
            <a:r>
              <a:rPr lang="zh-CN" altLang="en-US" dirty="0">
                <a:latin typeface="微软雅黑" panose="020B0503020204020204" pitchFamily="34" charset="-122"/>
                <a:ea typeface="微软雅黑" panose="020B0503020204020204" pitchFamily="34" charset="-122"/>
              </a:rPr>
              <a:t>网络训练、如何用</a:t>
            </a:r>
            <a:r>
              <a:rPr lang="en-US" altLang="zh-CN" dirty="0">
                <a:latin typeface="微软雅黑" panose="020B0503020204020204" pitchFamily="34" charset="-122"/>
                <a:ea typeface="微软雅黑" panose="020B0503020204020204" pitchFamily="34" charset="-122"/>
              </a:rPr>
              <a:t>Paddle</a:t>
            </a:r>
            <a:r>
              <a:rPr lang="zh-CN" altLang="en-US" dirty="0">
                <a:latin typeface="微软雅黑" panose="020B0503020204020204" pitchFamily="34" charset="-122"/>
                <a:ea typeface="微软雅黑" panose="020B0503020204020204" pitchFamily="34" charset="-122"/>
              </a:rPr>
              <a:t>实现</a:t>
            </a:r>
            <a:r>
              <a:rPr lang="en-US" altLang="zh-CN" dirty="0">
                <a:latin typeface="微软雅黑" panose="020B0503020204020204" pitchFamily="34" charset="-122"/>
                <a:ea typeface="微软雅黑" panose="020B0503020204020204" pitchFamily="34" charset="-122"/>
              </a:rPr>
              <a:t>CNN</a:t>
            </a:r>
          </a:p>
        </p:txBody>
      </p:sp>
      <p:sp>
        <p:nvSpPr>
          <p:cNvPr id="28" name="文本框 27"/>
          <p:cNvSpPr txBox="1"/>
          <p:nvPr/>
        </p:nvSpPr>
        <p:spPr>
          <a:xfrm>
            <a:off x="7004351" y="3969426"/>
            <a:ext cx="3439059" cy="646331"/>
          </a:xfrm>
          <a:prstGeom prst="rect">
            <a:avLst/>
          </a:prstGeom>
          <a:noFill/>
        </p:spPr>
        <p:txBody>
          <a:bodyPr wrap="square" rtlCol="0">
            <a:spAutoFit/>
          </a:bodyPr>
          <a:lstStyle/>
          <a:p>
            <a:r>
              <a:rPr lang="en-US" altLang="zh-CN" dirty="0" err="1">
                <a:latin typeface="微软雅黑" panose="020B0503020204020204" pitchFamily="34" charset="-122"/>
                <a:ea typeface="微软雅黑" panose="020B0503020204020204" pitchFamily="34" charset="-122"/>
              </a:rPr>
              <a:t>AlexNet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VGG</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GoogLeNet /Inception</a:t>
            </a:r>
            <a:r>
              <a:rPr lang="en-US" altLang="zh-CN" dirty="0">
                <a:latin typeface="微软雅黑" panose="020B0503020204020204" pitchFamily="34" charset="-122"/>
                <a:ea typeface="微软雅黑" panose="020B0503020204020204" pitchFamily="34" charset="-122"/>
              </a:rPr>
              <a:t>, ResNet</a:t>
            </a:r>
          </a:p>
        </p:txBody>
      </p:sp>
      <p:sp>
        <p:nvSpPr>
          <p:cNvPr id="29" name="文本框 28"/>
          <p:cNvSpPr txBox="1"/>
          <p:nvPr/>
        </p:nvSpPr>
        <p:spPr>
          <a:xfrm>
            <a:off x="7004351" y="5223185"/>
            <a:ext cx="3299708"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实践：猫狗分类</a:t>
            </a:r>
          </a:p>
        </p:txBody>
      </p:sp>
      <p:sp>
        <p:nvSpPr>
          <p:cNvPr id="16" name="文本框 15"/>
          <p:cNvSpPr txBox="1"/>
          <p:nvPr/>
        </p:nvSpPr>
        <p:spPr>
          <a:xfrm>
            <a:off x="7004351" y="1765595"/>
            <a:ext cx="3651098"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深层神经网络用于图像处理的问题、</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卷积神经网络概念引出</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348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640428" y="384062"/>
            <a:ext cx="2309699"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卷积层</a:t>
            </a:r>
            <a:endParaRPr lang="zh-CN" altLang="en-US" sz="3600" b="1" dirty="0">
              <a:latin typeface="微软雅黑" panose="020B0503020204020204" pitchFamily="34" charset="-122"/>
              <a:ea typeface="微软雅黑" panose="020B0503020204020204" pitchFamily="34" charset="-122"/>
            </a:endParaRPr>
          </a:p>
        </p:txBody>
      </p:sp>
      <p:sp>
        <p:nvSpPr>
          <p:cNvPr id="7" name="矩形 6"/>
          <p:cNvSpPr/>
          <p:nvPr/>
        </p:nvSpPr>
        <p:spPr>
          <a:xfrm>
            <a:off x="1024597" y="2069936"/>
            <a:ext cx="5010067" cy="1685077"/>
          </a:xfrm>
          <a:prstGeom prst="rect">
            <a:avLst/>
          </a:prstGeom>
        </p:spPr>
        <p:txBody>
          <a:bodyPr wrap="square">
            <a:spAutoFit/>
          </a:bodyPr>
          <a:lstStyle/>
          <a:p>
            <a:pPr>
              <a:lnSpc>
                <a:spcPct val="150000"/>
              </a:lnSpc>
              <a:defRPr/>
            </a:pPr>
            <a:r>
              <a:rPr lang="zh-CN" altLang="en-US" sz="2000" b="1" dirty="0">
                <a:latin typeface="微软雅黑" panose="020B0503020204020204" pitchFamily="34" charset="-122"/>
                <a:ea typeface="微软雅黑" panose="020B0503020204020204" pitchFamily="34" charset="-122"/>
              </a:rPr>
              <a:t>计算机如何能知道图上有什么物体？</a:t>
            </a:r>
            <a:endParaRPr lang="en-US" altLang="zh-CN" sz="900" dirty="0">
              <a:latin typeface="华文楷体" panose="02010600040101010101" pitchFamily="2" charset="-122"/>
              <a:ea typeface="华文楷体" panose="02010600040101010101" pitchFamily="2" charset="-122"/>
            </a:endParaRPr>
          </a:p>
          <a:p>
            <a:pPr>
              <a:lnSpc>
                <a:spcPct val="150000"/>
              </a:lnSpc>
              <a:defRPr/>
            </a:pPr>
            <a:r>
              <a:rPr lang="zh-CN" altLang="en-US" sz="2000" dirty="0">
                <a:latin typeface="华文楷体" panose="02010600040101010101" pitchFamily="2" charset="-122"/>
                <a:ea typeface="华文楷体" panose="02010600040101010101" pitchFamily="2" charset="-122"/>
              </a:rPr>
              <a:t>检测图像的边缘</a:t>
            </a:r>
            <a:endParaRPr lang="en-US" altLang="zh-CN" sz="2000" dirty="0">
              <a:latin typeface="华文楷体" panose="02010600040101010101" pitchFamily="2" charset="-122"/>
              <a:ea typeface="华文楷体" panose="02010600040101010101" pitchFamily="2" charset="-122"/>
            </a:endParaRPr>
          </a:p>
          <a:p>
            <a:pPr algn="r">
              <a:lnSpc>
                <a:spcPct val="150000"/>
              </a:lnSpc>
              <a:defRPr/>
            </a:pPr>
            <a:r>
              <a:rPr lang="zh-CN" altLang="en-US" sz="2000" dirty="0">
                <a:solidFill>
                  <a:srgbClr val="FF0000"/>
                </a:solidFill>
                <a:latin typeface="华文楷体" panose="02010600040101010101" pitchFamily="2" charset="-122"/>
                <a:ea typeface="华文楷体" panose="02010600040101010101" pitchFamily="2" charset="-122"/>
              </a:rPr>
              <a:t>卷积计算 </a:t>
            </a:r>
            <a:r>
              <a:rPr lang="en-US" altLang="zh-CN" sz="2000" dirty="0">
                <a:solidFill>
                  <a:srgbClr val="FF0000"/>
                </a:solidFill>
                <a:latin typeface="华文楷体" panose="02010600040101010101" pitchFamily="2" charset="-122"/>
                <a:ea typeface="华文楷体" panose="02010600040101010101" pitchFamily="2" charset="-122"/>
              </a:rPr>
              <a:t>= </a:t>
            </a:r>
            <a:r>
              <a:rPr lang="zh-CN" altLang="en-US" sz="2000" dirty="0">
                <a:solidFill>
                  <a:srgbClr val="FF0000"/>
                </a:solidFill>
                <a:latin typeface="华文楷体" panose="02010600040101010101" pitchFamily="2" charset="-122"/>
                <a:ea typeface="华文楷体" panose="02010600040101010101" pitchFamily="2" charset="-122"/>
              </a:rPr>
              <a:t>特征抽取</a:t>
            </a:r>
            <a:endParaRPr lang="en-US" altLang="zh-CN" sz="2000" dirty="0">
              <a:solidFill>
                <a:srgbClr val="FF0000"/>
              </a:solidFill>
              <a:latin typeface="华文楷体" panose="02010600040101010101" pitchFamily="2" charset="-122"/>
              <a:ea typeface="华文楷体" panose="02010600040101010101" pitchFamily="2" charset="-122"/>
            </a:endParaRPr>
          </a:p>
          <a:p>
            <a:pPr>
              <a:lnSpc>
                <a:spcPct val="150000"/>
              </a:lnSpc>
              <a:defRPr/>
            </a:pPr>
            <a:endParaRPr lang="en-US" altLang="zh-CN" sz="900" dirty="0">
              <a:latin typeface="华文楷体" panose="02010600040101010101" pitchFamily="2" charset="-122"/>
              <a:ea typeface="华文楷体" panose="02010600040101010101" pitchFamily="2" charset="-122"/>
            </a:endParaRPr>
          </a:p>
        </p:txBody>
      </p:sp>
      <p:grpSp>
        <p:nvGrpSpPr>
          <p:cNvPr id="19" name="组合 18"/>
          <p:cNvGrpSpPr/>
          <p:nvPr/>
        </p:nvGrpSpPr>
        <p:grpSpPr>
          <a:xfrm>
            <a:off x="8068122" y="3711657"/>
            <a:ext cx="2890428" cy="2349004"/>
            <a:chOff x="5331810" y="656116"/>
            <a:chExt cx="3054801" cy="2505350"/>
          </a:xfrm>
        </p:grpSpPr>
        <p:sp>
          <p:nvSpPr>
            <p:cNvPr id="6" name="椭圆 5"/>
            <p:cNvSpPr/>
            <p:nvPr/>
          </p:nvSpPr>
          <p:spPr>
            <a:xfrm>
              <a:off x="5975921" y="1274953"/>
              <a:ext cx="2410690" cy="84974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a:clrChange>
                <a:clrFrom>
                  <a:srgbClr val="FFFFFF"/>
                </a:clrFrom>
                <a:clrTo>
                  <a:srgbClr val="FFFFFF">
                    <a:alpha val="0"/>
                  </a:srgbClr>
                </a:clrTo>
              </a:clrChange>
            </a:blip>
            <a:srcRect l="1927" t="27740" r="68140" b="38441"/>
            <a:stretch>
              <a:fillRect/>
            </a:stretch>
          </p:blipFill>
          <p:spPr>
            <a:xfrm>
              <a:off x="6319731" y="656116"/>
              <a:ext cx="1723070" cy="1043710"/>
            </a:xfrm>
            <a:prstGeom prst="rect">
              <a:avLst/>
            </a:prstGeom>
          </p:spPr>
        </p:pic>
        <p:pic>
          <p:nvPicPr>
            <p:cNvPr id="8" name="图片 7"/>
            <p:cNvPicPr>
              <a:picLocks noChangeAspect="1"/>
            </p:cNvPicPr>
            <p:nvPr/>
          </p:nvPicPr>
          <p:blipFill rotWithShape="1">
            <a:blip r:embed="rId3">
              <a:clrChange>
                <a:clrFrom>
                  <a:srgbClr val="FFFFFF"/>
                </a:clrFrom>
                <a:clrTo>
                  <a:srgbClr val="FFFFFF">
                    <a:alpha val="0"/>
                  </a:srgbClr>
                </a:clrTo>
              </a:clrChange>
            </a:blip>
            <a:srcRect l="59439" r="10628" b="52025"/>
            <a:stretch>
              <a:fillRect/>
            </a:stretch>
          </p:blipFill>
          <p:spPr>
            <a:xfrm>
              <a:off x="5331810" y="1680887"/>
              <a:ext cx="1723070" cy="1480579"/>
            </a:xfrm>
            <a:prstGeom prst="rect">
              <a:avLst/>
            </a:prstGeom>
          </p:spPr>
        </p:pic>
      </p:grpSp>
      <p:graphicFrame>
        <p:nvGraphicFramePr>
          <p:cNvPr id="12" name="表格 11"/>
          <p:cNvGraphicFramePr>
            <a:graphicFrameLocks noGrp="1"/>
          </p:cNvGraphicFramePr>
          <p:nvPr/>
        </p:nvGraphicFramePr>
        <p:xfrm>
          <a:off x="1020983" y="3924064"/>
          <a:ext cx="2508648" cy="2205324"/>
        </p:xfrm>
        <a:graphic>
          <a:graphicData uri="http://schemas.openxmlformats.org/drawingml/2006/table">
            <a:tbl>
              <a:tblPr firstRow="1" bandRow="1">
                <a:tableStyleId>{5C22544A-7EE6-4342-B048-85BDC9FD1C3A}</a:tableStyleId>
              </a:tblPr>
              <a:tblGrid>
                <a:gridCol w="418108">
                  <a:extLst>
                    <a:ext uri="{9D8B030D-6E8A-4147-A177-3AD203B41FA5}">
                      <a16:colId xmlns:a16="http://schemas.microsoft.com/office/drawing/2014/main" xmlns="" val="20000"/>
                    </a:ext>
                  </a:extLst>
                </a:gridCol>
                <a:gridCol w="418108">
                  <a:extLst>
                    <a:ext uri="{9D8B030D-6E8A-4147-A177-3AD203B41FA5}">
                      <a16:colId xmlns:a16="http://schemas.microsoft.com/office/drawing/2014/main" xmlns="" val="20001"/>
                    </a:ext>
                  </a:extLst>
                </a:gridCol>
                <a:gridCol w="418108">
                  <a:extLst>
                    <a:ext uri="{9D8B030D-6E8A-4147-A177-3AD203B41FA5}">
                      <a16:colId xmlns:a16="http://schemas.microsoft.com/office/drawing/2014/main" xmlns="" val="20002"/>
                    </a:ext>
                  </a:extLst>
                </a:gridCol>
                <a:gridCol w="418108">
                  <a:extLst>
                    <a:ext uri="{9D8B030D-6E8A-4147-A177-3AD203B41FA5}">
                      <a16:colId xmlns:a16="http://schemas.microsoft.com/office/drawing/2014/main" xmlns="" val="20003"/>
                    </a:ext>
                  </a:extLst>
                </a:gridCol>
                <a:gridCol w="418108">
                  <a:extLst>
                    <a:ext uri="{9D8B030D-6E8A-4147-A177-3AD203B41FA5}">
                      <a16:colId xmlns:a16="http://schemas.microsoft.com/office/drawing/2014/main" xmlns="" val="20004"/>
                    </a:ext>
                  </a:extLst>
                </a:gridCol>
                <a:gridCol w="418108">
                  <a:extLst>
                    <a:ext uri="{9D8B030D-6E8A-4147-A177-3AD203B41FA5}">
                      <a16:colId xmlns:a16="http://schemas.microsoft.com/office/drawing/2014/main" xmlns="" val="20005"/>
                    </a:ext>
                  </a:extLst>
                </a:gridCol>
              </a:tblGrid>
              <a:tr h="367554">
                <a:tc>
                  <a:txBody>
                    <a:bodyPr/>
                    <a:lstStyle/>
                    <a:p>
                      <a:pPr algn="ctr"/>
                      <a:r>
                        <a:rPr lang="en-US" altLang="zh-CN" b="0" dirty="0">
                          <a:solidFill>
                            <a:schemeClr val="tx1"/>
                          </a:solidFill>
                        </a:rPr>
                        <a:t>10</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b="0" dirty="0">
                          <a:solidFill>
                            <a:schemeClr val="tx1"/>
                          </a:solidFill>
                        </a:rPr>
                        <a:t>10</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b="0" dirty="0">
                          <a:solidFill>
                            <a:schemeClr val="tx1"/>
                          </a:solidFill>
                        </a:rPr>
                        <a:t>10</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b="0" dirty="0">
                          <a:solidFill>
                            <a:schemeClr val="tx1"/>
                          </a:solidFill>
                        </a:rPr>
                        <a:t>0</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0" dirty="0">
                          <a:solidFill>
                            <a:schemeClr val="tx1"/>
                          </a:solidFill>
                        </a:rPr>
                        <a:t>0</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0" dirty="0">
                          <a:solidFill>
                            <a:schemeClr val="tx1"/>
                          </a:solidFill>
                        </a:rPr>
                        <a:t>0</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367554">
                <a:tc>
                  <a:txBody>
                    <a:bodyPr/>
                    <a:lstStyle/>
                    <a:p>
                      <a:pPr algn="ctr"/>
                      <a:r>
                        <a:rPr lang="en-US" altLang="zh-CN" dirty="0">
                          <a:solidFill>
                            <a:schemeClr val="tx1"/>
                          </a:solidFill>
                        </a:rPr>
                        <a:t>10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dirty="0">
                          <a:solidFill>
                            <a:schemeClr val="tx1"/>
                          </a:solidFill>
                        </a:rPr>
                        <a:t>10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dirty="0">
                          <a:solidFill>
                            <a:schemeClr val="tx1"/>
                          </a:solidFill>
                        </a:rPr>
                        <a:t>10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b="0" dirty="0">
                          <a:solidFill>
                            <a:schemeClr val="tx1"/>
                          </a:solidFill>
                        </a:rPr>
                        <a:t>0</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0" dirty="0">
                          <a:solidFill>
                            <a:schemeClr val="tx1"/>
                          </a:solidFill>
                        </a:rPr>
                        <a:t>0</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0" dirty="0">
                          <a:solidFill>
                            <a:schemeClr val="tx1"/>
                          </a:solidFill>
                        </a:rPr>
                        <a:t>0</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367554">
                <a:tc>
                  <a:txBody>
                    <a:bodyPr/>
                    <a:lstStyle/>
                    <a:p>
                      <a:pPr algn="ctr"/>
                      <a:r>
                        <a:rPr lang="en-US" altLang="zh-CN" dirty="0">
                          <a:solidFill>
                            <a:schemeClr val="tx1"/>
                          </a:solidFill>
                        </a:rPr>
                        <a:t>10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dirty="0">
                          <a:solidFill>
                            <a:schemeClr val="tx1"/>
                          </a:solidFill>
                        </a:rPr>
                        <a:t>10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dirty="0">
                          <a:solidFill>
                            <a:schemeClr val="tx1"/>
                          </a:solidFill>
                        </a:rPr>
                        <a:t>10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b="0" dirty="0">
                          <a:solidFill>
                            <a:schemeClr val="tx1"/>
                          </a:solidFill>
                        </a:rPr>
                        <a:t>0</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0" dirty="0">
                          <a:solidFill>
                            <a:schemeClr val="tx1"/>
                          </a:solidFill>
                        </a:rPr>
                        <a:t>0</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0" dirty="0">
                          <a:solidFill>
                            <a:schemeClr val="tx1"/>
                          </a:solidFill>
                        </a:rPr>
                        <a:t>0</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367554">
                <a:tc>
                  <a:txBody>
                    <a:bodyPr/>
                    <a:lstStyle/>
                    <a:p>
                      <a:pPr algn="ctr"/>
                      <a:r>
                        <a:rPr lang="en-US" altLang="zh-CN" dirty="0">
                          <a:solidFill>
                            <a:schemeClr val="tx1"/>
                          </a:solidFill>
                        </a:rPr>
                        <a:t>10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solidFill>
                            <a:schemeClr val="tx1"/>
                          </a:solidFill>
                        </a:rPr>
                        <a:t>10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solidFill>
                            <a:schemeClr val="tx1"/>
                          </a:solidFill>
                        </a:rPr>
                        <a:t>10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0" dirty="0">
                          <a:solidFill>
                            <a:schemeClr val="tx1"/>
                          </a:solidFill>
                        </a:rPr>
                        <a:t>0</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0" dirty="0">
                          <a:solidFill>
                            <a:schemeClr val="tx1"/>
                          </a:solidFill>
                        </a:rPr>
                        <a:t>0</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0" dirty="0">
                          <a:solidFill>
                            <a:schemeClr val="tx1"/>
                          </a:solidFill>
                        </a:rPr>
                        <a:t>0</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r h="367554">
                <a:tc>
                  <a:txBody>
                    <a:bodyPr/>
                    <a:lstStyle/>
                    <a:p>
                      <a:pPr algn="ctr"/>
                      <a:r>
                        <a:rPr lang="en-US" altLang="zh-CN" dirty="0">
                          <a:solidFill>
                            <a:schemeClr val="tx1"/>
                          </a:solidFill>
                        </a:rPr>
                        <a:t>10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solidFill>
                            <a:schemeClr val="tx1"/>
                          </a:solidFill>
                        </a:rPr>
                        <a:t>10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solidFill>
                            <a:schemeClr val="tx1"/>
                          </a:solidFill>
                        </a:rPr>
                        <a:t>10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0" dirty="0">
                          <a:solidFill>
                            <a:schemeClr val="tx1"/>
                          </a:solidFill>
                        </a:rPr>
                        <a:t>0</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0" dirty="0">
                          <a:solidFill>
                            <a:schemeClr val="tx1"/>
                          </a:solidFill>
                        </a:rPr>
                        <a:t>0</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0" dirty="0">
                          <a:solidFill>
                            <a:schemeClr val="tx1"/>
                          </a:solidFill>
                        </a:rPr>
                        <a:t>0</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4"/>
                  </a:ext>
                </a:extLst>
              </a:tr>
              <a:tr h="367554">
                <a:tc>
                  <a:txBody>
                    <a:bodyPr/>
                    <a:lstStyle/>
                    <a:p>
                      <a:pPr algn="ctr"/>
                      <a:r>
                        <a:rPr lang="en-US" altLang="zh-CN" dirty="0">
                          <a:solidFill>
                            <a:schemeClr val="tx1"/>
                          </a:solidFill>
                        </a:rPr>
                        <a:t>10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solidFill>
                            <a:schemeClr val="tx1"/>
                          </a:solidFill>
                        </a:rPr>
                        <a:t>10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solidFill>
                            <a:schemeClr val="tx1"/>
                          </a:solidFill>
                        </a:rPr>
                        <a:t>10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0" dirty="0">
                          <a:solidFill>
                            <a:schemeClr val="tx1"/>
                          </a:solidFill>
                        </a:rPr>
                        <a:t>0</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0" dirty="0">
                          <a:solidFill>
                            <a:schemeClr val="tx1"/>
                          </a:solidFill>
                        </a:rPr>
                        <a:t>0</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0" dirty="0">
                          <a:solidFill>
                            <a:schemeClr val="tx1"/>
                          </a:solidFill>
                        </a:rPr>
                        <a:t>0</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5"/>
                  </a:ext>
                </a:extLst>
              </a:tr>
            </a:tbl>
          </a:graphicData>
        </a:graphic>
      </p:graphicFrame>
      <p:graphicFrame>
        <p:nvGraphicFramePr>
          <p:cNvPr id="13" name="表格 12"/>
          <p:cNvGraphicFramePr>
            <a:graphicFrameLocks noGrp="1"/>
          </p:cNvGraphicFramePr>
          <p:nvPr/>
        </p:nvGraphicFramePr>
        <p:xfrm>
          <a:off x="3679408" y="5018548"/>
          <a:ext cx="1254324" cy="1102662"/>
        </p:xfrm>
        <a:graphic>
          <a:graphicData uri="http://schemas.openxmlformats.org/drawingml/2006/table">
            <a:tbl>
              <a:tblPr firstRow="1" bandRow="1">
                <a:tableStyleId>{5C22544A-7EE6-4342-B048-85BDC9FD1C3A}</a:tableStyleId>
              </a:tblPr>
              <a:tblGrid>
                <a:gridCol w="418108">
                  <a:extLst>
                    <a:ext uri="{9D8B030D-6E8A-4147-A177-3AD203B41FA5}">
                      <a16:colId xmlns:a16="http://schemas.microsoft.com/office/drawing/2014/main" xmlns="" val="20000"/>
                    </a:ext>
                  </a:extLst>
                </a:gridCol>
                <a:gridCol w="418108">
                  <a:extLst>
                    <a:ext uri="{9D8B030D-6E8A-4147-A177-3AD203B41FA5}">
                      <a16:colId xmlns:a16="http://schemas.microsoft.com/office/drawing/2014/main" xmlns="" val="20001"/>
                    </a:ext>
                  </a:extLst>
                </a:gridCol>
                <a:gridCol w="418108">
                  <a:extLst>
                    <a:ext uri="{9D8B030D-6E8A-4147-A177-3AD203B41FA5}">
                      <a16:colId xmlns:a16="http://schemas.microsoft.com/office/drawing/2014/main" xmlns="" val="20002"/>
                    </a:ext>
                  </a:extLst>
                </a:gridCol>
              </a:tblGrid>
              <a:tr h="367554">
                <a:tc>
                  <a:txBody>
                    <a:bodyPr/>
                    <a:lstStyle/>
                    <a:p>
                      <a:pPr algn="ctr"/>
                      <a:r>
                        <a:rPr lang="en-US" altLang="zh-CN" b="0" dirty="0">
                          <a:solidFill>
                            <a:schemeClr val="tx1"/>
                          </a:solidFill>
                        </a:rPr>
                        <a:t>1</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b="0" dirty="0">
                          <a:solidFill>
                            <a:schemeClr val="tx1"/>
                          </a:solidFill>
                        </a:rPr>
                        <a:t>0</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b="0" dirty="0">
                          <a:solidFill>
                            <a:schemeClr val="tx1"/>
                          </a:solidFill>
                        </a:rPr>
                        <a:t>-1</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xmlns="" val="10000"/>
                  </a:ext>
                </a:extLst>
              </a:tr>
              <a:tr h="367554">
                <a:tc>
                  <a:txBody>
                    <a:bodyPr/>
                    <a:lstStyle/>
                    <a:p>
                      <a:pPr algn="ctr"/>
                      <a:r>
                        <a:rPr lang="en-US" altLang="zh-CN" dirty="0">
                          <a:solidFill>
                            <a:schemeClr val="tx1"/>
                          </a:solidFill>
                        </a:rPr>
                        <a:t>1</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dirty="0">
                          <a:solidFill>
                            <a:schemeClr val="tx1"/>
                          </a:solidFill>
                        </a:rPr>
                        <a:t>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xmlns="" val="10001"/>
                  </a:ext>
                </a:extLst>
              </a:tr>
              <a:tr h="367554">
                <a:tc>
                  <a:txBody>
                    <a:bodyPr/>
                    <a:lstStyle/>
                    <a:p>
                      <a:pPr algn="ctr"/>
                      <a:r>
                        <a:rPr lang="en-US" altLang="zh-CN" dirty="0">
                          <a:solidFill>
                            <a:schemeClr val="tx1"/>
                          </a:solidFill>
                        </a:rPr>
                        <a:t>1</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dirty="0">
                          <a:solidFill>
                            <a:schemeClr val="tx1"/>
                          </a:solidFill>
                        </a:rPr>
                        <a:t>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xmlns="" val="10002"/>
                  </a:ext>
                </a:extLst>
              </a:tr>
            </a:tbl>
          </a:graphicData>
        </a:graphic>
      </p:graphicFrame>
      <p:graphicFrame>
        <p:nvGraphicFramePr>
          <p:cNvPr id="15" name="表格 14"/>
          <p:cNvGraphicFramePr>
            <a:graphicFrameLocks noGrp="1"/>
          </p:cNvGraphicFramePr>
          <p:nvPr/>
        </p:nvGraphicFramePr>
        <p:xfrm>
          <a:off x="5081807" y="4646354"/>
          <a:ext cx="1723070" cy="1470216"/>
        </p:xfrm>
        <a:graphic>
          <a:graphicData uri="http://schemas.openxmlformats.org/drawingml/2006/table">
            <a:tbl>
              <a:tblPr firstRow="1" bandRow="1">
                <a:tableStyleId>{5C22544A-7EE6-4342-B048-85BDC9FD1C3A}</a:tableStyleId>
              </a:tblPr>
              <a:tblGrid>
                <a:gridCol w="415237">
                  <a:extLst>
                    <a:ext uri="{9D8B030D-6E8A-4147-A177-3AD203B41FA5}">
                      <a16:colId xmlns:a16="http://schemas.microsoft.com/office/drawing/2014/main" xmlns="" val="20000"/>
                    </a:ext>
                  </a:extLst>
                </a:gridCol>
                <a:gridCol w="470789">
                  <a:extLst>
                    <a:ext uri="{9D8B030D-6E8A-4147-A177-3AD203B41FA5}">
                      <a16:colId xmlns:a16="http://schemas.microsoft.com/office/drawing/2014/main" xmlns="" val="20001"/>
                    </a:ext>
                  </a:extLst>
                </a:gridCol>
                <a:gridCol w="418522">
                  <a:extLst>
                    <a:ext uri="{9D8B030D-6E8A-4147-A177-3AD203B41FA5}">
                      <a16:colId xmlns:a16="http://schemas.microsoft.com/office/drawing/2014/main" xmlns="" val="20002"/>
                    </a:ext>
                  </a:extLst>
                </a:gridCol>
                <a:gridCol w="418522">
                  <a:extLst>
                    <a:ext uri="{9D8B030D-6E8A-4147-A177-3AD203B41FA5}">
                      <a16:colId xmlns:a16="http://schemas.microsoft.com/office/drawing/2014/main" xmlns="" val="20003"/>
                    </a:ext>
                  </a:extLst>
                </a:gridCol>
              </a:tblGrid>
              <a:tr h="367554">
                <a:tc>
                  <a:txBody>
                    <a:bodyPr/>
                    <a:lstStyle/>
                    <a:p>
                      <a:pPr algn="ctr"/>
                      <a:r>
                        <a:rPr lang="en-US" altLang="zh-CN" b="0" dirty="0">
                          <a:solidFill>
                            <a:schemeClr val="tx1"/>
                          </a:solidFill>
                        </a:rPr>
                        <a:t>0</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b="0" dirty="0">
                          <a:solidFill>
                            <a:schemeClr val="tx1"/>
                          </a:solidFill>
                        </a:rPr>
                        <a:t>30</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0" dirty="0">
                          <a:solidFill>
                            <a:schemeClr val="tx1"/>
                          </a:solidFill>
                        </a:rPr>
                        <a:t>30</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0" dirty="0">
                          <a:solidFill>
                            <a:schemeClr val="tx1"/>
                          </a:solidFill>
                        </a:rPr>
                        <a:t>0</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367554">
                <a:tc>
                  <a:txBody>
                    <a:bodyPr/>
                    <a:lstStyle/>
                    <a:p>
                      <a:pPr algn="ctr"/>
                      <a:r>
                        <a:rPr lang="en-US" altLang="zh-CN" dirty="0">
                          <a:solidFill>
                            <a:schemeClr val="tx1"/>
                          </a:solidFill>
                        </a:rPr>
                        <a:t>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0" dirty="0">
                          <a:solidFill>
                            <a:schemeClr val="tx1"/>
                          </a:solidFill>
                        </a:rPr>
                        <a:t>30</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0" dirty="0">
                          <a:solidFill>
                            <a:schemeClr val="tx1"/>
                          </a:solidFill>
                        </a:rPr>
                        <a:t>30</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0" dirty="0">
                          <a:solidFill>
                            <a:schemeClr val="tx1"/>
                          </a:solidFill>
                        </a:rPr>
                        <a:t>0</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367554">
                <a:tc>
                  <a:txBody>
                    <a:bodyPr/>
                    <a:lstStyle/>
                    <a:p>
                      <a:pPr algn="ctr"/>
                      <a:r>
                        <a:rPr lang="en-US" altLang="zh-CN" dirty="0">
                          <a:solidFill>
                            <a:schemeClr val="tx1"/>
                          </a:solidFill>
                        </a:rPr>
                        <a:t>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0" dirty="0">
                          <a:solidFill>
                            <a:schemeClr val="tx1"/>
                          </a:solidFill>
                        </a:rPr>
                        <a:t>30</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0" dirty="0">
                          <a:solidFill>
                            <a:schemeClr val="tx1"/>
                          </a:solidFill>
                        </a:rPr>
                        <a:t>30</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0" dirty="0">
                          <a:solidFill>
                            <a:schemeClr val="tx1"/>
                          </a:solidFill>
                        </a:rPr>
                        <a:t>0</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367554">
                <a:tc>
                  <a:txBody>
                    <a:bodyPr/>
                    <a:lstStyle/>
                    <a:p>
                      <a:pPr algn="ctr"/>
                      <a:r>
                        <a:rPr lang="en-US" altLang="zh-CN" dirty="0">
                          <a:solidFill>
                            <a:schemeClr val="tx1"/>
                          </a:solidFill>
                        </a:rPr>
                        <a:t>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0" dirty="0">
                          <a:solidFill>
                            <a:schemeClr val="tx1"/>
                          </a:solidFill>
                        </a:rPr>
                        <a:t>30</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0" dirty="0">
                          <a:solidFill>
                            <a:schemeClr val="tx1"/>
                          </a:solidFill>
                        </a:rPr>
                        <a:t>30</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0" dirty="0">
                          <a:solidFill>
                            <a:schemeClr val="tx1"/>
                          </a:solidFill>
                        </a:rPr>
                        <a:t>0</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bl>
          </a:graphicData>
        </a:graphic>
      </p:graphicFrame>
      <p:cxnSp>
        <p:nvCxnSpPr>
          <p:cNvPr id="18" name="直接连接符 17"/>
          <p:cNvCxnSpPr/>
          <p:nvPr/>
        </p:nvCxnSpPr>
        <p:spPr>
          <a:xfrm>
            <a:off x="7244090" y="3702779"/>
            <a:ext cx="0" cy="2366760"/>
          </a:xfrm>
          <a:prstGeom prst="line">
            <a:avLst/>
          </a:prstGeom>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721309" y="3446758"/>
            <a:ext cx="1210588" cy="510011"/>
          </a:xfrm>
          <a:prstGeom prst="rect">
            <a:avLst/>
          </a:prstGeom>
        </p:spPr>
        <p:txBody>
          <a:bodyPr wrap="none">
            <a:spAutoFit/>
          </a:bodyPr>
          <a:lstStyle/>
          <a:p>
            <a:pPr>
              <a:lnSpc>
                <a:spcPct val="150000"/>
              </a:lnSpc>
              <a:defRPr/>
            </a:pPr>
            <a:r>
              <a:rPr lang="zh-CN" altLang="en-US" sz="2000" dirty="0">
                <a:latin typeface="华文楷体" panose="02010600040101010101" pitchFamily="2" charset="-122"/>
                <a:ea typeface="华文楷体" panose="02010600040101010101" pitchFamily="2" charset="-122"/>
              </a:rPr>
              <a:t>灰度图像</a:t>
            </a:r>
            <a:endParaRPr lang="en-US" altLang="zh-CN" sz="2000" dirty="0">
              <a:latin typeface="华文楷体" panose="02010600040101010101" pitchFamily="2" charset="-122"/>
              <a:ea typeface="华文楷体" panose="02010600040101010101" pitchFamily="2" charset="-122"/>
            </a:endParaRPr>
          </a:p>
        </p:txBody>
      </p:sp>
      <p:sp>
        <p:nvSpPr>
          <p:cNvPr id="17" name="矩形 16"/>
          <p:cNvSpPr/>
          <p:nvPr/>
        </p:nvSpPr>
        <p:spPr>
          <a:xfrm>
            <a:off x="3751721" y="4035101"/>
            <a:ext cx="1210588" cy="1015663"/>
          </a:xfrm>
          <a:prstGeom prst="rect">
            <a:avLst/>
          </a:prstGeom>
        </p:spPr>
        <p:txBody>
          <a:bodyPr wrap="none">
            <a:spAutoFit/>
          </a:bodyPr>
          <a:lstStyle/>
          <a:p>
            <a:pPr>
              <a:lnSpc>
                <a:spcPct val="150000"/>
              </a:lnSpc>
              <a:defRPr/>
            </a:pPr>
            <a:r>
              <a:rPr lang="zh-CN" altLang="en-US" sz="2000" dirty="0">
                <a:latin typeface="华文楷体" panose="02010600040101010101" pitchFamily="2" charset="-122"/>
                <a:ea typeface="华文楷体" panose="02010600040101010101" pitchFamily="2" charset="-122"/>
              </a:rPr>
              <a:t>垂直边缘</a:t>
            </a:r>
            <a:endParaRPr lang="en-US" altLang="zh-CN" sz="2000" dirty="0">
              <a:latin typeface="华文楷体" panose="02010600040101010101" pitchFamily="2" charset="-122"/>
              <a:ea typeface="华文楷体" panose="02010600040101010101" pitchFamily="2" charset="-122"/>
            </a:endParaRPr>
          </a:p>
          <a:p>
            <a:pPr algn="ctr">
              <a:lnSpc>
                <a:spcPct val="150000"/>
              </a:lnSpc>
              <a:defRPr/>
            </a:pPr>
            <a:r>
              <a:rPr lang="zh-CN" altLang="en-US" sz="2000" dirty="0">
                <a:latin typeface="华文楷体" panose="02010600040101010101" pitchFamily="2" charset="-122"/>
                <a:ea typeface="华文楷体" panose="02010600040101010101" pitchFamily="2" charset="-122"/>
              </a:rPr>
              <a:t>滤波器</a:t>
            </a:r>
            <a:endParaRPr lang="en-US" altLang="zh-CN" sz="2000" dirty="0">
              <a:latin typeface="华文楷体" panose="02010600040101010101" pitchFamily="2" charset="-122"/>
              <a:ea typeface="华文楷体" panose="02010600040101010101" pitchFamily="2" charset="-122"/>
            </a:endParaRPr>
          </a:p>
        </p:txBody>
      </p:sp>
      <p:sp>
        <p:nvSpPr>
          <p:cNvPr id="20" name="矩形 19"/>
          <p:cNvSpPr/>
          <p:nvPr/>
        </p:nvSpPr>
        <p:spPr>
          <a:xfrm>
            <a:off x="5321211" y="4139627"/>
            <a:ext cx="1210588" cy="510011"/>
          </a:xfrm>
          <a:prstGeom prst="rect">
            <a:avLst/>
          </a:prstGeom>
        </p:spPr>
        <p:txBody>
          <a:bodyPr wrap="none">
            <a:spAutoFit/>
          </a:bodyPr>
          <a:lstStyle/>
          <a:p>
            <a:pPr>
              <a:lnSpc>
                <a:spcPct val="150000"/>
              </a:lnSpc>
              <a:defRPr/>
            </a:pPr>
            <a:r>
              <a:rPr lang="zh-CN" altLang="en-US" sz="2000" dirty="0">
                <a:latin typeface="华文楷体" panose="02010600040101010101" pitchFamily="2" charset="-122"/>
                <a:ea typeface="华文楷体" panose="02010600040101010101" pitchFamily="2" charset="-122"/>
              </a:rPr>
              <a:t>结果图像</a:t>
            </a:r>
            <a:endParaRPr lang="en-US" altLang="zh-CN" sz="2000" dirty="0">
              <a:latin typeface="华文楷体" panose="02010600040101010101" pitchFamily="2" charset="-122"/>
              <a:ea typeface="华文楷体" panose="02010600040101010101" pitchFamily="2" charset="-122"/>
            </a:endParaRPr>
          </a:p>
        </p:txBody>
      </p:sp>
      <p:sp>
        <p:nvSpPr>
          <p:cNvPr id="22" name="矩形 21"/>
          <p:cNvSpPr/>
          <p:nvPr/>
        </p:nvSpPr>
        <p:spPr>
          <a:xfrm>
            <a:off x="1014685" y="1388385"/>
            <a:ext cx="7538913" cy="511807"/>
          </a:xfrm>
          <a:prstGeom prst="rect">
            <a:avLst/>
          </a:prstGeom>
        </p:spPr>
        <p:txBody>
          <a:bodyPr wrap="square">
            <a:spAutoFit/>
          </a:bodyPr>
          <a:lstStyle/>
          <a:p>
            <a:pPr>
              <a:lnSpc>
                <a:spcPct val="125000"/>
              </a:lnSpc>
            </a:pPr>
            <a:r>
              <a:rPr lang="zh-CN" altLang="en-US" sz="2400" b="1" dirty="0">
                <a:solidFill>
                  <a:srgbClr val="FF3300"/>
                </a:solidFill>
                <a:latin typeface="微软雅黑" panose="020B0503020204020204" pitchFamily="34" charset="-122"/>
                <a:ea typeface="微软雅黑" panose="020B0503020204020204" pitchFamily="34" charset="-122"/>
              </a:rPr>
              <a:t>卷积的直觉</a:t>
            </a:r>
          </a:p>
        </p:txBody>
      </p:sp>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7682" y="1415511"/>
            <a:ext cx="517314" cy="517314"/>
          </a:xfrm>
          <a:prstGeom prst="rect">
            <a:avLst/>
          </a:prstGeom>
        </p:spPr>
      </p:pic>
      <p:grpSp>
        <p:nvGrpSpPr>
          <p:cNvPr id="2" name="组合 1"/>
          <p:cNvGrpSpPr/>
          <p:nvPr/>
        </p:nvGrpSpPr>
        <p:grpSpPr>
          <a:xfrm>
            <a:off x="7821010" y="1319952"/>
            <a:ext cx="3848555" cy="2037745"/>
            <a:chOff x="8241875" y="166309"/>
            <a:chExt cx="3848555" cy="2037745"/>
          </a:xfrm>
        </p:grpSpPr>
        <p:sp>
          <p:nvSpPr>
            <p:cNvPr id="30" name="矩形 29"/>
            <p:cNvSpPr/>
            <p:nvPr/>
          </p:nvSpPr>
          <p:spPr>
            <a:xfrm>
              <a:off x="8241875" y="1722191"/>
              <a:ext cx="3792260" cy="481863"/>
            </a:xfrm>
            <a:prstGeom prst="rect">
              <a:avLst/>
            </a:prstGeom>
            <a:noFill/>
            <a:ln>
              <a:solidFill>
                <a:srgbClr val="4472C4"/>
              </a:solidFill>
            </a:ln>
          </p:spPr>
          <p:txBody>
            <a:bodyPr wrap="square">
              <a:spAutoFit/>
            </a:bodyPr>
            <a:lstStyle/>
            <a:p>
              <a:pPr algn="ctr">
                <a:lnSpc>
                  <a:spcPct val="150000"/>
                </a:lnSpc>
                <a:defRPr/>
              </a:pPr>
              <a:r>
                <a:rPr lang="zh-CN" altLang="en-US" sz="2000" dirty="0">
                  <a:solidFill>
                    <a:srgbClr val="0070C0"/>
                  </a:solidFill>
                  <a:latin typeface="黑体" panose="02010609060101010101" pitchFamily="49" charset="-122"/>
                  <a:ea typeface="黑体" panose="02010609060101010101" pitchFamily="49" charset="-122"/>
                </a:rPr>
                <a:t>卷积：抽取局部模式</a:t>
              </a:r>
              <a:endParaRPr lang="en-US" altLang="zh-CN" sz="2000" dirty="0">
                <a:solidFill>
                  <a:srgbClr val="0070C0"/>
                </a:solidFill>
                <a:latin typeface="黑体" panose="02010609060101010101" pitchFamily="49" charset="-122"/>
                <a:ea typeface="黑体" panose="02010609060101010101" pitchFamily="49" charset="-122"/>
              </a:endParaRPr>
            </a:p>
          </p:txBody>
        </p:sp>
        <p:grpSp>
          <p:nvGrpSpPr>
            <p:cNvPr id="24" name="组合 23"/>
            <p:cNvGrpSpPr/>
            <p:nvPr/>
          </p:nvGrpSpPr>
          <p:grpSpPr>
            <a:xfrm>
              <a:off x="8241875" y="166309"/>
              <a:ext cx="3848555" cy="1647433"/>
              <a:chOff x="1462284" y="1492551"/>
              <a:chExt cx="4179411" cy="2034632"/>
            </a:xfrm>
          </p:grpSpPr>
          <p:pic>
            <p:nvPicPr>
              <p:cNvPr id="25" name="Picture 2" descr="https://timgsa.baidu.com/timg?image&amp;quality=80&amp;size=b9999_10000&amp;sec=1542672967778&amp;di=e34b2d2284f82f3ebe43fb3de01eeb6a&amp;imgtype=0&amp;src=http%3A%2F%2Fdingyue.nosdn.127.net%2FvyO3TsRCL5ZPwISKJ6fx9ZQUxe5u0u3cwNWsgeeEbMwDI1540729733639compressflag.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048" r="15923"/>
              <a:stretch>
                <a:fillRect/>
              </a:stretch>
            </p:blipFill>
            <p:spPr bwMode="auto">
              <a:xfrm>
                <a:off x="1462284" y="1492551"/>
                <a:ext cx="1956900" cy="2034632"/>
              </a:xfrm>
              <a:prstGeom prst="rect">
                <a:avLst/>
              </a:prstGeom>
              <a:noFill/>
              <a:extLst>
                <a:ext uri="{909E8E84-426E-40DD-AFC4-6F175D3DCCD1}">
                  <a14:hiddenFill xmlns:a14="http://schemas.microsoft.com/office/drawing/2010/main">
                    <a:solidFill>
                      <a:srgbClr val="FFFFFF"/>
                    </a:solidFill>
                  </a14:hiddenFill>
                </a:ext>
              </a:extLst>
            </p:spPr>
          </p:pic>
          <p:sp>
            <p:nvSpPr>
              <p:cNvPr id="26" name="矩形 25"/>
              <p:cNvSpPr/>
              <p:nvPr/>
            </p:nvSpPr>
            <p:spPr>
              <a:xfrm>
                <a:off x="1963870" y="2047751"/>
                <a:ext cx="953729" cy="924232"/>
              </a:xfrm>
              <a:prstGeom prst="rect">
                <a:avLst/>
              </a:prstGeom>
              <a:noFill/>
              <a:ln w="47625"/>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ln w="22225">
                    <a:solidFill>
                      <a:schemeClr val="accent2"/>
                    </a:solidFill>
                    <a:prstDash val="solid"/>
                  </a:ln>
                  <a:solidFill>
                    <a:schemeClr val="accent2">
                      <a:lumMod val="40000"/>
                      <a:lumOff val="60000"/>
                    </a:schemeClr>
                  </a:solidFill>
                </a:endParaRPr>
              </a:p>
            </p:txBody>
          </p:sp>
          <p:grpSp>
            <p:nvGrpSpPr>
              <p:cNvPr id="27" name="组合 26"/>
              <p:cNvGrpSpPr/>
              <p:nvPr/>
            </p:nvGrpSpPr>
            <p:grpSpPr>
              <a:xfrm>
                <a:off x="3684795" y="1492551"/>
                <a:ext cx="1956900" cy="2034632"/>
                <a:chOff x="1462285" y="3793300"/>
                <a:chExt cx="1956900" cy="2034632"/>
              </a:xfrm>
            </p:grpSpPr>
            <p:pic>
              <p:nvPicPr>
                <p:cNvPr id="28" name="图片 27"/>
                <p:cNvPicPr>
                  <a:picLocks noChangeAspect="1"/>
                </p:cNvPicPr>
                <p:nvPr/>
              </p:nvPicPr>
              <p:blipFill rotWithShape="1">
                <a:blip r:embed="rId6"/>
                <a:srcRect l="17751" t="8781" r="2961" b="8781"/>
                <a:stretch>
                  <a:fillRect/>
                </a:stretch>
              </p:blipFill>
              <p:spPr>
                <a:xfrm>
                  <a:off x="1462285" y="3793300"/>
                  <a:ext cx="1956900" cy="2034632"/>
                </a:xfrm>
                <a:prstGeom prst="rect">
                  <a:avLst/>
                </a:prstGeom>
              </p:spPr>
            </p:pic>
            <p:sp>
              <p:nvSpPr>
                <p:cNvPr id="29" name="矩形 28"/>
                <p:cNvSpPr/>
                <p:nvPr/>
              </p:nvSpPr>
              <p:spPr>
                <a:xfrm>
                  <a:off x="2404321" y="4810658"/>
                  <a:ext cx="953729" cy="924232"/>
                </a:xfrm>
                <a:prstGeom prst="rect">
                  <a:avLst/>
                </a:prstGeom>
                <a:noFill/>
                <a:ln w="47625"/>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ln w="22225">
                      <a:solidFill>
                        <a:schemeClr val="accent2"/>
                      </a:solidFill>
                      <a:prstDash val="solid"/>
                    </a:ln>
                    <a:solidFill>
                      <a:schemeClr val="accent2">
                        <a:lumMod val="40000"/>
                        <a:lumOff val="60000"/>
                      </a:schemeClr>
                    </a:solidFill>
                  </a:endParaRPr>
                </a:p>
              </p:txBody>
            </p:sp>
          </p:grpSp>
        </p:gr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14685" y="1388385"/>
            <a:ext cx="7538913" cy="511807"/>
          </a:xfrm>
          <a:prstGeom prst="rect">
            <a:avLst/>
          </a:prstGeom>
        </p:spPr>
        <p:txBody>
          <a:bodyPr wrap="square">
            <a:spAutoFit/>
          </a:bodyPr>
          <a:lstStyle/>
          <a:p>
            <a:pPr>
              <a:lnSpc>
                <a:spcPct val="125000"/>
              </a:lnSpc>
            </a:pPr>
            <a:r>
              <a:rPr lang="zh-CN" altLang="en-US" sz="2400" b="1" dirty="0">
                <a:solidFill>
                  <a:srgbClr val="FF3300"/>
                </a:solidFill>
                <a:latin typeface="微软雅黑" panose="020B0503020204020204" pitchFamily="34" charset="-122"/>
                <a:ea typeface="微软雅黑" panose="020B0503020204020204" pitchFamily="34" charset="-122"/>
              </a:rPr>
              <a:t>灰度图像上使用单卷积核：单个特征的抽取</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7682" y="1415511"/>
            <a:ext cx="517314" cy="517314"/>
          </a:xfrm>
          <a:prstGeom prst="rect">
            <a:avLst/>
          </a:prstGeom>
        </p:spPr>
      </p:pic>
      <mc:AlternateContent xmlns:mc="http://schemas.openxmlformats.org/markup-compatibility/2006" xmlns:a14="http://schemas.microsoft.com/office/drawing/2010/main">
        <mc:Choice Requires="a14">
          <p:sp>
            <p:nvSpPr>
              <p:cNvPr id="10" name="矩形 9"/>
              <p:cNvSpPr/>
              <p:nvPr/>
            </p:nvSpPr>
            <p:spPr>
              <a:xfrm>
                <a:off x="447646" y="3792335"/>
                <a:ext cx="7591454" cy="2354491"/>
              </a:xfrm>
              <a:prstGeom prst="rect">
                <a:avLst/>
              </a:prstGeom>
              <a:noFill/>
            </p:spPr>
            <p:txBody>
              <a:bodyPr wrap="square">
                <a:spAutoFit/>
              </a:bodyPr>
              <a:lstStyle/>
              <a:p>
                <a:pPr marL="342900" indent="-342900">
                  <a:lnSpc>
                    <a:spcPct val="150000"/>
                  </a:lnSpc>
                  <a:buFont typeface="Wingdings" panose="05000000000000000000" pitchFamily="2" charset="2"/>
                  <a:buChar char="Ø"/>
                  <a:defRPr/>
                </a:pPr>
                <a:r>
                  <a:rPr lang="zh-CN" altLang="en-US" b="1" dirty="0">
                    <a:latin typeface="微软雅黑" panose="020B0503020204020204" pitchFamily="34" charset="-122"/>
                    <a:ea typeface="微软雅黑" panose="020B0503020204020204" pitchFamily="34" charset="-122"/>
                  </a:rPr>
                  <a:t>术语</a:t>
                </a:r>
                <a:endParaRPr lang="en-US" altLang="zh-CN" i="1" dirty="0">
                  <a:latin typeface="Cambria Math" panose="02040503050406030204" pitchFamily="18" charset="0"/>
                  <a:ea typeface="微软雅黑" panose="020B0503020204020204" pitchFamily="34" charset="-122"/>
                </a:endParaRPr>
              </a:p>
              <a:p>
                <a:pPr marL="800100" lvl="1" indent="-342900">
                  <a:lnSpc>
                    <a:spcPct val="150000"/>
                  </a:lnSpc>
                  <a:buFont typeface="Wingdings" panose="05000000000000000000" pitchFamily="2" charset="2"/>
                  <a:buChar char="ü"/>
                  <a:defRPr/>
                </a:pPr>
                <a14:m>
                  <m:oMath xmlns:m="http://schemas.openxmlformats.org/officeDocument/2006/math">
                    <m:r>
                      <a:rPr lang="en-US" altLang="zh-CN" sz="2000">
                        <a:latin typeface="Cambria Math" panose="02040503050406030204" pitchFamily="18" charset="0"/>
                        <a:ea typeface="华文楷体" panose="02010600040101010101" pitchFamily="2" charset="-122"/>
                      </a:rPr>
                      <m:t>𝑥</m:t>
                    </m:r>
                  </m:oMath>
                </a14:m>
                <a:r>
                  <a:rPr lang="zh-CN" altLang="en-US" sz="2000" dirty="0">
                    <a:latin typeface="华文楷体" panose="02010600040101010101" pitchFamily="2" charset="-122"/>
                    <a:ea typeface="华文楷体" panose="02010600040101010101" pitchFamily="2" charset="-122"/>
                  </a:rPr>
                  <a:t>：输入，</a:t>
                </a:r>
                <a:r>
                  <a:rPr lang="en-US" altLang="zh-CN" sz="2000" dirty="0">
                    <a:latin typeface="华文楷体" panose="02010600040101010101" pitchFamily="2" charset="-122"/>
                    <a:ea typeface="华文楷体" panose="02010600040101010101" pitchFamily="2" charset="-122"/>
                  </a:rPr>
                  <a:t>input</a:t>
                </a:r>
                <a:r>
                  <a:rPr lang="zh-CN" altLang="en-US" sz="2000" dirty="0">
                    <a:latin typeface="华文楷体" panose="02010600040101010101" pitchFamily="2" charset="-122"/>
                    <a:ea typeface="华文楷体" panose="02010600040101010101" pitchFamily="2" charset="-122"/>
                  </a:rPr>
                  <a:t>，</a:t>
                </a:r>
                <a:r>
                  <a:rPr lang="en-US" altLang="zh-CN" sz="2000" dirty="0">
                    <a:latin typeface="华文楷体" panose="02010600040101010101" pitchFamily="2" charset="-122"/>
                    <a:ea typeface="华文楷体" panose="02010600040101010101" pitchFamily="2" charset="-122"/>
                  </a:rPr>
                  <a:t>image</a:t>
                </a:r>
              </a:p>
              <a:p>
                <a:pPr marL="800100" lvl="1" indent="-342900">
                  <a:lnSpc>
                    <a:spcPct val="150000"/>
                  </a:lnSpc>
                  <a:buFont typeface="Wingdings" panose="05000000000000000000" pitchFamily="2" charset="2"/>
                  <a:buChar char="ü"/>
                  <a:defRPr/>
                </a:pPr>
                <a14:m>
                  <m:oMath xmlns:m="http://schemas.openxmlformats.org/officeDocument/2006/math">
                    <m:r>
                      <a:rPr lang="en-US" altLang="zh-CN" sz="2000">
                        <a:latin typeface="Cambria Math" panose="02040503050406030204" pitchFamily="18" charset="0"/>
                        <a:ea typeface="华文楷体" panose="02010600040101010101" pitchFamily="2" charset="-122"/>
                      </a:rPr>
                      <m:t>𝑤</m:t>
                    </m:r>
                  </m:oMath>
                </a14:m>
                <a:r>
                  <a:rPr lang="zh-CN" altLang="en-US" sz="2000" dirty="0">
                    <a:latin typeface="华文楷体" panose="02010600040101010101" pitchFamily="2" charset="-122"/>
                    <a:ea typeface="华文楷体" panose="02010600040101010101" pitchFamily="2" charset="-122"/>
                  </a:rPr>
                  <a:t>：卷积核，</a:t>
                </a:r>
                <a:r>
                  <a:rPr lang="en-US" altLang="zh-CN" sz="2000" dirty="0">
                    <a:latin typeface="华文楷体" panose="02010600040101010101" pitchFamily="2" charset="-122"/>
                    <a:ea typeface="华文楷体" panose="02010600040101010101" pitchFamily="2" charset="-122"/>
                  </a:rPr>
                  <a:t>filter</a:t>
                </a:r>
                <a:r>
                  <a:rPr lang="zh-CN" altLang="en-US" sz="2000" dirty="0">
                    <a:latin typeface="华文楷体" panose="02010600040101010101" pitchFamily="2" charset="-122"/>
                    <a:ea typeface="华文楷体" panose="02010600040101010101" pitchFamily="2" charset="-122"/>
                  </a:rPr>
                  <a:t>，</a:t>
                </a:r>
                <a:r>
                  <a:rPr lang="en-US" altLang="zh-CN" sz="2000" dirty="0">
                    <a:latin typeface="华文楷体" panose="02010600040101010101" pitchFamily="2" charset="-122"/>
                    <a:ea typeface="华文楷体" panose="02010600040101010101" pitchFamily="2" charset="-122"/>
                  </a:rPr>
                  <a:t>kernel</a:t>
                </a:r>
              </a:p>
              <a:p>
                <a:pPr marL="800100" lvl="1" indent="-342900">
                  <a:lnSpc>
                    <a:spcPct val="150000"/>
                  </a:lnSpc>
                  <a:buFont typeface="Wingdings" panose="05000000000000000000" pitchFamily="2" charset="2"/>
                  <a:buChar char="ü"/>
                  <a:defRPr/>
                </a:pPr>
                <a14:m>
                  <m:oMath xmlns:m="http://schemas.openxmlformats.org/officeDocument/2006/math">
                    <m:r>
                      <a:rPr lang="en-US" altLang="zh-CN" sz="2000">
                        <a:latin typeface="Cambria Math" panose="02040503050406030204" pitchFamily="18" charset="0"/>
                        <a:ea typeface="华文楷体" panose="02010600040101010101" pitchFamily="2" charset="-122"/>
                      </a:rPr>
                      <m:t>𝑠</m:t>
                    </m:r>
                  </m:oMath>
                </a14:m>
                <a:r>
                  <a:rPr lang="zh-CN" altLang="en-US" sz="2000" dirty="0">
                    <a:latin typeface="华文楷体" panose="02010600040101010101" pitchFamily="2" charset="-122"/>
                    <a:ea typeface="华文楷体" panose="02010600040101010101" pitchFamily="2" charset="-122"/>
                  </a:rPr>
                  <a:t>：特征映射，</a:t>
                </a:r>
                <a:r>
                  <a:rPr lang="en-US" altLang="zh-CN" sz="2000" dirty="0">
                    <a:latin typeface="华文楷体" panose="02010600040101010101" pitchFamily="2" charset="-122"/>
                    <a:ea typeface="华文楷体" panose="02010600040101010101" pitchFamily="2" charset="-122"/>
                  </a:rPr>
                  <a:t>feature map</a:t>
                </a:r>
                <a:r>
                  <a:rPr lang="zh-CN" altLang="en-US" sz="2000" dirty="0">
                    <a:latin typeface="华文楷体" panose="02010600040101010101" pitchFamily="2" charset="-122"/>
                    <a:ea typeface="华文楷体" panose="02010600040101010101" pitchFamily="2" charset="-122"/>
                  </a:rPr>
                  <a:t>，</a:t>
                </a:r>
                <a:r>
                  <a:rPr lang="en-US" altLang="zh-CN" sz="2000" dirty="0">
                    <a:latin typeface="华文楷体" panose="02010600040101010101" pitchFamily="2" charset="-122"/>
                    <a:ea typeface="华文楷体" panose="02010600040101010101" pitchFamily="2" charset="-122"/>
                  </a:rPr>
                  <a:t>activation map</a:t>
                </a:r>
                <a:r>
                  <a:rPr lang="zh-CN" altLang="en-US" sz="2000" dirty="0">
                    <a:latin typeface="华文楷体" panose="02010600040101010101" pitchFamily="2" charset="-122"/>
                    <a:ea typeface="华文楷体" panose="02010600040101010101" pitchFamily="2" charset="-122"/>
                  </a:rPr>
                  <a:t>，</a:t>
                </a:r>
                <a:r>
                  <a:rPr lang="en-US" altLang="zh-CN" sz="2000" dirty="0">
                    <a:latin typeface="华文楷体" panose="02010600040101010101" pitchFamily="2" charset="-122"/>
                    <a:ea typeface="华文楷体" panose="02010600040101010101" pitchFamily="2" charset="-122"/>
                  </a:rPr>
                  <a:t>convolved feature</a:t>
                </a:r>
              </a:p>
              <a:p>
                <a:pPr marL="800100" lvl="1" indent="-342900">
                  <a:lnSpc>
                    <a:spcPct val="150000"/>
                  </a:lnSpc>
                  <a:buFont typeface="Wingdings" panose="05000000000000000000" pitchFamily="2" charset="2"/>
                  <a:buChar char="ü"/>
                  <a:defRPr/>
                </a:pPr>
                <a:r>
                  <a:rPr lang="zh-CN" altLang="en-US" sz="2000" dirty="0">
                    <a:latin typeface="华文楷体" panose="02010600040101010101" pitchFamily="2" charset="-122"/>
                    <a:ea typeface="华文楷体" panose="02010600040101010101" pitchFamily="2" charset="-122"/>
                  </a:rPr>
                  <a:t>感受野：一个神经元连接到的输入区域，</a:t>
                </a:r>
                <a:r>
                  <a:rPr lang="en-US" altLang="zh-CN" sz="2000" dirty="0">
                    <a:latin typeface="华文楷体" panose="02010600040101010101" pitchFamily="2" charset="-122"/>
                    <a:ea typeface="华文楷体" panose="02010600040101010101" pitchFamily="2" charset="-122"/>
                  </a:rPr>
                  <a:t>receptive field</a:t>
                </a:r>
              </a:p>
            </p:txBody>
          </p:sp>
        </mc:Choice>
        <mc:Fallback xmlns="">
          <p:sp>
            <p:nvSpPr>
              <p:cNvPr id="10" name="矩形 9">
                <a:extLst/>
              </p:cNvPr>
              <p:cNvSpPr>
                <a:spLocks noRot="1" noChangeAspect="1" noMove="1" noResize="1" noEditPoints="1" noAdjustHandles="1" noChangeArrowheads="1" noChangeShapeType="1" noTextEdit="1"/>
              </p:cNvSpPr>
              <p:nvPr/>
            </p:nvSpPr>
            <p:spPr>
              <a:xfrm>
                <a:off x="447646" y="3792335"/>
                <a:ext cx="7591454" cy="2354491"/>
              </a:xfrm>
              <a:prstGeom prst="rect">
                <a:avLst/>
              </a:prstGeom>
              <a:blipFill rotWithShape="0">
                <a:blip r:embed="rId4"/>
                <a:stretch>
                  <a:fillRect l="-482" r="-241" b="-2073"/>
                </a:stretch>
              </a:blipFill>
            </p:spPr>
            <p:txBody>
              <a:bodyPr/>
              <a:lstStyle/>
              <a:p>
                <a:r>
                  <a:rPr lang="zh-CN" altLang="en-US">
                    <a:noFill/>
                  </a:rPr>
                  <a:t> </a:t>
                </a:r>
              </a:p>
            </p:txBody>
          </p:sp>
        </mc:Fallback>
      </mc:AlternateContent>
      <p:pic>
        <p:nvPicPr>
          <p:cNvPr id="4" name="图片 3"/>
          <p:cNvPicPr>
            <a:picLocks noChangeAspect="1"/>
          </p:cNvPicPr>
          <p:nvPr/>
        </p:nvPicPr>
        <p:blipFill rotWithShape="1">
          <a:blip r:embed="rId5">
            <a:clrChange>
              <a:clrFrom>
                <a:srgbClr val="FFFFFF"/>
              </a:clrFrom>
              <a:clrTo>
                <a:srgbClr val="FFFFFF">
                  <a:alpha val="0"/>
                </a:srgbClr>
              </a:clrTo>
            </a:clrChange>
          </a:blip>
          <a:srcRect r="4787" b="3762"/>
          <a:stretch>
            <a:fillRect/>
          </a:stretch>
        </p:blipFill>
        <p:spPr>
          <a:xfrm>
            <a:off x="6320596" y="1863551"/>
            <a:ext cx="6023804" cy="4202144"/>
          </a:xfrm>
          <a:prstGeom prst="rect">
            <a:avLst/>
          </a:prstGeom>
        </p:spPr>
      </p:pic>
      <p:sp>
        <p:nvSpPr>
          <p:cNvPr id="9" name="矩形 8"/>
          <p:cNvSpPr/>
          <p:nvPr/>
        </p:nvSpPr>
        <p:spPr>
          <a:xfrm>
            <a:off x="1640428" y="384062"/>
            <a:ext cx="2309699"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卷积层</a:t>
            </a:r>
            <a:endParaRPr lang="zh-CN" altLang="en-US" sz="3600" b="1" dirty="0">
              <a:latin typeface="微软雅黑" panose="020B0503020204020204" pitchFamily="34" charset="-122"/>
              <a:ea typeface="微软雅黑" panose="020B0503020204020204" pitchFamily="34" charset="-122"/>
            </a:endParaRPr>
          </a:p>
        </p:txBody>
      </p:sp>
      <p:sp>
        <p:nvSpPr>
          <p:cNvPr id="7" name="矩形 6"/>
          <p:cNvSpPr/>
          <p:nvPr/>
        </p:nvSpPr>
        <p:spPr>
          <a:xfrm>
            <a:off x="447646" y="2071797"/>
            <a:ext cx="5872950" cy="1892826"/>
          </a:xfrm>
          <a:prstGeom prst="rect">
            <a:avLst/>
          </a:prstGeom>
          <a:noFill/>
        </p:spPr>
        <p:txBody>
          <a:bodyPr wrap="square">
            <a:spAutoFit/>
          </a:bodyPr>
          <a:lstStyle/>
          <a:p>
            <a:pPr marL="342900" indent="-342900">
              <a:lnSpc>
                <a:spcPct val="150000"/>
              </a:lnSpc>
              <a:buFont typeface="Wingdings" panose="05000000000000000000" pitchFamily="2" charset="2"/>
              <a:buChar char="Ø"/>
              <a:defRPr/>
            </a:pPr>
            <a:r>
              <a:rPr lang="zh-CN" altLang="en-US" b="1" dirty="0">
                <a:latin typeface="微软雅黑" panose="020B0503020204020204" pitchFamily="34" charset="-122"/>
                <a:ea typeface="微软雅黑" panose="020B0503020204020204" pitchFamily="34" charset="-122"/>
              </a:rPr>
              <a:t>卷积运算</a:t>
            </a:r>
            <a:endParaRPr lang="en-US" altLang="zh-CN" dirty="0">
              <a:latin typeface="华文楷体" panose="02010600040101010101" pitchFamily="2" charset="-122"/>
              <a:ea typeface="华文楷体" panose="02010600040101010101" pitchFamily="2" charset="-122"/>
            </a:endParaRPr>
          </a:p>
          <a:p>
            <a:pPr marL="800100" lvl="1" indent="-342900">
              <a:lnSpc>
                <a:spcPct val="150000"/>
              </a:lnSpc>
              <a:buFont typeface="Wingdings" panose="05000000000000000000" pitchFamily="2" charset="2"/>
              <a:buChar char="ü"/>
              <a:defRPr/>
            </a:pPr>
            <a:r>
              <a:rPr lang="zh-CN" altLang="en-US" sz="2000" dirty="0">
                <a:latin typeface="华文楷体" panose="02010600040101010101" pitchFamily="2" charset="-122"/>
                <a:ea typeface="华文楷体" panose="02010600040101010101" pitchFamily="2" charset="-122"/>
              </a:rPr>
              <a:t>用同一个卷积核从左到右</a:t>
            </a:r>
            <a:r>
              <a:rPr lang="en-US" altLang="zh-CN" sz="2000" dirty="0">
                <a:latin typeface="华文楷体" panose="02010600040101010101" pitchFamily="2" charset="-122"/>
                <a:ea typeface="华文楷体" panose="02010600040101010101" pitchFamily="2" charset="-122"/>
              </a:rPr>
              <a:t>Z</a:t>
            </a:r>
            <a:r>
              <a:rPr lang="zh-CN" altLang="en-US" sz="2000" dirty="0">
                <a:latin typeface="华文楷体" panose="02010600040101010101" pitchFamily="2" charset="-122"/>
                <a:ea typeface="华文楷体" panose="02010600040101010101" pitchFamily="2" charset="-122"/>
              </a:rPr>
              <a:t>字形滑动遍历每一个可能的局部位置</a:t>
            </a:r>
            <a:endParaRPr lang="en-US" altLang="zh-CN" sz="2000" dirty="0">
              <a:latin typeface="华文楷体" panose="02010600040101010101" pitchFamily="2" charset="-122"/>
              <a:ea typeface="华文楷体" panose="02010600040101010101" pitchFamily="2" charset="-122"/>
            </a:endParaRPr>
          </a:p>
          <a:p>
            <a:pPr marL="800100" lvl="1" indent="-342900">
              <a:lnSpc>
                <a:spcPct val="150000"/>
              </a:lnSpc>
              <a:buFont typeface="Wingdings" panose="05000000000000000000" pitchFamily="2" charset="2"/>
              <a:buChar char="ü"/>
              <a:defRPr/>
            </a:pPr>
            <a:r>
              <a:rPr lang="zh-CN" altLang="en-US" sz="2000" dirty="0">
                <a:latin typeface="华文楷体" panose="02010600040101010101" pitchFamily="2" charset="-122"/>
                <a:ea typeface="华文楷体" panose="02010600040101010101" pitchFamily="2" charset="-122"/>
              </a:rPr>
              <a:t>在每个位置计算卷积核和局部数据的点积值</a:t>
            </a:r>
            <a:endParaRPr lang="en-US" altLang="zh-CN" sz="2000" dirty="0">
              <a:latin typeface="华文楷体" panose="02010600040101010101" pitchFamily="2" charset="-122"/>
              <a:ea typeface="华文楷体" panose="02010600040101010101"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640428" y="384062"/>
            <a:ext cx="2309699"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卷积层</a:t>
            </a:r>
            <a:endParaRPr lang="zh-CN" altLang="en-US" sz="3600" b="1" dirty="0">
              <a:latin typeface="微软雅黑" panose="020B0503020204020204" pitchFamily="34" charset="-122"/>
              <a:ea typeface="微软雅黑" panose="020B0503020204020204" pitchFamily="34" charset="-122"/>
            </a:endParaRPr>
          </a:p>
        </p:txBody>
      </p:sp>
      <p:sp>
        <p:nvSpPr>
          <p:cNvPr id="11" name="矩形 10"/>
          <p:cNvSpPr/>
          <p:nvPr/>
        </p:nvSpPr>
        <p:spPr>
          <a:xfrm>
            <a:off x="1014685" y="1388385"/>
            <a:ext cx="7067431" cy="511807"/>
          </a:xfrm>
          <a:prstGeom prst="rect">
            <a:avLst/>
          </a:prstGeom>
        </p:spPr>
        <p:txBody>
          <a:bodyPr wrap="square">
            <a:spAutoFit/>
          </a:bodyPr>
          <a:lstStyle/>
          <a:p>
            <a:pPr>
              <a:lnSpc>
                <a:spcPct val="125000"/>
              </a:lnSpc>
            </a:pPr>
            <a:r>
              <a:rPr lang="en-US" altLang="zh-CN" sz="2400" b="1" dirty="0">
                <a:solidFill>
                  <a:srgbClr val="FF3300"/>
                </a:solidFill>
                <a:latin typeface="微软雅黑" panose="020B0503020204020204" pitchFamily="34" charset="-122"/>
                <a:ea typeface="微软雅黑" panose="020B0503020204020204" pitchFamily="34" charset="-122"/>
              </a:rPr>
              <a:t>RGB</a:t>
            </a:r>
            <a:r>
              <a:rPr lang="zh-CN" altLang="en-US" sz="2400" b="1" dirty="0">
                <a:solidFill>
                  <a:srgbClr val="FF3300"/>
                </a:solidFill>
                <a:latin typeface="微软雅黑" panose="020B0503020204020204" pitchFamily="34" charset="-122"/>
                <a:ea typeface="微软雅黑" panose="020B0503020204020204" pitchFamily="34" charset="-122"/>
              </a:rPr>
              <a:t>图像上使用单卷积核：单个特征的抽取</a:t>
            </a: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7682" y="1415511"/>
            <a:ext cx="517314" cy="517314"/>
          </a:xfrm>
          <a:prstGeom prst="rect">
            <a:avLst/>
          </a:prstGeom>
        </p:spPr>
      </p:pic>
      <p:pic>
        <p:nvPicPr>
          <p:cNvPr id="7" name="Picture 2" descr="convolution-operation-on-volume5.png-38.5k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2100" y="2531760"/>
            <a:ext cx="6957795" cy="3249519"/>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537682" y="2018630"/>
            <a:ext cx="4674418" cy="2354491"/>
          </a:xfrm>
          <a:prstGeom prst="rect">
            <a:avLst/>
          </a:prstGeom>
          <a:solidFill>
            <a:schemeClr val="bg1"/>
          </a:solidFill>
        </p:spPr>
        <p:txBody>
          <a:bodyPr wrap="square">
            <a:spAutoFit/>
          </a:bodyPr>
          <a:lstStyle/>
          <a:p>
            <a:pPr marL="342900" indent="-342900">
              <a:lnSpc>
                <a:spcPct val="150000"/>
              </a:lnSpc>
              <a:buFont typeface="Wingdings" panose="05000000000000000000" pitchFamily="2" charset="2"/>
              <a:buChar char="Ø"/>
              <a:defRPr/>
            </a:pPr>
            <a:r>
              <a:rPr lang="en-US" altLang="zh-CN" b="1" dirty="0">
                <a:latin typeface="微软雅黑" panose="020B0503020204020204" pitchFamily="34" charset="-122"/>
                <a:ea typeface="微软雅黑" panose="020B0503020204020204" pitchFamily="34" charset="-122"/>
              </a:rPr>
              <a:t>Notes 1</a:t>
            </a:r>
          </a:p>
          <a:p>
            <a:pPr marL="800100" lvl="1" indent="-342900">
              <a:lnSpc>
                <a:spcPct val="150000"/>
              </a:lnSpc>
              <a:buFont typeface="Wingdings" panose="05000000000000000000" pitchFamily="2" charset="2"/>
              <a:buChar char="ü"/>
              <a:defRPr/>
            </a:pPr>
            <a:r>
              <a:rPr lang="en-US" altLang="zh-CN" sz="2000" dirty="0">
                <a:latin typeface="华文楷体" panose="02010600040101010101" pitchFamily="2" charset="-122"/>
                <a:ea typeface="华文楷体" panose="02010600040101010101" pitchFamily="2" charset="-122"/>
              </a:rPr>
              <a:t>RGB</a:t>
            </a:r>
            <a:r>
              <a:rPr lang="zh-CN" altLang="en-US" sz="2000" dirty="0">
                <a:latin typeface="华文楷体" panose="02010600040101010101" pitchFamily="2" charset="-122"/>
                <a:ea typeface="华文楷体" panose="02010600040101010101" pitchFamily="2" charset="-122"/>
              </a:rPr>
              <a:t>图像</a:t>
            </a:r>
            <a:r>
              <a:rPr lang="en-US" altLang="zh-CN" sz="2000" dirty="0">
                <a:latin typeface="华文楷体" panose="02010600040101010101" pitchFamily="2" charset="-122"/>
                <a:ea typeface="华文楷体" panose="02010600040101010101" pitchFamily="2" charset="-122"/>
              </a:rPr>
              <a:t>channel = 3</a:t>
            </a:r>
          </a:p>
          <a:p>
            <a:pPr marL="800100" lvl="1" indent="-342900">
              <a:lnSpc>
                <a:spcPct val="150000"/>
              </a:lnSpc>
              <a:buFont typeface="Wingdings" panose="05000000000000000000" pitchFamily="2" charset="2"/>
              <a:buChar char="ü"/>
              <a:defRPr/>
            </a:pPr>
            <a:r>
              <a:rPr lang="zh-CN" altLang="en-US" sz="2000" dirty="0">
                <a:latin typeface="华文楷体" panose="02010600040101010101" pitchFamily="2" charset="-122"/>
                <a:ea typeface="华文楷体" panose="02010600040101010101" pitchFamily="2" charset="-122"/>
              </a:rPr>
              <a:t>对</a:t>
            </a:r>
            <a:r>
              <a:rPr lang="en-US" altLang="zh-CN" sz="2000" dirty="0">
                <a:latin typeface="华文楷体" panose="02010600040101010101" pitchFamily="2" charset="-122"/>
                <a:ea typeface="华文楷体" panose="02010600040101010101" pitchFamily="2" charset="-122"/>
              </a:rPr>
              <a:t>RGB</a:t>
            </a:r>
            <a:r>
              <a:rPr lang="zh-CN" altLang="en-US" sz="2000" dirty="0">
                <a:latin typeface="华文楷体" panose="02010600040101010101" pitchFamily="2" charset="-122"/>
                <a:ea typeface="华文楷体" panose="02010600040101010101" pitchFamily="2" charset="-122"/>
              </a:rPr>
              <a:t>图像进行操作的卷积核的深度为</a:t>
            </a:r>
            <a:r>
              <a:rPr lang="en-US" altLang="zh-CN" sz="2000" dirty="0">
                <a:latin typeface="华文楷体" panose="02010600040101010101" pitchFamily="2" charset="-122"/>
                <a:ea typeface="华文楷体" panose="02010600040101010101" pitchFamily="2" charset="-122"/>
              </a:rPr>
              <a:t>3</a:t>
            </a:r>
          </a:p>
          <a:p>
            <a:pPr marL="800100" lvl="1" indent="-342900">
              <a:lnSpc>
                <a:spcPct val="150000"/>
              </a:lnSpc>
              <a:buFont typeface="Wingdings" panose="05000000000000000000" pitchFamily="2" charset="2"/>
              <a:buChar char="ü"/>
              <a:defRPr/>
            </a:pPr>
            <a:r>
              <a:rPr lang="zh-CN" altLang="en-US" sz="2000" dirty="0">
                <a:latin typeface="华文楷体" panose="02010600040101010101" pitchFamily="2" charset="-122"/>
                <a:ea typeface="华文楷体" panose="02010600040101010101" pitchFamily="2" charset="-122"/>
              </a:rPr>
              <a:t>右图以</a:t>
            </a:r>
            <a:r>
              <a:rPr lang="en-US" altLang="zh-CN" sz="2000" dirty="0">
                <a:latin typeface="华文楷体" panose="02010600040101010101" pitchFamily="2" charset="-122"/>
                <a:ea typeface="华文楷体" panose="02010600040101010101" pitchFamily="2" charset="-122"/>
              </a:rPr>
              <a:t>3 </a:t>
            </a:r>
            <a:r>
              <a:rPr lang="zh-CN" altLang="en-US" sz="2000" dirty="0">
                <a:latin typeface="华文楷体" panose="02010600040101010101" pitchFamily="2" charset="-122"/>
                <a:ea typeface="华文楷体" panose="02010600040101010101" pitchFamily="2" charset="-122"/>
              </a:rPr>
              <a:t>* </a:t>
            </a:r>
            <a:r>
              <a:rPr lang="en-US" altLang="zh-CN" sz="2000" dirty="0">
                <a:latin typeface="华文楷体" panose="02010600040101010101" pitchFamily="2" charset="-122"/>
                <a:ea typeface="华文楷体" panose="02010600040101010101" pitchFamily="2" charset="-122"/>
              </a:rPr>
              <a:t>3 </a:t>
            </a:r>
            <a:r>
              <a:rPr lang="zh-CN" altLang="en-US" sz="2000" dirty="0">
                <a:latin typeface="华文楷体" panose="02010600040101010101" pitchFamily="2" charset="-122"/>
                <a:ea typeface="华文楷体" panose="02010600040101010101" pitchFamily="2" charset="-122"/>
              </a:rPr>
              <a:t>的卷积核为例</a:t>
            </a:r>
          </a:p>
        </p:txBody>
      </p:sp>
      <p:sp>
        <p:nvSpPr>
          <p:cNvPr id="9" name="矩形 8"/>
          <p:cNvSpPr/>
          <p:nvPr/>
        </p:nvSpPr>
        <p:spPr>
          <a:xfrm>
            <a:off x="537682" y="4340488"/>
            <a:ext cx="4674418" cy="1892826"/>
          </a:xfrm>
          <a:prstGeom prst="rect">
            <a:avLst/>
          </a:prstGeom>
          <a:solidFill>
            <a:schemeClr val="bg1"/>
          </a:solidFill>
        </p:spPr>
        <p:txBody>
          <a:bodyPr wrap="square">
            <a:spAutoFit/>
          </a:bodyPr>
          <a:lstStyle/>
          <a:p>
            <a:pPr marL="342900" indent="-342900">
              <a:lnSpc>
                <a:spcPct val="150000"/>
              </a:lnSpc>
              <a:buFont typeface="Wingdings" panose="05000000000000000000" pitchFamily="2" charset="2"/>
              <a:buChar char="Ø"/>
              <a:defRPr/>
            </a:pPr>
            <a:r>
              <a:rPr lang="en-US" altLang="zh-CN" b="1" dirty="0">
                <a:latin typeface="微软雅黑" panose="020B0503020204020204" pitchFamily="34" charset="-122"/>
                <a:ea typeface="微软雅黑" panose="020B0503020204020204" pitchFamily="34" charset="-122"/>
              </a:rPr>
              <a:t>Notes 1 update</a:t>
            </a:r>
            <a:endParaRPr lang="en-US" altLang="zh-CN" i="1" dirty="0">
              <a:latin typeface="Cambria Math" panose="02040503050406030204" pitchFamily="18" charset="0"/>
              <a:ea typeface="微软雅黑" panose="020B0503020204020204" pitchFamily="34" charset="-122"/>
            </a:endParaRPr>
          </a:p>
          <a:p>
            <a:pPr marL="800100" lvl="1" indent="-342900">
              <a:lnSpc>
                <a:spcPct val="150000"/>
              </a:lnSpc>
              <a:buFont typeface="Wingdings" panose="05000000000000000000" pitchFamily="2" charset="2"/>
              <a:buChar char="ü"/>
              <a:defRPr/>
            </a:pPr>
            <a:r>
              <a:rPr lang="zh-CN" altLang="en-US" sz="2000" dirty="0">
                <a:latin typeface="华文楷体" panose="02010600040101010101" pitchFamily="2" charset="-122"/>
                <a:ea typeface="华文楷体" panose="02010600040101010101" pitchFamily="2" charset="-122"/>
              </a:rPr>
              <a:t>卷积核有第三个维度：</a:t>
            </a:r>
            <a:r>
              <a:rPr lang="en-US" altLang="zh-CN" sz="2000" dirty="0">
                <a:latin typeface="华文楷体" panose="02010600040101010101" pitchFamily="2" charset="-122"/>
                <a:ea typeface="华文楷体" panose="02010600040101010101" pitchFamily="2" charset="-122"/>
              </a:rPr>
              <a:t>Depth</a:t>
            </a:r>
          </a:p>
          <a:p>
            <a:pPr marL="800100" lvl="1" indent="-342900">
              <a:lnSpc>
                <a:spcPct val="150000"/>
              </a:lnSpc>
              <a:buFont typeface="Wingdings" panose="05000000000000000000" pitchFamily="2" charset="2"/>
              <a:buChar char="ü"/>
              <a:defRPr/>
            </a:pPr>
            <a:r>
              <a:rPr lang="zh-CN" altLang="en-US" sz="2000" dirty="0">
                <a:latin typeface="华文楷体" panose="02010600040101010101" pitchFamily="2" charset="-122"/>
                <a:ea typeface="华文楷体" panose="02010600040101010101" pitchFamily="2" charset="-122"/>
              </a:rPr>
              <a:t>卷积核的深度</a:t>
            </a:r>
            <a:r>
              <a:rPr lang="en-US" altLang="zh-CN" sz="2000" dirty="0">
                <a:latin typeface="华文楷体" panose="02010600040101010101" pitchFamily="2" charset="-122"/>
                <a:ea typeface="华文楷体" panose="02010600040101010101" pitchFamily="2" charset="-122"/>
              </a:rPr>
              <a:t> = </a:t>
            </a:r>
            <a:r>
              <a:rPr lang="zh-CN" altLang="en-US" sz="2000" dirty="0">
                <a:latin typeface="华文楷体" panose="02010600040101010101" pitchFamily="2" charset="-122"/>
                <a:ea typeface="华文楷体" panose="02010600040101010101" pitchFamily="2" charset="-122"/>
              </a:rPr>
              <a:t>上一层数据输入的深度（</a:t>
            </a:r>
            <a:r>
              <a:rPr lang="en-US" altLang="zh-CN" sz="2000" dirty="0">
                <a:latin typeface="华文楷体" panose="02010600040101010101" pitchFamily="2" charset="-122"/>
                <a:ea typeface="华文楷体" panose="02010600040101010101" pitchFamily="2" charset="-122"/>
              </a:rPr>
              <a:t>channel</a:t>
            </a:r>
            <a:r>
              <a:rPr lang="zh-CN" altLang="en-US" sz="2000" dirty="0">
                <a:latin typeface="华文楷体" panose="02010600040101010101" pitchFamily="2" charset="-122"/>
                <a:ea typeface="华文楷体" panose="02010600040101010101" pitchFamily="2" charset="-122"/>
              </a:rPr>
              <a:t>数）</a:t>
            </a:r>
            <a:endParaRPr lang="en-US" altLang="zh-CN" sz="2000" dirty="0">
              <a:latin typeface="华文楷体" panose="02010600040101010101" pitchFamily="2" charset="-122"/>
              <a:ea typeface="华文楷体" panose="02010600040101010101"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640428" y="384062"/>
            <a:ext cx="2309699"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卷积层</a:t>
            </a:r>
            <a:endParaRPr lang="zh-CN" altLang="en-US" sz="3600" b="1" dirty="0">
              <a:latin typeface="微软雅黑" panose="020B0503020204020204" pitchFamily="34" charset="-122"/>
              <a:ea typeface="微软雅黑" panose="020B0503020204020204" pitchFamily="34" charset="-122"/>
            </a:endParaRPr>
          </a:p>
        </p:txBody>
      </p:sp>
      <p:sp>
        <p:nvSpPr>
          <p:cNvPr id="11" name="矩形 10"/>
          <p:cNvSpPr/>
          <p:nvPr/>
        </p:nvSpPr>
        <p:spPr>
          <a:xfrm>
            <a:off x="1014684" y="1388385"/>
            <a:ext cx="6851121" cy="511807"/>
          </a:xfrm>
          <a:prstGeom prst="rect">
            <a:avLst/>
          </a:prstGeom>
        </p:spPr>
        <p:txBody>
          <a:bodyPr wrap="square">
            <a:spAutoFit/>
          </a:bodyPr>
          <a:lstStyle/>
          <a:p>
            <a:pPr>
              <a:lnSpc>
                <a:spcPct val="125000"/>
              </a:lnSpc>
            </a:pPr>
            <a:r>
              <a:rPr lang="en-US" altLang="zh-CN" sz="2400" b="1" dirty="0">
                <a:solidFill>
                  <a:srgbClr val="FF3300"/>
                </a:solidFill>
                <a:latin typeface="微软雅黑" panose="020B0503020204020204" pitchFamily="34" charset="-122"/>
                <a:ea typeface="微软雅黑" panose="020B0503020204020204" pitchFamily="34" charset="-122"/>
              </a:rPr>
              <a:t>RGB</a:t>
            </a:r>
            <a:r>
              <a:rPr lang="zh-CN" altLang="en-US" sz="2400" b="1" dirty="0">
                <a:solidFill>
                  <a:srgbClr val="FF3300"/>
                </a:solidFill>
                <a:latin typeface="微软雅黑" panose="020B0503020204020204" pitchFamily="34" charset="-122"/>
                <a:ea typeface="微软雅黑" panose="020B0503020204020204" pitchFamily="34" charset="-122"/>
              </a:rPr>
              <a:t>图像上使用多卷积核：多个不同特征的提取</a:t>
            </a: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7682" y="1415511"/>
            <a:ext cx="517314" cy="517314"/>
          </a:xfrm>
          <a:prstGeom prst="rect">
            <a:avLst/>
          </a:prstGeom>
        </p:spPr>
      </p:pic>
      <p:pic>
        <p:nvPicPr>
          <p:cNvPr id="7" name="Picture 4" descr="2Filter.jpg-32.6kB"/>
          <p:cNvPicPr>
            <a:picLocks noChangeAspect="1" noChangeArrowheads="1"/>
          </p:cNvPicPr>
          <p:nvPr/>
        </p:nvPicPr>
        <p:blipFill rotWithShape="1">
          <a:blip r:embed="rId4">
            <a:extLst>
              <a:ext uri="{28A0092B-C50C-407E-A947-70E740481C1C}">
                <a14:useLocalDpi xmlns:a14="http://schemas.microsoft.com/office/drawing/2010/main" val="0"/>
              </a:ext>
            </a:extLst>
          </a:blip>
          <a:srcRect l="2576" t="12043" r="4372" b="11568"/>
          <a:stretch>
            <a:fillRect/>
          </a:stretch>
        </p:blipFill>
        <p:spPr bwMode="auto">
          <a:xfrm>
            <a:off x="4865887" y="2136087"/>
            <a:ext cx="7326113" cy="3023592"/>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280179" y="2597439"/>
            <a:ext cx="4315148" cy="2562240"/>
          </a:xfrm>
          <a:prstGeom prst="rect">
            <a:avLst/>
          </a:prstGeom>
          <a:solidFill>
            <a:schemeClr val="bg1"/>
          </a:solidFill>
        </p:spPr>
        <p:txBody>
          <a:bodyPr wrap="square">
            <a:spAutoFit/>
          </a:bodyPr>
          <a:lstStyle/>
          <a:p>
            <a:pPr marL="342900" indent="-342900">
              <a:lnSpc>
                <a:spcPct val="150000"/>
              </a:lnSpc>
              <a:buFont typeface="Wingdings" panose="05000000000000000000" pitchFamily="2" charset="2"/>
              <a:buChar char="Ø"/>
              <a:defRPr/>
            </a:pPr>
            <a:r>
              <a:rPr lang="zh-CN" altLang="en-US" b="1" dirty="0">
                <a:latin typeface="微软雅黑" panose="020B0503020204020204" pitchFamily="34" charset="-122"/>
                <a:ea typeface="微软雅黑" panose="020B0503020204020204" pitchFamily="34" charset="-122"/>
              </a:rPr>
              <a:t>多个卷积核</a:t>
            </a:r>
            <a:endParaRPr lang="en-US" altLang="zh-CN" b="1"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defRPr/>
            </a:pPr>
            <a:endParaRPr lang="en-US" altLang="zh-CN" sz="900" b="1" dirty="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ü"/>
              <a:defRPr/>
            </a:pPr>
            <a:r>
              <a:rPr lang="zh-CN" altLang="en-US" sz="2000" dirty="0">
                <a:latin typeface="华文楷体" panose="02010600040101010101" pitchFamily="2" charset="-122"/>
                <a:ea typeface="华文楷体" panose="02010600040101010101" pitchFamily="2" charset="-122"/>
              </a:rPr>
              <a:t>一个卷积核提取一种局部模式</a:t>
            </a:r>
            <a:endParaRPr lang="en-US" altLang="zh-CN" sz="2000" dirty="0">
              <a:latin typeface="华文楷体" panose="02010600040101010101" pitchFamily="2" charset="-122"/>
              <a:ea typeface="华文楷体" panose="02010600040101010101" pitchFamily="2" charset="-122"/>
            </a:endParaRPr>
          </a:p>
          <a:p>
            <a:pPr marL="800100" lvl="1" indent="-342900">
              <a:lnSpc>
                <a:spcPct val="150000"/>
              </a:lnSpc>
              <a:buFont typeface="Wingdings" panose="05000000000000000000" pitchFamily="2" charset="2"/>
              <a:buChar char="ü"/>
              <a:defRPr/>
            </a:pPr>
            <a:r>
              <a:rPr lang="zh-CN" altLang="en-US" sz="2000" dirty="0">
                <a:latin typeface="华文楷体" panose="02010600040101010101" pitchFamily="2" charset="-122"/>
                <a:ea typeface="华文楷体" panose="02010600040101010101" pitchFamily="2" charset="-122"/>
              </a:rPr>
              <a:t>在对每一层的卷积操作中，都要同时使用多个卷积核，提取多种不同的局部模式</a:t>
            </a:r>
            <a:endParaRPr lang="en-US" altLang="zh-CN" sz="2000" dirty="0">
              <a:latin typeface="华文楷体" panose="02010600040101010101" pitchFamily="2" charset="-122"/>
              <a:ea typeface="华文楷体" panose="02010600040101010101" pitchFamily="2"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5230833" y="1942383"/>
            <a:ext cx="6961167" cy="3425139"/>
          </a:xfrm>
          <a:prstGeom prst="rect">
            <a:avLst/>
          </a:prstGeom>
        </p:spPr>
      </p:pic>
      <p:sp>
        <p:nvSpPr>
          <p:cNvPr id="7" name="矩形 6"/>
          <p:cNvSpPr/>
          <p:nvPr/>
        </p:nvSpPr>
        <p:spPr>
          <a:xfrm>
            <a:off x="1640428" y="384062"/>
            <a:ext cx="2309699"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卷积层</a:t>
            </a:r>
            <a:endParaRPr lang="zh-CN" altLang="en-US" sz="3600" b="1" dirty="0">
              <a:latin typeface="微软雅黑" panose="020B0503020204020204" pitchFamily="34" charset="-122"/>
              <a:ea typeface="微软雅黑" panose="020B0503020204020204" pitchFamily="34" charset="-122"/>
            </a:endParaRPr>
          </a:p>
        </p:txBody>
      </p:sp>
      <p:sp>
        <p:nvSpPr>
          <p:cNvPr id="9" name="矩形 8"/>
          <p:cNvSpPr/>
          <p:nvPr/>
        </p:nvSpPr>
        <p:spPr>
          <a:xfrm>
            <a:off x="1014685" y="1388385"/>
            <a:ext cx="7539380" cy="553998"/>
          </a:xfrm>
          <a:prstGeom prst="rect">
            <a:avLst/>
          </a:prstGeom>
        </p:spPr>
        <p:txBody>
          <a:bodyPr wrap="square">
            <a:spAutoFit/>
          </a:bodyPr>
          <a:lstStyle/>
          <a:p>
            <a:pPr>
              <a:lnSpc>
                <a:spcPct val="125000"/>
              </a:lnSpc>
            </a:pPr>
            <a:r>
              <a:rPr lang="zh-CN" altLang="en-US" sz="2400" b="1" dirty="0">
                <a:solidFill>
                  <a:srgbClr val="FF3300"/>
                </a:solidFill>
                <a:latin typeface="微软雅黑" panose="020B0503020204020204" pitchFamily="34" charset="-122"/>
                <a:ea typeface="微软雅黑" panose="020B0503020204020204" pitchFamily="34" charset="-122"/>
              </a:rPr>
              <a:t>卷积隐层的堆叠</a:t>
            </a:r>
            <a:endParaRPr lang="zh-CN" altLang="en-US" sz="2200" dirty="0">
              <a:solidFill>
                <a:srgbClr val="FF3300"/>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7682" y="1415511"/>
            <a:ext cx="517314" cy="517314"/>
          </a:xfrm>
          <a:prstGeom prst="rect">
            <a:avLst/>
          </a:prstGeom>
        </p:spPr>
      </p:pic>
      <p:sp>
        <p:nvSpPr>
          <p:cNvPr id="13" name="矩形 12"/>
          <p:cNvSpPr/>
          <p:nvPr/>
        </p:nvSpPr>
        <p:spPr>
          <a:xfrm>
            <a:off x="522479" y="2597533"/>
            <a:ext cx="4545595" cy="2769989"/>
          </a:xfrm>
          <a:prstGeom prst="rect">
            <a:avLst/>
          </a:prstGeom>
          <a:solidFill>
            <a:schemeClr val="bg1"/>
          </a:solidFill>
        </p:spPr>
        <p:txBody>
          <a:bodyPr wrap="square">
            <a:spAutoFit/>
          </a:bodyPr>
          <a:lstStyle/>
          <a:p>
            <a:pPr marL="342900" indent="-342900">
              <a:lnSpc>
                <a:spcPct val="150000"/>
              </a:lnSpc>
              <a:buFont typeface="Wingdings" panose="05000000000000000000" pitchFamily="2" charset="2"/>
              <a:buChar char="Ø"/>
              <a:defRPr/>
            </a:pPr>
            <a:r>
              <a:rPr lang="en-US" altLang="zh-CN" b="1" dirty="0">
                <a:latin typeface="微软雅黑" panose="020B0503020204020204" pitchFamily="34" charset="-122"/>
                <a:ea typeface="微软雅黑" panose="020B0503020204020204" pitchFamily="34" charset="-122"/>
              </a:rPr>
              <a:t>Notes 2</a:t>
            </a:r>
          </a:p>
          <a:p>
            <a:pPr marL="742950" lvl="1" indent="-285750">
              <a:lnSpc>
                <a:spcPct val="150000"/>
              </a:lnSpc>
              <a:buFont typeface="Wingdings" panose="05000000000000000000" pitchFamily="2" charset="2"/>
              <a:buChar char="ü"/>
              <a:defRPr/>
            </a:pPr>
            <a:endParaRPr lang="en-US" altLang="zh-CN" sz="900" dirty="0">
              <a:latin typeface="华文楷体" panose="02010600040101010101" pitchFamily="2" charset="-122"/>
              <a:ea typeface="华文楷体" panose="02010600040101010101" pitchFamily="2" charset="-122"/>
            </a:endParaRPr>
          </a:p>
          <a:p>
            <a:pPr marL="742950" lvl="1" indent="-285750">
              <a:lnSpc>
                <a:spcPct val="150000"/>
              </a:lnSpc>
              <a:buFont typeface="Wingdings" panose="05000000000000000000" pitchFamily="2" charset="2"/>
              <a:buChar char="ü"/>
              <a:defRPr/>
            </a:pPr>
            <a:r>
              <a:rPr lang="zh-CN" altLang="en-US" sz="2000" dirty="0">
                <a:latin typeface="华文楷体" panose="02010600040101010101" pitchFamily="2" charset="-122"/>
                <a:ea typeface="华文楷体" panose="02010600040101010101" pitchFamily="2" charset="-122"/>
              </a:rPr>
              <a:t>卷积核的个数</a:t>
            </a:r>
            <a:r>
              <a:rPr lang="en-US" altLang="zh-CN" sz="2000" dirty="0">
                <a:latin typeface="华文楷体" panose="02010600040101010101" pitchFamily="2" charset="-122"/>
                <a:ea typeface="华文楷体" panose="02010600040101010101" pitchFamily="2" charset="-122"/>
              </a:rPr>
              <a:t> = </a:t>
            </a:r>
            <a:r>
              <a:rPr lang="zh-CN" altLang="en-US" sz="2000" dirty="0">
                <a:latin typeface="华文楷体" panose="02010600040101010101" pitchFamily="2" charset="-122"/>
                <a:ea typeface="华文楷体" panose="02010600040101010101" pitchFamily="2" charset="-122"/>
              </a:rPr>
              <a:t>下一层数据的深度 </a:t>
            </a:r>
            <a:r>
              <a:rPr lang="en-US" altLang="zh-CN" sz="2000" dirty="0">
                <a:latin typeface="华文楷体" panose="02010600040101010101" pitchFamily="2" charset="-122"/>
                <a:ea typeface="华文楷体" panose="02010600040101010101" pitchFamily="2" charset="-122"/>
              </a:rPr>
              <a:t>= </a:t>
            </a:r>
            <a:r>
              <a:rPr lang="zh-CN" altLang="en-US" sz="2000" dirty="0">
                <a:latin typeface="华文楷体" panose="02010600040101010101" pitchFamily="2" charset="-122"/>
                <a:ea typeface="华文楷体" panose="02010600040101010101" pitchFamily="2" charset="-122"/>
              </a:rPr>
              <a:t>下一卷积层 卷积核的深度</a:t>
            </a:r>
            <a:endParaRPr lang="en-US" altLang="zh-CN" sz="2000" dirty="0">
              <a:latin typeface="华文楷体" panose="02010600040101010101" pitchFamily="2" charset="-122"/>
              <a:ea typeface="华文楷体" panose="02010600040101010101" pitchFamily="2" charset="-122"/>
            </a:endParaRPr>
          </a:p>
          <a:p>
            <a:pPr marL="742950" lvl="1" indent="-285750">
              <a:lnSpc>
                <a:spcPct val="150000"/>
              </a:lnSpc>
              <a:buFont typeface="Wingdings" panose="05000000000000000000" pitchFamily="2" charset="2"/>
              <a:buChar char="ü"/>
              <a:defRPr/>
            </a:pPr>
            <a:endParaRPr lang="en-US" altLang="zh-CN" sz="900" dirty="0">
              <a:latin typeface="华文楷体" panose="02010600040101010101" pitchFamily="2" charset="-122"/>
              <a:ea typeface="华文楷体" panose="02010600040101010101" pitchFamily="2" charset="-122"/>
            </a:endParaRPr>
          </a:p>
          <a:p>
            <a:pPr marL="800100" lvl="1" indent="-342900">
              <a:lnSpc>
                <a:spcPct val="150000"/>
              </a:lnSpc>
              <a:buFont typeface="Wingdings" panose="05000000000000000000" pitchFamily="2" charset="2"/>
              <a:buChar char="ü"/>
              <a:defRPr/>
            </a:pPr>
            <a:r>
              <a:rPr lang="zh-CN" altLang="en-US" sz="2000" dirty="0">
                <a:latin typeface="华文楷体" panose="02010600040101010101" pitchFamily="2" charset="-122"/>
                <a:ea typeface="华文楷体" panose="02010600040101010101" pitchFamily="2" charset="-122"/>
              </a:rPr>
              <a:t>卷积核的个数</a:t>
            </a:r>
            <a:r>
              <a:rPr lang="en-US" altLang="zh-CN" sz="2000" dirty="0">
                <a:latin typeface="华文楷体" panose="02010600040101010101" pitchFamily="2" charset="-122"/>
                <a:ea typeface="华文楷体" panose="02010600040101010101" pitchFamily="2" charset="-122"/>
              </a:rPr>
              <a:t> = </a:t>
            </a:r>
            <a:r>
              <a:rPr lang="zh-CN" altLang="en-US" sz="2000" dirty="0">
                <a:latin typeface="华文楷体" panose="02010600040101010101" pitchFamily="2" charset="-122"/>
                <a:ea typeface="华文楷体" panose="02010600040101010101" pitchFamily="2" charset="-122"/>
              </a:rPr>
              <a:t>提取特征的数量 ， 超参数， 可以自己调节</a:t>
            </a:r>
            <a:endParaRPr lang="en-US" altLang="zh-CN" sz="2000" dirty="0">
              <a:latin typeface="华文楷体" panose="02010600040101010101" pitchFamily="2" charset="-122"/>
              <a:ea typeface="华文楷体" panose="02010600040101010101" pitchFamily="2"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314632" y="2931414"/>
            <a:ext cx="6705600" cy="1685077"/>
          </a:xfrm>
          <a:prstGeom prst="rect">
            <a:avLst/>
          </a:prstGeom>
        </p:spPr>
        <p:txBody>
          <a:bodyPr wrap="square">
            <a:spAutoFit/>
          </a:bodyPr>
          <a:lstStyle/>
          <a:p>
            <a:pPr marL="742950" lvl="1" indent="-285750">
              <a:lnSpc>
                <a:spcPct val="150000"/>
              </a:lnSpc>
              <a:buFont typeface="Wingdings" panose="05000000000000000000" pitchFamily="2" charset="2"/>
              <a:buChar char="ü"/>
              <a:defRPr/>
            </a:pPr>
            <a:r>
              <a:rPr lang="zh-CN" altLang="en-US" sz="2000" b="1" dirty="0">
                <a:latin typeface="微软雅黑" panose="020B0503020204020204" pitchFamily="34" charset="-122"/>
                <a:ea typeface="微软雅黑" panose="020B0503020204020204" pitchFamily="34" charset="-122"/>
              </a:rPr>
              <a:t>多层卷积：</a:t>
            </a:r>
            <a:endParaRPr lang="en-US" altLang="zh-CN" sz="2000" b="1" dirty="0">
              <a:latin typeface="微软雅黑" panose="020B0503020204020204" pitchFamily="34" charset="-122"/>
              <a:ea typeface="微软雅黑" panose="020B0503020204020204" pitchFamily="34" charset="-122"/>
            </a:endParaRPr>
          </a:p>
          <a:p>
            <a:pPr lvl="1">
              <a:lnSpc>
                <a:spcPct val="150000"/>
              </a:lnSpc>
              <a:defRPr/>
            </a:pPr>
            <a:r>
              <a:rPr lang="en-US" altLang="zh-CN" sz="2000" dirty="0">
                <a:latin typeface="微软雅黑" panose="020B0503020204020204" pitchFamily="34" charset="-122"/>
                <a:ea typeface="微软雅黑" panose="020B0503020204020204" pitchFamily="34" charset="-122"/>
              </a:rPr>
              <a:t>	</a:t>
            </a:r>
            <a:r>
              <a:rPr lang="zh-CN" altLang="en-US" sz="2000" dirty="0">
                <a:latin typeface="华文楷体" panose="02010600040101010101" pitchFamily="2" charset="-122"/>
                <a:ea typeface="华文楷体" panose="02010600040101010101" pitchFamily="2" charset="-122"/>
              </a:rPr>
              <a:t>一层卷积得到的特征往往是局部的</a:t>
            </a:r>
            <a:endParaRPr lang="en-US" altLang="zh-CN" sz="2000" dirty="0">
              <a:latin typeface="华文楷体" panose="02010600040101010101" pitchFamily="2" charset="-122"/>
              <a:ea typeface="华文楷体" panose="02010600040101010101" pitchFamily="2" charset="-122"/>
            </a:endParaRPr>
          </a:p>
          <a:p>
            <a:pPr lvl="1">
              <a:lnSpc>
                <a:spcPct val="150000"/>
              </a:lnSpc>
              <a:defRPr/>
            </a:pPr>
            <a:r>
              <a:rPr lang="en-US" altLang="zh-CN" sz="2000" dirty="0">
                <a:latin typeface="华文楷体" panose="02010600040101010101" pitchFamily="2" charset="-122"/>
                <a:ea typeface="华文楷体" panose="02010600040101010101" pitchFamily="2" charset="-122"/>
              </a:rPr>
              <a:t>	</a:t>
            </a:r>
            <a:r>
              <a:rPr lang="zh-CN" altLang="en-US" sz="2000" dirty="0">
                <a:latin typeface="华文楷体" panose="02010600040101010101" pitchFamily="2" charset="-122"/>
                <a:ea typeface="华文楷体" panose="02010600040101010101" pitchFamily="2" charset="-122"/>
              </a:rPr>
              <a:t>层数越高，学到的特征就越全局化</a:t>
            </a:r>
            <a:endParaRPr lang="en-US" altLang="zh-CN" sz="2000" dirty="0">
              <a:latin typeface="华文楷体" panose="02010600040101010101" pitchFamily="2" charset="-122"/>
              <a:ea typeface="华文楷体" panose="02010600040101010101" pitchFamily="2" charset="-122"/>
            </a:endParaRPr>
          </a:p>
          <a:p>
            <a:pPr lvl="1">
              <a:lnSpc>
                <a:spcPct val="150000"/>
              </a:lnSpc>
              <a:defRPr/>
            </a:pPr>
            <a:endParaRPr lang="en-US" altLang="zh-CN" sz="900" dirty="0">
              <a:latin typeface="华文楷体" panose="02010600040101010101" pitchFamily="2" charset="-122"/>
              <a:ea typeface="华文楷体" panose="02010600040101010101" pitchFamily="2" charset="-122"/>
            </a:endParaRPr>
          </a:p>
        </p:txBody>
      </p:sp>
      <p:pic>
        <p:nvPicPr>
          <p:cNvPr id="3074" name="Picture 2" descr="https://images0.cnblogs.com/blog/616898/201411/21191323562344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0925" y="800056"/>
            <a:ext cx="3866893" cy="5768643"/>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1640428" y="384062"/>
            <a:ext cx="2309699"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卷积层</a:t>
            </a:r>
            <a:endParaRPr lang="zh-CN" altLang="en-US" sz="3600" b="1" dirty="0">
              <a:latin typeface="微软雅黑" panose="020B0503020204020204" pitchFamily="34" charset="-122"/>
              <a:ea typeface="微软雅黑" panose="020B0503020204020204" pitchFamily="34" charset="-122"/>
            </a:endParaRPr>
          </a:p>
        </p:txBody>
      </p:sp>
      <p:sp>
        <p:nvSpPr>
          <p:cNvPr id="12" name="矩形 11"/>
          <p:cNvSpPr/>
          <p:nvPr/>
        </p:nvSpPr>
        <p:spPr>
          <a:xfrm>
            <a:off x="1014685" y="1388385"/>
            <a:ext cx="7538913" cy="511807"/>
          </a:xfrm>
          <a:prstGeom prst="rect">
            <a:avLst/>
          </a:prstGeom>
        </p:spPr>
        <p:txBody>
          <a:bodyPr wrap="square">
            <a:spAutoFit/>
          </a:bodyPr>
          <a:lstStyle/>
          <a:p>
            <a:pPr>
              <a:lnSpc>
                <a:spcPct val="125000"/>
              </a:lnSpc>
            </a:pPr>
            <a:r>
              <a:rPr lang="zh-CN" altLang="en-US" sz="2400" b="1" dirty="0">
                <a:solidFill>
                  <a:srgbClr val="FF3300"/>
                </a:solidFill>
                <a:latin typeface="微软雅黑" panose="020B0503020204020204" pitchFamily="34" charset="-122"/>
                <a:ea typeface="微软雅黑" panose="020B0503020204020204" pitchFamily="34" charset="-122"/>
              </a:rPr>
              <a:t>隐层的卷积：特征组合</a:t>
            </a:r>
            <a:endParaRPr lang="zh-CN" altLang="en-US" sz="2200" dirty="0">
              <a:solidFill>
                <a:srgbClr val="FF3300"/>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7682" y="1415511"/>
            <a:ext cx="517314" cy="51731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645595" y="2682354"/>
            <a:ext cx="5209135" cy="2769989"/>
          </a:xfrm>
          <a:prstGeom prst="rect">
            <a:avLst/>
          </a:prstGeom>
          <a:noFill/>
        </p:spPr>
        <p:txBody>
          <a:bodyPr wrap="square">
            <a:spAutoFit/>
          </a:bodyPr>
          <a:lstStyle/>
          <a:p>
            <a:pPr marL="342900" indent="-342900">
              <a:lnSpc>
                <a:spcPct val="150000"/>
              </a:lnSpc>
              <a:buFont typeface="Wingdings" panose="05000000000000000000" pitchFamily="2" charset="2"/>
              <a:buChar char="Ø"/>
              <a:defRPr/>
            </a:pPr>
            <a:r>
              <a:rPr lang="en-US" altLang="zh-CN" b="1" dirty="0">
                <a:latin typeface="微软雅黑" panose="020B0503020204020204" pitchFamily="34" charset="-122"/>
                <a:ea typeface="微软雅黑" panose="020B0503020204020204" pitchFamily="34" charset="-122"/>
              </a:rPr>
              <a:t>Stride</a:t>
            </a:r>
          </a:p>
          <a:p>
            <a:pPr>
              <a:lnSpc>
                <a:spcPct val="150000"/>
              </a:lnSpc>
              <a:defRPr/>
            </a:pPr>
            <a:endParaRPr lang="en-US" altLang="zh-CN" sz="900" dirty="0">
              <a:ea typeface="华文楷体" panose="02010600040101010101" pitchFamily="2" charset="-122"/>
            </a:endParaRPr>
          </a:p>
          <a:p>
            <a:pPr marL="742950" lvl="1" indent="-285750">
              <a:lnSpc>
                <a:spcPct val="150000"/>
              </a:lnSpc>
              <a:buFont typeface="Wingdings" panose="05000000000000000000" pitchFamily="2" charset="2"/>
              <a:buChar char="ü"/>
              <a:defRPr/>
            </a:pPr>
            <a:r>
              <a:rPr lang="zh-CN" altLang="en-US" sz="2000" dirty="0">
                <a:latin typeface="华文楷体" panose="02010600040101010101" pitchFamily="2" charset="-122"/>
                <a:ea typeface="华文楷体" panose="02010600040101010101" pitchFamily="2" charset="-122"/>
              </a:rPr>
              <a:t>一次滑动的步长</a:t>
            </a:r>
            <a:endParaRPr lang="en-US" altLang="zh-CN" sz="2000" dirty="0">
              <a:latin typeface="华文楷体" panose="02010600040101010101" pitchFamily="2" charset="-122"/>
              <a:ea typeface="华文楷体" panose="02010600040101010101" pitchFamily="2" charset="-122"/>
            </a:endParaRPr>
          </a:p>
          <a:p>
            <a:pPr marL="742950" lvl="1" indent="-285750">
              <a:lnSpc>
                <a:spcPct val="150000"/>
              </a:lnSpc>
              <a:buFont typeface="Wingdings" panose="05000000000000000000" pitchFamily="2" charset="2"/>
              <a:buChar char="ü"/>
              <a:defRPr/>
            </a:pPr>
            <a:r>
              <a:rPr lang="zh-CN" altLang="en-US" sz="2000" dirty="0">
                <a:latin typeface="华文楷体" panose="02010600040101010101" pitchFamily="2" charset="-122"/>
                <a:ea typeface="华文楷体" panose="02010600040101010101" pitchFamily="2" charset="-122"/>
              </a:rPr>
              <a:t>有</a:t>
            </a:r>
            <a:r>
              <a:rPr lang="en-US" altLang="zh-CN" sz="2000" dirty="0">
                <a:latin typeface="华文楷体" panose="02010600040101010101" pitchFamily="2" charset="-122"/>
                <a:ea typeface="华文楷体" panose="02010600040101010101" pitchFamily="2" charset="-122"/>
              </a:rPr>
              <a:t>height</a:t>
            </a:r>
            <a:r>
              <a:rPr lang="zh-CN" altLang="en-US" sz="2000" dirty="0">
                <a:latin typeface="华文楷体" panose="02010600040101010101" pitchFamily="2" charset="-122"/>
                <a:ea typeface="华文楷体" panose="02010600040101010101" pitchFamily="2" charset="-122"/>
              </a:rPr>
              <a:t>上的</a:t>
            </a:r>
            <a:r>
              <a:rPr lang="en-US" altLang="zh-CN" sz="2000" dirty="0">
                <a:latin typeface="华文楷体" panose="02010600040101010101" pitchFamily="2" charset="-122"/>
                <a:ea typeface="华文楷体" panose="02010600040101010101" pitchFamily="2" charset="-122"/>
              </a:rPr>
              <a:t>stride</a:t>
            </a:r>
            <a:r>
              <a:rPr lang="zh-CN" altLang="en-US" sz="2000" dirty="0">
                <a:latin typeface="华文楷体" panose="02010600040101010101" pitchFamily="2" charset="-122"/>
                <a:ea typeface="华文楷体" panose="02010600040101010101" pitchFamily="2" charset="-122"/>
              </a:rPr>
              <a:t>和</a:t>
            </a:r>
            <a:r>
              <a:rPr lang="en-US" altLang="zh-CN" sz="2000" dirty="0">
                <a:latin typeface="华文楷体" panose="02010600040101010101" pitchFamily="2" charset="-122"/>
                <a:ea typeface="华文楷体" panose="02010600040101010101" pitchFamily="2" charset="-122"/>
              </a:rPr>
              <a:t>width</a:t>
            </a:r>
            <a:r>
              <a:rPr lang="zh-CN" altLang="en-US" sz="2000" dirty="0">
                <a:latin typeface="华文楷体" panose="02010600040101010101" pitchFamily="2" charset="-122"/>
                <a:ea typeface="华文楷体" panose="02010600040101010101" pitchFamily="2" charset="-122"/>
              </a:rPr>
              <a:t>上的</a:t>
            </a:r>
            <a:r>
              <a:rPr lang="en-US" altLang="zh-CN" sz="2000" dirty="0">
                <a:latin typeface="华文楷体" panose="02010600040101010101" pitchFamily="2" charset="-122"/>
                <a:ea typeface="华文楷体" panose="02010600040101010101" pitchFamily="2" charset="-122"/>
              </a:rPr>
              <a:t>stride</a:t>
            </a:r>
          </a:p>
          <a:p>
            <a:pPr marL="742950" lvl="1" indent="-285750">
              <a:lnSpc>
                <a:spcPct val="150000"/>
              </a:lnSpc>
              <a:buFont typeface="Wingdings" panose="05000000000000000000" pitchFamily="2" charset="2"/>
              <a:buChar char="ü"/>
              <a:defRPr/>
            </a:pPr>
            <a:endParaRPr lang="en-US" altLang="zh-CN" sz="900" dirty="0">
              <a:latin typeface="华文楷体" panose="02010600040101010101" pitchFamily="2" charset="-122"/>
              <a:ea typeface="华文楷体" panose="02010600040101010101" pitchFamily="2" charset="-122"/>
            </a:endParaRPr>
          </a:p>
          <a:p>
            <a:pPr marL="742950" lvl="1" indent="-285750">
              <a:lnSpc>
                <a:spcPct val="150000"/>
              </a:lnSpc>
              <a:buFont typeface="Wingdings" panose="05000000000000000000" pitchFamily="2" charset="2"/>
              <a:buChar char="ü"/>
              <a:defRPr/>
            </a:pPr>
            <a:r>
              <a:rPr lang="zh-CN" altLang="en-US" sz="2000" dirty="0">
                <a:latin typeface="华文楷体" panose="02010600040101010101" pitchFamily="2" charset="-122"/>
                <a:ea typeface="华文楷体" panose="02010600040101010101" pitchFamily="2" charset="-122"/>
              </a:rPr>
              <a:t>图片中的</a:t>
            </a:r>
            <a:r>
              <a:rPr lang="en-US" altLang="zh-CN" sz="2000" dirty="0">
                <a:latin typeface="华文楷体" panose="02010600040101010101" pitchFamily="2" charset="-122"/>
                <a:ea typeface="华文楷体" panose="02010600040101010101" pitchFamily="2" charset="-122"/>
              </a:rPr>
              <a:t>stride = 2,</a:t>
            </a:r>
            <a:r>
              <a:rPr lang="zh-CN" altLang="en-US" sz="2000" dirty="0">
                <a:latin typeface="华文楷体" panose="02010600040101010101" pitchFamily="2" charset="-122"/>
                <a:ea typeface="华文楷体" panose="02010600040101010101" pitchFamily="2" charset="-122"/>
              </a:rPr>
              <a:t>指在两个维度上的</a:t>
            </a:r>
            <a:r>
              <a:rPr lang="en-US" altLang="zh-CN" sz="2000" dirty="0">
                <a:latin typeface="华文楷体" panose="02010600040101010101" pitchFamily="2" charset="-122"/>
                <a:ea typeface="华文楷体" panose="02010600040101010101" pitchFamily="2" charset="-122"/>
              </a:rPr>
              <a:t>stride</a:t>
            </a:r>
            <a:r>
              <a:rPr lang="zh-CN" altLang="en-US" sz="2000" dirty="0">
                <a:latin typeface="华文楷体" panose="02010600040101010101" pitchFamily="2" charset="-122"/>
                <a:ea typeface="华文楷体" panose="02010600040101010101" pitchFamily="2" charset="-122"/>
              </a:rPr>
              <a:t>都为</a:t>
            </a:r>
            <a:r>
              <a:rPr lang="en-US" altLang="zh-CN" sz="2000" dirty="0">
                <a:latin typeface="华文楷体" panose="02010600040101010101" pitchFamily="2" charset="-122"/>
                <a:ea typeface="华文楷体" panose="02010600040101010101" pitchFamily="2" charset="-122"/>
              </a:rPr>
              <a:t>2</a:t>
            </a:r>
          </a:p>
        </p:txBody>
      </p:sp>
      <p:sp>
        <p:nvSpPr>
          <p:cNvPr id="23" name="矩形 22"/>
          <p:cNvSpPr/>
          <p:nvPr/>
        </p:nvSpPr>
        <p:spPr>
          <a:xfrm>
            <a:off x="1640428" y="384062"/>
            <a:ext cx="2309699"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卷积层</a:t>
            </a:r>
            <a:endParaRPr lang="zh-CN" altLang="en-US" sz="3600" b="1" dirty="0">
              <a:latin typeface="微软雅黑" panose="020B0503020204020204" pitchFamily="34" charset="-122"/>
              <a:ea typeface="微软雅黑" panose="020B0503020204020204" pitchFamily="34" charset="-122"/>
            </a:endParaRPr>
          </a:p>
        </p:txBody>
      </p:sp>
      <p:sp>
        <p:nvSpPr>
          <p:cNvPr id="24" name="矩形 23"/>
          <p:cNvSpPr/>
          <p:nvPr/>
        </p:nvSpPr>
        <p:spPr>
          <a:xfrm>
            <a:off x="1014685" y="1357575"/>
            <a:ext cx="7538913" cy="553998"/>
          </a:xfrm>
          <a:prstGeom prst="rect">
            <a:avLst/>
          </a:prstGeom>
        </p:spPr>
        <p:txBody>
          <a:bodyPr wrap="square">
            <a:spAutoFit/>
          </a:bodyPr>
          <a:lstStyle/>
          <a:p>
            <a:pPr>
              <a:lnSpc>
                <a:spcPct val="125000"/>
              </a:lnSpc>
            </a:pPr>
            <a:r>
              <a:rPr lang="zh-CN" altLang="en-US" sz="2400" b="1" dirty="0">
                <a:solidFill>
                  <a:srgbClr val="FF3300"/>
                </a:solidFill>
                <a:latin typeface="微软雅黑" panose="020B0503020204020204" pitchFamily="34" charset="-122"/>
                <a:ea typeface="微软雅黑" panose="020B0503020204020204" pitchFamily="34" charset="-122"/>
              </a:rPr>
              <a:t>需要注意的参数：</a:t>
            </a:r>
            <a:r>
              <a:rPr lang="en-US" altLang="zh-CN" sz="2400" b="1" dirty="0">
                <a:solidFill>
                  <a:srgbClr val="FF3300"/>
                </a:solidFill>
                <a:latin typeface="微软雅黑" panose="020B0503020204020204" pitchFamily="34" charset="-122"/>
                <a:ea typeface="微软雅黑" panose="020B0503020204020204" pitchFamily="34" charset="-122"/>
              </a:rPr>
              <a:t>stride</a:t>
            </a:r>
            <a:endParaRPr lang="zh-CN" altLang="en-US" sz="2200" dirty="0">
              <a:solidFill>
                <a:srgbClr val="FF3300"/>
              </a:solidFill>
              <a:latin typeface="微软雅黑" panose="020B0503020204020204" pitchFamily="34" charset="-122"/>
              <a:ea typeface="微软雅黑" panose="020B0503020204020204" pitchFamily="34" charset="-122"/>
            </a:endParaRPr>
          </a:p>
        </p:txBody>
      </p:sp>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7682" y="1384701"/>
            <a:ext cx="517314" cy="517314"/>
          </a:xfrm>
          <a:prstGeom prst="rect">
            <a:avLst/>
          </a:prstGeom>
        </p:spPr>
      </p:pic>
      <p:grpSp>
        <p:nvGrpSpPr>
          <p:cNvPr id="4" name="组合 3"/>
          <p:cNvGrpSpPr/>
          <p:nvPr/>
        </p:nvGrpSpPr>
        <p:grpSpPr>
          <a:xfrm>
            <a:off x="5948580" y="1742295"/>
            <a:ext cx="4933831" cy="4051444"/>
            <a:chOff x="6269619" y="2135836"/>
            <a:chExt cx="5027495" cy="417444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9619" y="2213799"/>
              <a:ext cx="5027495" cy="4096477"/>
            </a:xfrm>
            <a:prstGeom prst="rect">
              <a:avLst/>
            </a:prstGeom>
          </p:spPr>
        </p:pic>
        <p:sp>
          <p:nvSpPr>
            <p:cNvPr id="15" name="矩形 14"/>
            <p:cNvSpPr/>
            <p:nvPr/>
          </p:nvSpPr>
          <p:spPr>
            <a:xfrm>
              <a:off x="8454684" y="2135836"/>
              <a:ext cx="2842430" cy="460126"/>
            </a:xfrm>
            <a:prstGeom prst="rect">
              <a:avLst/>
            </a:prstGeom>
          </p:spPr>
          <p:txBody>
            <a:bodyPr wrap="square">
              <a:spAutoFit/>
            </a:bodyPr>
            <a:lstStyle/>
            <a:p>
              <a:pPr algn="ctr">
                <a:lnSpc>
                  <a:spcPct val="150000"/>
                </a:lnSpc>
                <a:defRPr/>
              </a:pPr>
              <a:r>
                <a:rPr lang="en-US" altLang="zh-CN" dirty="0">
                  <a:latin typeface="Cambria Math" panose="02040503050406030204" pitchFamily="18" charset="0"/>
                  <a:ea typeface="微软雅黑" panose="020B0503020204020204" pitchFamily="34" charset="-122"/>
                </a:rPr>
                <a:t>Stride =1</a:t>
              </a:r>
              <a:r>
                <a:rPr lang="zh-CN" altLang="en-US" dirty="0">
                  <a:latin typeface="Cambria Math" panose="02040503050406030204" pitchFamily="18" charset="0"/>
                  <a:ea typeface="微软雅黑" panose="020B0503020204020204" pitchFamily="34" charset="-122"/>
                </a:rPr>
                <a:t>：</a:t>
              </a:r>
              <a:r>
                <a:rPr lang="zh-CN" altLang="en-US" sz="1600" dirty="0">
                  <a:latin typeface="华文楷体" panose="02010600040101010101" pitchFamily="2" charset="-122"/>
                  <a:ea typeface="华文楷体" panose="02010600040101010101" pitchFamily="2" charset="-122"/>
                </a:rPr>
                <a:t>一次滑动</a:t>
              </a:r>
              <a:r>
                <a:rPr lang="en-US" altLang="zh-CN" sz="1600" dirty="0">
                  <a:latin typeface="华文楷体" panose="02010600040101010101" pitchFamily="2" charset="-122"/>
                  <a:ea typeface="华文楷体" panose="02010600040101010101" pitchFamily="2" charset="-122"/>
                </a:rPr>
                <a:t>1</a:t>
              </a:r>
              <a:r>
                <a:rPr lang="zh-CN" altLang="en-US" sz="1600" dirty="0">
                  <a:latin typeface="华文楷体" panose="02010600040101010101" pitchFamily="2" charset="-122"/>
                  <a:ea typeface="华文楷体" panose="02010600040101010101" pitchFamily="2" charset="-122"/>
                </a:rPr>
                <a:t>格</a:t>
              </a:r>
              <a:endParaRPr lang="en-US" altLang="zh-CN" sz="1600" dirty="0">
                <a:latin typeface="华文楷体" panose="02010600040101010101" pitchFamily="2" charset="-122"/>
                <a:ea typeface="华文楷体" panose="02010600040101010101" pitchFamily="2" charset="-122"/>
              </a:endParaRPr>
            </a:p>
          </p:txBody>
        </p:sp>
        <p:sp>
          <p:nvSpPr>
            <p:cNvPr id="20" name="矩形 19"/>
            <p:cNvSpPr/>
            <p:nvPr/>
          </p:nvSpPr>
          <p:spPr>
            <a:xfrm>
              <a:off x="8454684" y="4414724"/>
              <a:ext cx="2746799" cy="460126"/>
            </a:xfrm>
            <a:prstGeom prst="rect">
              <a:avLst/>
            </a:prstGeom>
          </p:spPr>
          <p:txBody>
            <a:bodyPr wrap="square">
              <a:spAutoFit/>
            </a:bodyPr>
            <a:lstStyle/>
            <a:p>
              <a:pPr algn="ctr">
                <a:lnSpc>
                  <a:spcPct val="150000"/>
                </a:lnSpc>
                <a:defRPr/>
              </a:pPr>
              <a:r>
                <a:rPr lang="en-US" altLang="zh-CN" dirty="0">
                  <a:latin typeface="Cambria Math" panose="02040503050406030204" pitchFamily="18" charset="0"/>
                  <a:ea typeface="微软雅黑" panose="020B0503020204020204" pitchFamily="34" charset="-122"/>
                </a:rPr>
                <a:t>Stride =2</a:t>
              </a:r>
              <a:r>
                <a:rPr lang="zh-CN" altLang="en-US" dirty="0">
                  <a:latin typeface="Cambria Math" panose="02040503050406030204" pitchFamily="18" charset="0"/>
                  <a:ea typeface="微软雅黑" panose="020B0503020204020204" pitchFamily="34" charset="-122"/>
                </a:rPr>
                <a:t>：</a:t>
              </a:r>
              <a:r>
                <a:rPr lang="zh-CN" altLang="en-US" sz="1600" dirty="0">
                  <a:latin typeface="华文楷体" panose="02010600040101010101" pitchFamily="2" charset="-122"/>
                  <a:ea typeface="华文楷体" panose="02010600040101010101" pitchFamily="2" charset="-122"/>
                </a:rPr>
                <a:t>一次滑动</a:t>
              </a:r>
              <a:r>
                <a:rPr lang="en-US" altLang="zh-CN" sz="1600" dirty="0">
                  <a:latin typeface="华文楷体" panose="02010600040101010101" pitchFamily="2" charset="-122"/>
                  <a:ea typeface="华文楷体" panose="02010600040101010101" pitchFamily="2" charset="-122"/>
                </a:rPr>
                <a:t>2</a:t>
              </a:r>
              <a:r>
                <a:rPr lang="zh-CN" altLang="en-US" sz="1600" dirty="0">
                  <a:latin typeface="华文楷体" panose="02010600040101010101" pitchFamily="2" charset="-122"/>
                  <a:ea typeface="华文楷体" panose="02010600040101010101" pitchFamily="2" charset="-122"/>
                </a:rPr>
                <a:t>格</a:t>
              </a:r>
              <a:endParaRPr lang="en-US" altLang="zh-CN" sz="1600" dirty="0">
                <a:latin typeface="华文楷体" panose="02010600040101010101" pitchFamily="2" charset="-122"/>
                <a:ea typeface="华文楷体" panose="02010600040101010101" pitchFamily="2" charset="-122"/>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796339" y="2565866"/>
            <a:ext cx="5126729" cy="2769989"/>
          </a:xfrm>
          <a:prstGeom prst="rect">
            <a:avLst/>
          </a:prstGeom>
          <a:noFill/>
        </p:spPr>
        <p:txBody>
          <a:bodyPr wrap="square">
            <a:spAutoFit/>
          </a:bodyPr>
          <a:lstStyle/>
          <a:p>
            <a:pPr marL="342900" indent="-342900">
              <a:lnSpc>
                <a:spcPct val="150000"/>
              </a:lnSpc>
              <a:buFont typeface="Wingdings" panose="05000000000000000000" pitchFamily="2" charset="2"/>
              <a:buChar char="Ø"/>
              <a:defRPr/>
            </a:pPr>
            <a:r>
              <a:rPr lang="en-US" altLang="zh-CN" b="1" dirty="0">
                <a:latin typeface="微软雅黑" panose="020B0503020204020204" pitchFamily="34" charset="-122"/>
                <a:ea typeface="微软雅黑" panose="020B0503020204020204" pitchFamily="34" charset="-122"/>
              </a:rPr>
              <a:t>Stride</a:t>
            </a:r>
          </a:p>
          <a:p>
            <a:pPr>
              <a:lnSpc>
                <a:spcPct val="150000"/>
              </a:lnSpc>
              <a:defRPr/>
            </a:pPr>
            <a:endParaRPr lang="en-US" altLang="zh-CN" sz="900" dirty="0">
              <a:ea typeface="华文楷体" panose="02010600040101010101" pitchFamily="2" charset="-122"/>
            </a:endParaRPr>
          </a:p>
          <a:p>
            <a:pPr marL="742950" lvl="1" indent="-285750">
              <a:lnSpc>
                <a:spcPct val="150000"/>
              </a:lnSpc>
              <a:buFont typeface="Wingdings" panose="05000000000000000000" pitchFamily="2" charset="2"/>
              <a:buChar char="ü"/>
              <a:defRPr/>
            </a:pPr>
            <a:r>
              <a:rPr lang="en-US" altLang="zh-CN" sz="2000" dirty="0">
                <a:latin typeface="华文楷体" panose="02010600040101010101" pitchFamily="2" charset="-122"/>
                <a:ea typeface="华文楷体" panose="02010600040101010101" pitchFamily="2" charset="-122"/>
              </a:rPr>
              <a:t>stride</a:t>
            </a:r>
            <a:r>
              <a:rPr lang="zh-CN" altLang="en-US" sz="2000" dirty="0">
                <a:latin typeface="华文楷体" panose="02010600040101010101" pitchFamily="2" charset="-122"/>
                <a:ea typeface="华文楷体" panose="02010600040101010101" pitchFamily="2" charset="-122"/>
              </a:rPr>
              <a:t>设置为超过</a:t>
            </a:r>
            <a:r>
              <a:rPr lang="en-US" altLang="zh-CN" sz="2000" dirty="0">
                <a:latin typeface="华文楷体" panose="02010600040101010101" pitchFamily="2" charset="-122"/>
                <a:ea typeface="华文楷体" panose="02010600040101010101" pitchFamily="2" charset="-122"/>
              </a:rPr>
              <a:t>1</a:t>
            </a:r>
            <a:r>
              <a:rPr lang="zh-CN" altLang="en-US" sz="2000" dirty="0">
                <a:latin typeface="华文楷体" panose="02010600040101010101" pitchFamily="2" charset="-122"/>
                <a:ea typeface="华文楷体" panose="02010600040101010101" pitchFamily="2" charset="-122"/>
              </a:rPr>
              <a:t>的参数，就相当于在</a:t>
            </a:r>
            <a:r>
              <a:rPr lang="en-US" altLang="zh-CN" sz="2000" dirty="0">
                <a:latin typeface="华文楷体" panose="02010600040101010101" pitchFamily="2" charset="-122"/>
                <a:ea typeface="华文楷体" panose="02010600040101010101" pitchFamily="2" charset="-122"/>
              </a:rPr>
              <a:t>stride=1</a:t>
            </a:r>
            <a:r>
              <a:rPr lang="zh-CN" altLang="en-US" sz="2000" dirty="0">
                <a:latin typeface="华文楷体" panose="02010600040101010101" pitchFamily="2" charset="-122"/>
                <a:ea typeface="华文楷体" panose="02010600040101010101" pitchFamily="2" charset="-122"/>
              </a:rPr>
              <a:t>的卷积结果中作了下采样</a:t>
            </a:r>
            <a:endParaRPr lang="en-US" altLang="zh-CN" sz="2000" dirty="0">
              <a:latin typeface="华文楷体" panose="02010600040101010101" pitchFamily="2" charset="-122"/>
              <a:ea typeface="华文楷体" panose="02010600040101010101" pitchFamily="2" charset="-122"/>
            </a:endParaRPr>
          </a:p>
          <a:p>
            <a:pPr marL="171450" indent="-171450">
              <a:lnSpc>
                <a:spcPct val="150000"/>
              </a:lnSpc>
              <a:buFont typeface="Wingdings" panose="05000000000000000000" pitchFamily="2" charset="2"/>
              <a:buChar char="ü"/>
              <a:defRPr/>
            </a:pPr>
            <a:endParaRPr lang="en-US" altLang="zh-CN" sz="900"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ü"/>
              <a:defRPr/>
            </a:pPr>
            <a:r>
              <a:rPr lang="zh-CN" altLang="en-US" sz="2000" dirty="0">
                <a:latin typeface="华文楷体" panose="02010600040101010101" pitchFamily="2" charset="-122"/>
                <a:ea typeface="华文楷体" panose="02010600040101010101" pitchFamily="2" charset="-122"/>
              </a:rPr>
              <a:t>实际上是跳过去不计算，能够成倍减少计算量</a:t>
            </a:r>
            <a:endParaRPr lang="en-US" altLang="zh-CN" sz="2000" dirty="0">
              <a:latin typeface="华文楷体" panose="02010600040101010101" pitchFamily="2" charset="-122"/>
              <a:ea typeface="华文楷体" panose="02010600040101010101" pitchFamily="2" charset="-122"/>
            </a:endParaRPr>
          </a:p>
        </p:txBody>
      </p:sp>
      <p:sp>
        <p:nvSpPr>
          <p:cNvPr id="23" name="矩形 22"/>
          <p:cNvSpPr/>
          <p:nvPr/>
        </p:nvSpPr>
        <p:spPr>
          <a:xfrm>
            <a:off x="1640427" y="384062"/>
            <a:ext cx="2309699" cy="646331"/>
          </a:xfrm>
          <a:prstGeom prst="rect">
            <a:avLst/>
          </a:prstGeom>
          <a:noFill/>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卷积层</a:t>
            </a:r>
            <a:endParaRPr lang="zh-CN" altLang="en-US" sz="3600" b="1" dirty="0">
              <a:latin typeface="微软雅黑" panose="020B0503020204020204" pitchFamily="34" charset="-122"/>
              <a:ea typeface="微软雅黑" panose="020B0503020204020204" pitchFamily="34" charset="-122"/>
            </a:endParaRPr>
          </a:p>
        </p:txBody>
      </p:sp>
      <p:sp>
        <p:nvSpPr>
          <p:cNvPr id="24" name="矩形 23"/>
          <p:cNvSpPr/>
          <p:nvPr/>
        </p:nvSpPr>
        <p:spPr>
          <a:xfrm>
            <a:off x="1014685" y="1357575"/>
            <a:ext cx="7538913" cy="553998"/>
          </a:xfrm>
          <a:prstGeom prst="rect">
            <a:avLst/>
          </a:prstGeom>
        </p:spPr>
        <p:txBody>
          <a:bodyPr wrap="square">
            <a:spAutoFit/>
          </a:bodyPr>
          <a:lstStyle/>
          <a:p>
            <a:pPr>
              <a:lnSpc>
                <a:spcPct val="125000"/>
              </a:lnSpc>
            </a:pPr>
            <a:r>
              <a:rPr lang="zh-CN" altLang="en-US" sz="2400" b="1" dirty="0">
                <a:solidFill>
                  <a:srgbClr val="FF3300"/>
                </a:solidFill>
                <a:latin typeface="微软雅黑" panose="020B0503020204020204" pitchFamily="34" charset="-122"/>
                <a:ea typeface="微软雅黑" panose="020B0503020204020204" pitchFamily="34" charset="-122"/>
              </a:rPr>
              <a:t>需要注意的参数：</a:t>
            </a:r>
            <a:r>
              <a:rPr lang="en-US" altLang="zh-CN" sz="2400" b="1" dirty="0">
                <a:solidFill>
                  <a:srgbClr val="FF3300"/>
                </a:solidFill>
                <a:latin typeface="微软雅黑" panose="020B0503020204020204" pitchFamily="34" charset="-122"/>
                <a:ea typeface="微软雅黑" panose="020B0503020204020204" pitchFamily="34" charset="-122"/>
              </a:rPr>
              <a:t>stride</a:t>
            </a:r>
            <a:endParaRPr lang="zh-CN" altLang="en-US" sz="2200" dirty="0">
              <a:solidFill>
                <a:srgbClr val="FF3300"/>
              </a:solidFill>
              <a:latin typeface="微软雅黑" panose="020B0503020204020204" pitchFamily="34" charset="-122"/>
              <a:ea typeface="微软雅黑" panose="020B0503020204020204" pitchFamily="34" charset="-122"/>
            </a:endParaRPr>
          </a:p>
        </p:txBody>
      </p:sp>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7682" y="1384701"/>
            <a:ext cx="517314" cy="517314"/>
          </a:xfrm>
          <a:prstGeom prst="rect">
            <a:avLst/>
          </a:prstGeom>
        </p:spPr>
      </p:pic>
      <p:pic>
        <p:nvPicPr>
          <p:cNvPr id="2" name="图片 1"/>
          <p:cNvPicPr>
            <a:picLocks noChangeAspect="1"/>
          </p:cNvPicPr>
          <p:nvPr/>
        </p:nvPicPr>
        <p:blipFill rotWithShape="1">
          <a:blip r:embed="rId4"/>
          <a:srcRect r="1025"/>
          <a:stretch>
            <a:fillRect/>
          </a:stretch>
        </p:blipFill>
        <p:spPr>
          <a:xfrm>
            <a:off x="6331324" y="1204474"/>
            <a:ext cx="4444548" cy="515587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640428" y="384062"/>
            <a:ext cx="2309699"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卷积层</a:t>
            </a:r>
            <a:endParaRPr lang="zh-CN" altLang="en-US" sz="3600"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5461" y="2494006"/>
            <a:ext cx="5967216" cy="3790335"/>
          </a:xfrm>
          <a:prstGeom prst="rect">
            <a:avLst/>
          </a:prstGeom>
        </p:spPr>
      </p:pic>
      <p:sp>
        <p:nvSpPr>
          <p:cNvPr id="13" name="矩形 12"/>
          <p:cNvSpPr/>
          <p:nvPr/>
        </p:nvSpPr>
        <p:spPr>
          <a:xfrm>
            <a:off x="1014685" y="1357575"/>
            <a:ext cx="7538913" cy="553998"/>
          </a:xfrm>
          <a:prstGeom prst="rect">
            <a:avLst/>
          </a:prstGeom>
        </p:spPr>
        <p:txBody>
          <a:bodyPr wrap="square">
            <a:spAutoFit/>
          </a:bodyPr>
          <a:lstStyle/>
          <a:p>
            <a:pPr>
              <a:lnSpc>
                <a:spcPct val="125000"/>
              </a:lnSpc>
            </a:pPr>
            <a:r>
              <a:rPr lang="zh-CN" altLang="en-US" sz="2400" b="1" dirty="0">
                <a:solidFill>
                  <a:srgbClr val="FF3300"/>
                </a:solidFill>
                <a:latin typeface="微软雅黑" panose="020B0503020204020204" pitchFamily="34" charset="-122"/>
                <a:ea typeface="微软雅黑" panose="020B0503020204020204" pitchFamily="34" charset="-122"/>
              </a:rPr>
              <a:t>需要注意的参数：</a:t>
            </a:r>
            <a:r>
              <a:rPr lang="en-US" altLang="zh-CN" sz="2400" b="1" dirty="0">
                <a:solidFill>
                  <a:srgbClr val="FF3300"/>
                </a:solidFill>
                <a:latin typeface="微软雅黑" panose="020B0503020204020204" pitchFamily="34" charset="-122"/>
                <a:ea typeface="微软雅黑" panose="020B0503020204020204" pitchFamily="34" charset="-122"/>
              </a:rPr>
              <a:t>padding</a:t>
            </a:r>
            <a:endParaRPr lang="zh-CN" altLang="en-US" sz="2200" dirty="0">
              <a:solidFill>
                <a:srgbClr val="FF3300"/>
              </a:solidFill>
              <a:latin typeface="微软雅黑" panose="020B0503020204020204" pitchFamily="34" charset="-122"/>
              <a:ea typeface="微软雅黑" panose="020B0503020204020204" pitchFamily="34" charset="-122"/>
            </a:endParaRPr>
          </a:p>
        </p:txBody>
      </p:sp>
      <p:sp>
        <p:nvSpPr>
          <p:cNvPr id="17" name="矩形 16"/>
          <p:cNvSpPr/>
          <p:nvPr/>
        </p:nvSpPr>
        <p:spPr>
          <a:xfrm>
            <a:off x="8600522" y="2468827"/>
            <a:ext cx="2789475" cy="465640"/>
          </a:xfrm>
          <a:prstGeom prst="rect">
            <a:avLst/>
          </a:prstGeom>
        </p:spPr>
        <p:txBody>
          <a:bodyPr wrap="square">
            <a:spAutoFit/>
          </a:bodyPr>
          <a:lstStyle/>
          <a:p>
            <a:pPr algn="ctr">
              <a:lnSpc>
                <a:spcPct val="150000"/>
              </a:lnSpc>
              <a:defRPr/>
            </a:pPr>
            <a:r>
              <a:rPr lang="en-US" altLang="zh-CN" dirty="0">
                <a:latin typeface="Cambria Math" panose="02040503050406030204" pitchFamily="18" charset="0"/>
                <a:ea typeface="微软雅黑" panose="020B0503020204020204" pitchFamily="34" charset="-122"/>
              </a:rPr>
              <a:t>padding</a:t>
            </a:r>
            <a:r>
              <a:rPr lang="zh-CN" altLang="en-US" dirty="0">
                <a:latin typeface="Cambria Math" panose="02040503050406030204" pitchFamily="18" charset="0"/>
                <a:ea typeface="微软雅黑" panose="020B0503020204020204" pitchFamily="34" charset="-122"/>
              </a:rPr>
              <a:t>：</a:t>
            </a:r>
            <a:r>
              <a:rPr lang="en-US" altLang="zh-CN" dirty="0">
                <a:latin typeface="Cambria Math" panose="02040503050406030204" pitchFamily="18" charset="0"/>
                <a:ea typeface="微软雅黑" panose="020B0503020204020204" pitchFamily="34" charset="-122"/>
              </a:rPr>
              <a:t>valid</a:t>
            </a:r>
          </a:p>
        </p:txBody>
      </p:sp>
      <p:sp>
        <p:nvSpPr>
          <p:cNvPr id="18" name="矩形 17"/>
          <p:cNvSpPr/>
          <p:nvPr/>
        </p:nvSpPr>
        <p:spPr>
          <a:xfrm>
            <a:off x="8647448" y="4165888"/>
            <a:ext cx="2695625" cy="465640"/>
          </a:xfrm>
          <a:prstGeom prst="rect">
            <a:avLst/>
          </a:prstGeom>
        </p:spPr>
        <p:txBody>
          <a:bodyPr wrap="square">
            <a:spAutoFit/>
          </a:bodyPr>
          <a:lstStyle/>
          <a:p>
            <a:pPr algn="ctr">
              <a:lnSpc>
                <a:spcPct val="150000"/>
              </a:lnSpc>
              <a:defRPr/>
            </a:pPr>
            <a:r>
              <a:rPr lang="en-US" altLang="zh-CN" dirty="0">
                <a:latin typeface="Cambria Math" panose="02040503050406030204" pitchFamily="18" charset="0"/>
                <a:ea typeface="微软雅黑" panose="020B0503020204020204" pitchFamily="34" charset="-122"/>
              </a:rPr>
              <a:t>padding</a:t>
            </a:r>
            <a:r>
              <a:rPr lang="zh-CN" altLang="en-US" dirty="0">
                <a:latin typeface="Cambria Math" panose="02040503050406030204" pitchFamily="18" charset="0"/>
                <a:ea typeface="微软雅黑" panose="020B0503020204020204" pitchFamily="34" charset="-122"/>
              </a:rPr>
              <a:t>：</a:t>
            </a:r>
            <a:r>
              <a:rPr lang="en-US" altLang="zh-CN" dirty="0">
                <a:latin typeface="Cambria Math" panose="02040503050406030204" pitchFamily="18" charset="0"/>
                <a:ea typeface="微软雅黑" panose="020B0503020204020204" pitchFamily="34" charset="-122"/>
              </a:rPr>
              <a:t>same</a:t>
            </a:r>
            <a:endParaRPr lang="en-US" altLang="zh-CN" sz="1600" dirty="0">
              <a:latin typeface="华文楷体" panose="02010600040101010101" pitchFamily="2" charset="-122"/>
              <a:ea typeface="华文楷体" panose="02010600040101010101" pitchFamily="2" charset="-122"/>
            </a:endParaRPr>
          </a:p>
        </p:txBody>
      </p:sp>
      <p:sp>
        <p:nvSpPr>
          <p:cNvPr id="19" name="矩形 18"/>
          <p:cNvSpPr/>
          <p:nvPr/>
        </p:nvSpPr>
        <p:spPr>
          <a:xfrm>
            <a:off x="418251" y="3772188"/>
            <a:ext cx="5141190" cy="2377574"/>
          </a:xfrm>
          <a:prstGeom prst="rect">
            <a:avLst/>
          </a:prstGeom>
          <a:noFill/>
        </p:spPr>
        <p:txBody>
          <a:bodyPr wrap="square">
            <a:spAutoFit/>
          </a:bodyPr>
          <a:lstStyle/>
          <a:p>
            <a:pPr marL="342900" indent="-342900">
              <a:lnSpc>
                <a:spcPct val="150000"/>
              </a:lnSpc>
              <a:buFont typeface="Wingdings" panose="05000000000000000000" pitchFamily="2" charset="2"/>
              <a:buChar char="Ø"/>
              <a:defRPr/>
            </a:pPr>
            <a:r>
              <a:rPr lang="en-US" altLang="zh-CN" b="1" dirty="0">
                <a:latin typeface="微软雅黑" panose="020B0503020204020204" pitchFamily="34" charset="-122"/>
                <a:ea typeface="微软雅黑" panose="020B0503020204020204" pitchFamily="34" charset="-122"/>
              </a:rPr>
              <a:t>Padding</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same</a:t>
            </a:r>
            <a:endParaRPr lang="en-US" altLang="zh-CN" dirty="0">
              <a:latin typeface="Cambria Math" panose="02040503050406030204" pitchFamily="18" charset="0"/>
              <a:ea typeface="微软雅黑" panose="020B0503020204020204" pitchFamily="34" charset="-122"/>
            </a:endParaRPr>
          </a:p>
          <a:p>
            <a:pPr marL="800100" lvl="1" indent="-342900">
              <a:lnSpc>
                <a:spcPct val="150000"/>
              </a:lnSpc>
              <a:buFont typeface="Wingdings" panose="05000000000000000000" pitchFamily="2" charset="2"/>
              <a:buChar char="ü"/>
              <a:defRPr/>
            </a:pPr>
            <a:r>
              <a:rPr lang="zh-CN" altLang="en-US" dirty="0">
                <a:latin typeface="华文楷体" panose="02010600040101010101" pitchFamily="2" charset="-122"/>
                <a:ea typeface="华文楷体" panose="02010600040101010101" pitchFamily="2" charset="-122"/>
              </a:rPr>
              <a:t>在输入的周围进行</a:t>
            </a:r>
            <a:r>
              <a:rPr lang="en-US" altLang="zh-CN" dirty="0">
                <a:latin typeface="华文楷体" panose="02010600040101010101" pitchFamily="2" charset="-122"/>
                <a:ea typeface="华文楷体" panose="02010600040101010101" pitchFamily="2" charset="-122"/>
              </a:rPr>
              <a:t>0</a:t>
            </a:r>
            <a:r>
              <a:rPr lang="zh-CN" altLang="en-US" dirty="0">
                <a:latin typeface="华文楷体" panose="02010600040101010101" pitchFamily="2" charset="-122"/>
                <a:ea typeface="华文楷体" panose="02010600040101010101" pitchFamily="2" charset="-122"/>
              </a:rPr>
              <a:t>或复制填充</a:t>
            </a:r>
            <a:endParaRPr lang="en-US" altLang="zh-CN" dirty="0">
              <a:latin typeface="华文楷体" panose="02010600040101010101" pitchFamily="2" charset="-122"/>
              <a:ea typeface="华文楷体" panose="02010600040101010101" pitchFamily="2" charset="-122"/>
            </a:endParaRPr>
          </a:p>
          <a:p>
            <a:pPr marL="800100" lvl="1" indent="-342900">
              <a:lnSpc>
                <a:spcPct val="150000"/>
              </a:lnSpc>
              <a:buFont typeface="Wingdings" panose="05000000000000000000" pitchFamily="2" charset="2"/>
              <a:buChar char="ü"/>
              <a:defRPr/>
            </a:pPr>
            <a:r>
              <a:rPr lang="zh-CN" altLang="en-US" dirty="0">
                <a:solidFill>
                  <a:srgbClr val="FF3300"/>
                </a:solidFill>
                <a:latin typeface="华文楷体" panose="02010600040101010101" pitchFamily="2" charset="-122"/>
                <a:ea typeface="华文楷体" panose="02010600040101010101" pitchFamily="2" charset="-122"/>
              </a:rPr>
              <a:t>卷积前</a:t>
            </a:r>
            <a:r>
              <a:rPr lang="en-US" altLang="zh-CN" dirty="0">
                <a:solidFill>
                  <a:srgbClr val="FF3300"/>
                </a:solidFill>
                <a:latin typeface="华文楷体" panose="02010600040101010101" pitchFamily="2" charset="-122"/>
                <a:ea typeface="华文楷体" panose="02010600040101010101" pitchFamily="2" charset="-122"/>
              </a:rPr>
              <a:t>width=</a:t>
            </a:r>
            <a:r>
              <a:rPr lang="zh-CN" altLang="en-US" dirty="0">
                <a:solidFill>
                  <a:srgbClr val="FF3300"/>
                </a:solidFill>
                <a:latin typeface="华文楷体" panose="02010600040101010101" pitchFamily="2" charset="-122"/>
                <a:ea typeface="华文楷体" panose="02010600040101010101" pitchFamily="2" charset="-122"/>
              </a:rPr>
              <a:t>卷积后</a:t>
            </a:r>
            <a:r>
              <a:rPr lang="en-US" altLang="zh-CN" dirty="0">
                <a:solidFill>
                  <a:srgbClr val="FF3300"/>
                </a:solidFill>
                <a:latin typeface="华文楷体" panose="02010600040101010101" pitchFamily="2" charset="-122"/>
                <a:ea typeface="华文楷体" panose="02010600040101010101" pitchFamily="2" charset="-122"/>
              </a:rPr>
              <a:t>width</a:t>
            </a:r>
            <a:r>
              <a:rPr lang="zh-CN" altLang="en-US" dirty="0">
                <a:solidFill>
                  <a:srgbClr val="FF3300"/>
                </a:solidFill>
                <a:latin typeface="华文楷体" panose="02010600040101010101" pitchFamily="2" charset="-122"/>
                <a:ea typeface="华文楷体" panose="02010600040101010101" pitchFamily="2" charset="-122"/>
              </a:rPr>
              <a:t>，卷积前</a:t>
            </a:r>
            <a:r>
              <a:rPr lang="en-US" altLang="zh-CN" dirty="0">
                <a:solidFill>
                  <a:srgbClr val="FF3300"/>
                </a:solidFill>
                <a:latin typeface="华文楷体" panose="02010600040101010101" pitchFamily="2" charset="-122"/>
                <a:ea typeface="华文楷体" panose="02010600040101010101" pitchFamily="2" charset="-122"/>
              </a:rPr>
              <a:t>height=</a:t>
            </a:r>
            <a:r>
              <a:rPr lang="zh-CN" altLang="en-US" dirty="0">
                <a:solidFill>
                  <a:srgbClr val="FF3300"/>
                </a:solidFill>
                <a:latin typeface="华文楷体" panose="02010600040101010101" pitchFamily="2" charset="-122"/>
                <a:ea typeface="华文楷体" panose="02010600040101010101" pitchFamily="2" charset="-122"/>
              </a:rPr>
              <a:t>卷积后</a:t>
            </a:r>
            <a:r>
              <a:rPr lang="en-US" altLang="zh-CN" dirty="0">
                <a:solidFill>
                  <a:srgbClr val="FF3300"/>
                </a:solidFill>
                <a:latin typeface="华文楷体" panose="02010600040101010101" pitchFamily="2" charset="-122"/>
                <a:ea typeface="华文楷体" panose="02010600040101010101" pitchFamily="2" charset="-122"/>
              </a:rPr>
              <a:t>height</a:t>
            </a:r>
          </a:p>
          <a:p>
            <a:pPr marL="800100" lvl="1" indent="-342900">
              <a:lnSpc>
                <a:spcPct val="150000"/>
              </a:lnSpc>
              <a:buFont typeface="Wingdings" panose="05000000000000000000" pitchFamily="2" charset="2"/>
              <a:buChar char="ü"/>
              <a:defRPr/>
            </a:pPr>
            <a:endParaRPr lang="en-US" altLang="zh-CN" sz="900" dirty="0">
              <a:ea typeface="华文楷体" panose="02010600040101010101" pitchFamily="2" charset="-122"/>
            </a:endParaRPr>
          </a:p>
          <a:p>
            <a:pPr marL="800100" lvl="1" indent="-342900">
              <a:lnSpc>
                <a:spcPct val="150000"/>
              </a:lnSpc>
              <a:buFont typeface="Wingdings" panose="05000000000000000000" pitchFamily="2" charset="2"/>
              <a:buChar char="ü"/>
              <a:defRPr/>
            </a:pPr>
            <a:r>
              <a:rPr lang="en-US" altLang="zh-CN" dirty="0">
                <a:ea typeface="华文楷体" panose="02010600040101010101" pitchFamily="2" charset="-122"/>
              </a:rPr>
              <a:t>F =3</a:t>
            </a:r>
            <a:r>
              <a:rPr lang="zh-CN" altLang="en-US" dirty="0">
                <a:ea typeface="华文楷体" panose="02010600040101010101" pitchFamily="2" charset="-122"/>
              </a:rPr>
              <a:t>，</a:t>
            </a:r>
            <a:r>
              <a:rPr lang="en-US" altLang="zh-CN" dirty="0">
                <a:ea typeface="华文楷体" panose="02010600040101010101" pitchFamily="2" charset="-122"/>
              </a:rPr>
              <a:t>stride =1</a:t>
            </a:r>
            <a:r>
              <a:rPr lang="zh-CN" altLang="en-US" dirty="0">
                <a:ea typeface="华文楷体" panose="02010600040101010101" pitchFamily="2" charset="-122"/>
              </a:rPr>
              <a:t>，</a:t>
            </a:r>
            <a:r>
              <a:rPr lang="en-US" altLang="zh-CN" dirty="0">
                <a:ea typeface="华文楷体" panose="02010600040101010101" pitchFamily="2" charset="-122"/>
              </a:rPr>
              <a:t>pad = 1</a:t>
            </a:r>
            <a:endParaRPr lang="en-US" altLang="zh-CN" dirty="0">
              <a:latin typeface="Cambria Math" panose="02040503050406030204" pitchFamily="18" charset="0"/>
              <a:ea typeface="微软雅黑" panose="020B0503020204020204" pitchFamily="34" charset="-122"/>
            </a:endParaRPr>
          </a:p>
        </p:txBody>
      </p:sp>
      <p:sp>
        <p:nvSpPr>
          <p:cNvPr id="20" name="矩形 19"/>
          <p:cNvSpPr/>
          <p:nvPr/>
        </p:nvSpPr>
        <p:spPr>
          <a:xfrm>
            <a:off x="418251" y="2258910"/>
            <a:ext cx="5357089" cy="2169825"/>
          </a:xfrm>
          <a:prstGeom prst="rect">
            <a:avLst/>
          </a:prstGeom>
          <a:noFill/>
        </p:spPr>
        <p:txBody>
          <a:bodyPr wrap="square">
            <a:spAutoFit/>
          </a:bodyPr>
          <a:lstStyle/>
          <a:p>
            <a:pPr marL="342900" indent="-342900">
              <a:lnSpc>
                <a:spcPct val="150000"/>
              </a:lnSpc>
              <a:buFont typeface="Wingdings" panose="05000000000000000000" pitchFamily="2" charset="2"/>
              <a:buChar char="Ø"/>
              <a:defRPr/>
            </a:pPr>
            <a:r>
              <a:rPr lang="en-US" altLang="zh-CN" b="1" dirty="0">
                <a:latin typeface="微软雅黑" panose="020B0503020204020204" pitchFamily="34" charset="-122"/>
                <a:ea typeface="微软雅黑" panose="020B0503020204020204" pitchFamily="34" charset="-122"/>
              </a:rPr>
              <a:t>Padding = valid</a:t>
            </a:r>
            <a:endParaRPr lang="en-US" altLang="zh-CN" dirty="0">
              <a:latin typeface="Cambria Math" panose="02040503050406030204" pitchFamily="18" charset="0"/>
              <a:ea typeface="微软雅黑" panose="020B0503020204020204" pitchFamily="34" charset="-122"/>
            </a:endParaRPr>
          </a:p>
          <a:p>
            <a:pPr marL="800100" lvl="1" indent="-342900">
              <a:lnSpc>
                <a:spcPct val="150000"/>
              </a:lnSpc>
              <a:buFont typeface="Wingdings" panose="05000000000000000000" pitchFamily="2" charset="2"/>
              <a:buChar char="ü"/>
              <a:defRPr/>
            </a:pPr>
            <a:r>
              <a:rPr lang="zh-CN" altLang="en-US" dirty="0">
                <a:ea typeface="华文楷体" panose="02010600040101010101" pitchFamily="2" charset="-122"/>
              </a:rPr>
              <a:t>不进行补零</a:t>
            </a:r>
            <a:r>
              <a:rPr lang="zh-CN" altLang="en-US">
                <a:ea typeface="华文楷体" panose="02010600040101010101" pitchFamily="2" charset="-122"/>
              </a:rPr>
              <a:t>操作，</a:t>
            </a:r>
            <a:r>
              <a:rPr lang="en-US" altLang="zh-CN">
                <a:ea typeface="华文楷体" panose="02010600040101010101" pitchFamily="2" charset="-122"/>
              </a:rPr>
              <a:t>s=1</a:t>
            </a:r>
            <a:r>
              <a:rPr lang="zh-CN" altLang="en-US">
                <a:ea typeface="华文楷体" panose="02010600040101010101" pitchFamily="2" charset="-122"/>
              </a:rPr>
              <a:t>时，每</a:t>
            </a:r>
            <a:r>
              <a:rPr lang="zh-CN" altLang="en-US" dirty="0">
                <a:ea typeface="华文楷体" panose="02010600040101010101" pitchFamily="2" charset="-122"/>
              </a:rPr>
              <a:t>卷积一次，宽和高方向的数据维度下降</a:t>
            </a:r>
            <a:r>
              <a:rPr lang="en-US" altLang="zh-CN" dirty="0">
                <a:ea typeface="华文楷体" panose="02010600040101010101" pitchFamily="2" charset="-122"/>
              </a:rPr>
              <a:t>F-1</a:t>
            </a:r>
            <a:r>
              <a:rPr lang="zh-CN" altLang="en-US" dirty="0">
                <a:ea typeface="华文楷体" panose="02010600040101010101" pitchFamily="2" charset="-122"/>
              </a:rPr>
              <a:t>，其中</a:t>
            </a:r>
            <a:r>
              <a:rPr lang="en-US" altLang="zh-CN" dirty="0">
                <a:ea typeface="华文楷体" panose="02010600040101010101" pitchFamily="2" charset="-122"/>
              </a:rPr>
              <a:t>F</a:t>
            </a:r>
            <a:r>
              <a:rPr lang="zh-CN" altLang="en-US" dirty="0">
                <a:ea typeface="华文楷体" panose="02010600040101010101" pitchFamily="2" charset="-122"/>
              </a:rPr>
              <a:t>为卷积核大小</a:t>
            </a:r>
            <a:endParaRPr lang="en-US" altLang="zh-CN" dirty="0">
              <a:solidFill>
                <a:srgbClr val="FF3300"/>
              </a:solidFill>
              <a:latin typeface="华文楷体" panose="02010600040101010101" pitchFamily="2" charset="-122"/>
              <a:ea typeface="华文楷体" panose="02010600040101010101" pitchFamily="2" charset="-122"/>
            </a:endParaRPr>
          </a:p>
          <a:p>
            <a:pPr marL="800100" lvl="1" indent="-342900">
              <a:lnSpc>
                <a:spcPct val="150000"/>
              </a:lnSpc>
              <a:buFont typeface="Wingdings" panose="05000000000000000000" pitchFamily="2" charset="2"/>
              <a:buChar char="ü"/>
              <a:defRPr/>
            </a:pPr>
            <a:endParaRPr lang="zh-CN" altLang="en-US" dirty="0">
              <a:latin typeface="华文楷体" panose="02010600040101010101" pitchFamily="2" charset="-122"/>
              <a:ea typeface="华文楷体" panose="02010600040101010101" pitchFamily="2" charset="-122"/>
            </a:endParaRPr>
          </a:p>
        </p:txBody>
      </p:sp>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7682" y="1384701"/>
            <a:ext cx="517314" cy="51731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113007" y="1424238"/>
            <a:ext cx="7538913" cy="511807"/>
          </a:xfrm>
          <a:prstGeom prst="rect">
            <a:avLst/>
          </a:prstGeom>
        </p:spPr>
        <p:txBody>
          <a:bodyPr wrap="square">
            <a:spAutoFit/>
          </a:bodyPr>
          <a:lstStyle/>
          <a:p>
            <a:pPr>
              <a:lnSpc>
                <a:spcPct val="125000"/>
              </a:lnSpc>
            </a:pPr>
            <a:r>
              <a:rPr lang="zh-CN" altLang="en-US" sz="2400" b="1" dirty="0">
                <a:solidFill>
                  <a:srgbClr val="FF3300"/>
                </a:solidFill>
                <a:latin typeface="微软雅黑" panose="020B0503020204020204" pitchFamily="34" charset="-122"/>
                <a:ea typeface="微软雅黑" panose="020B0503020204020204" pitchFamily="34" charset="-122"/>
              </a:rPr>
              <a:t>小结</a:t>
            </a:r>
            <a:endParaRPr lang="zh-CN" altLang="en-US" sz="2200" dirty="0">
              <a:solidFill>
                <a:srgbClr val="FF3300"/>
              </a:solidFill>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6004" y="1451364"/>
            <a:ext cx="517314" cy="517314"/>
          </a:xfrm>
          <a:prstGeom prst="rect">
            <a:avLst/>
          </a:prstGeom>
        </p:spPr>
      </p:pic>
      <mc:AlternateContent xmlns:mc="http://schemas.openxmlformats.org/markup-compatibility/2006" xmlns:a14="http://schemas.microsoft.com/office/drawing/2010/main">
        <mc:Choice Requires="a14">
          <p:sp>
            <p:nvSpPr>
              <p:cNvPr id="9" name="矩形 8"/>
              <p:cNvSpPr/>
              <p:nvPr/>
            </p:nvSpPr>
            <p:spPr>
              <a:xfrm>
                <a:off x="636004" y="1890407"/>
                <a:ext cx="6121141" cy="4913012"/>
              </a:xfrm>
              <a:prstGeom prst="rect">
                <a:avLst/>
              </a:prstGeom>
            </p:spPr>
            <p:txBody>
              <a:bodyPr wrap="square">
                <a:spAutoFit/>
              </a:bodyPr>
              <a:lstStyle/>
              <a:p>
                <a:pPr marL="0" lvl="1" indent="-342900">
                  <a:lnSpc>
                    <a:spcPct val="150000"/>
                  </a:lnSpc>
                  <a:buFont typeface="Wingdings" panose="05000000000000000000" pitchFamily="2" charset="2"/>
                  <a:buChar char="ü"/>
                  <a:defRPr/>
                </a:pPr>
                <a:r>
                  <a:rPr lang="zh-CN" altLang="en-US" sz="2000" dirty="0">
                    <a:solidFill>
                      <a:srgbClr val="FF3300"/>
                    </a:solidFill>
                    <a:latin typeface="华文楷体" panose="02010600040101010101" pitchFamily="2" charset="-122"/>
                    <a:ea typeface="华文楷体" panose="02010600040101010101" pitchFamily="2" charset="-122"/>
                  </a:rPr>
                  <a:t>输入</a:t>
                </a:r>
                <a:r>
                  <a:rPr lang="zh-CN" altLang="en-US" sz="2000" dirty="0">
                    <a:latin typeface="华文楷体" panose="02010600040101010101" pitchFamily="2" charset="-122"/>
                    <a:ea typeface="华文楷体" panose="02010600040101010101" pitchFamily="2" charset="-122"/>
                  </a:rPr>
                  <a:t>：</a:t>
                </a:r>
                <a14:m>
                  <m:oMath xmlns:m="http://schemas.openxmlformats.org/officeDocument/2006/math">
                    <m:sSub>
                      <m:sSubPr>
                        <m:ctrlPr>
                          <a:rPr lang="en-US" altLang="zh-CN" sz="2000" i="1">
                            <a:latin typeface="Cambria Math"/>
                            <a:ea typeface="华文楷体" panose="02010600040101010101" pitchFamily="2" charset="-122"/>
                          </a:rPr>
                        </m:ctrlPr>
                      </m:sSubPr>
                      <m:e>
                        <m:r>
                          <m:rPr>
                            <m:sty m:val="p"/>
                          </m:rPr>
                          <a:rPr lang="en-US" altLang="zh-CN" sz="2000" i="1">
                            <a:latin typeface="Cambria Math" panose="02040503050406030204" pitchFamily="18" charset="0"/>
                            <a:ea typeface="华文楷体" panose="02010600040101010101" pitchFamily="2" charset="-122"/>
                          </a:rPr>
                          <m:t>W</m:t>
                        </m:r>
                      </m:e>
                      <m:sub>
                        <m:r>
                          <a:rPr lang="en-US" altLang="zh-CN" sz="2000" i="1">
                            <a:latin typeface="Cambria Math" panose="02040503050406030204" pitchFamily="18" charset="0"/>
                            <a:ea typeface="华文楷体" panose="02010600040101010101" pitchFamily="2" charset="-122"/>
                          </a:rPr>
                          <m:t>1</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a:ea typeface="Cambria Math" panose="02040503050406030204" pitchFamily="18" charset="0"/>
                          </a:rPr>
                        </m:ctrlPr>
                      </m:sSubPr>
                      <m:e>
                        <m:r>
                          <m:rPr>
                            <m:sty m:val="p"/>
                          </m:rPr>
                          <a:rPr lang="en-US" altLang="zh-CN" sz="2000" i="1">
                            <a:latin typeface="Cambria Math" panose="02040503050406030204" pitchFamily="18" charset="0"/>
                            <a:ea typeface="Cambria Math" panose="02040503050406030204" pitchFamily="18" charset="0"/>
                          </a:rPr>
                          <m:t>H</m:t>
                        </m:r>
                      </m:e>
                      <m:sub>
                        <m:r>
                          <a:rPr lang="en-US" altLang="zh-CN" sz="2000" i="1">
                            <a:latin typeface="Cambria Math" panose="02040503050406030204" pitchFamily="18" charset="0"/>
                            <a:ea typeface="Cambria Math" panose="02040503050406030204" pitchFamily="18" charset="0"/>
                          </a:rPr>
                          <m:t>1</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a:ea typeface="Cambria Math" panose="02040503050406030204" pitchFamily="18" charset="0"/>
                          </a:rPr>
                        </m:ctrlPr>
                      </m:sSubPr>
                      <m:e>
                        <m:r>
                          <m:rPr>
                            <m:sty m:val="p"/>
                          </m:rPr>
                          <a:rPr lang="en-US" altLang="zh-CN" sz="2000" i="1">
                            <a:latin typeface="Cambria Math" panose="02040503050406030204" pitchFamily="18" charset="0"/>
                            <a:ea typeface="Cambria Math" panose="02040503050406030204" pitchFamily="18" charset="0"/>
                          </a:rPr>
                          <m:t>D</m:t>
                        </m:r>
                      </m:e>
                      <m:sub>
                        <m:r>
                          <a:rPr lang="en-US" altLang="zh-CN" sz="2000" i="1">
                            <a:latin typeface="Cambria Math" panose="02040503050406030204" pitchFamily="18" charset="0"/>
                            <a:ea typeface="Cambria Math" panose="02040503050406030204" pitchFamily="18" charset="0"/>
                          </a:rPr>
                          <m:t>1</m:t>
                        </m:r>
                      </m:sub>
                    </m:sSub>
                  </m:oMath>
                </a14:m>
                <a:endParaRPr lang="en-US" altLang="zh-CN" sz="2000" dirty="0">
                  <a:latin typeface="华文楷体" panose="02010600040101010101" pitchFamily="2" charset="-122"/>
                  <a:ea typeface="华文楷体" panose="02010600040101010101" pitchFamily="2" charset="-122"/>
                </a:endParaRPr>
              </a:p>
              <a:p>
                <a:pPr marL="0" lvl="1" indent="-342900">
                  <a:lnSpc>
                    <a:spcPct val="150000"/>
                  </a:lnSpc>
                  <a:buFont typeface="Wingdings" panose="05000000000000000000" pitchFamily="2" charset="2"/>
                  <a:buChar char="ü"/>
                  <a:defRPr/>
                </a:pPr>
                <a:r>
                  <a:rPr lang="zh-CN" altLang="en-US" sz="2000" dirty="0">
                    <a:solidFill>
                      <a:srgbClr val="FF3300"/>
                    </a:solidFill>
                    <a:latin typeface="华文楷体" panose="02010600040101010101" pitchFamily="2" charset="-122"/>
                    <a:ea typeface="华文楷体" panose="02010600040101010101" pitchFamily="2" charset="-122"/>
                  </a:rPr>
                  <a:t>超参数</a:t>
                </a:r>
                <a:r>
                  <a:rPr lang="en-US" altLang="zh-CN" sz="2000" dirty="0">
                    <a:solidFill>
                      <a:srgbClr val="FF3300"/>
                    </a:solidFill>
                    <a:latin typeface="华文楷体" panose="02010600040101010101" pitchFamily="2" charset="-122"/>
                    <a:ea typeface="华文楷体" panose="02010600040101010101" pitchFamily="2" charset="-122"/>
                  </a:rPr>
                  <a:t> </a:t>
                </a:r>
                <a:r>
                  <a:rPr lang="zh-CN" altLang="en-US" sz="2000" dirty="0">
                    <a:latin typeface="华文楷体" panose="02010600040101010101" pitchFamily="2" charset="-122"/>
                    <a:ea typeface="华文楷体" panose="02010600040101010101" pitchFamily="2" charset="-122"/>
                  </a:rPr>
                  <a:t>：</a:t>
                </a:r>
                <a:endParaRPr lang="en-US" altLang="zh-CN" sz="2000" dirty="0">
                  <a:latin typeface="华文楷体" panose="02010600040101010101" pitchFamily="2" charset="-122"/>
                  <a:ea typeface="华文楷体" panose="02010600040101010101" pitchFamily="2" charset="-122"/>
                </a:endParaRPr>
              </a:p>
              <a:p>
                <a:pPr marL="0" lvl="1">
                  <a:lnSpc>
                    <a:spcPct val="150000"/>
                  </a:lnSpc>
                  <a:defRPr/>
                </a:pPr>
                <a:r>
                  <a:rPr lang="en-US" altLang="zh-CN" sz="2000" dirty="0">
                    <a:latin typeface="华文楷体" panose="02010600040101010101" pitchFamily="2" charset="-122"/>
                    <a:ea typeface="华文楷体" panose="02010600040101010101" pitchFamily="2" charset="-122"/>
                  </a:rPr>
                  <a:t>	the</a:t>
                </a:r>
                <a:r>
                  <a:rPr lang="zh-CN" altLang="en-US" sz="2000" dirty="0">
                    <a:latin typeface="华文楷体" panose="02010600040101010101" pitchFamily="2" charset="-122"/>
                    <a:ea typeface="华文楷体" panose="02010600040101010101" pitchFamily="2" charset="-122"/>
                  </a:rPr>
                  <a:t> </a:t>
                </a:r>
                <a:r>
                  <a:rPr lang="en-US" altLang="zh-CN" sz="2000" dirty="0">
                    <a:latin typeface="华文楷体" panose="02010600040101010101" pitchFamily="2" charset="-122"/>
                    <a:ea typeface="华文楷体" panose="02010600040101010101" pitchFamily="2" charset="-122"/>
                  </a:rPr>
                  <a:t>number</a:t>
                </a:r>
                <a:r>
                  <a:rPr lang="zh-CN" altLang="en-US" sz="2000" dirty="0">
                    <a:latin typeface="华文楷体" panose="02010600040101010101" pitchFamily="2" charset="-122"/>
                    <a:ea typeface="华文楷体" panose="02010600040101010101" pitchFamily="2" charset="-122"/>
                  </a:rPr>
                  <a:t> </a:t>
                </a:r>
                <a:r>
                  <a:rPr lang="en-US" altLang="zh-CN" sz="2000" dirty="0">
                    <a:latin typeface="华文楷体" panose="02010600040101010101" pitchFamily="2" charset="-122"/>
                    <a:ea typeface="华文楷体" panose="02010600040101010101" pitchFamily="2" charset="-122"/>
                  </a:rPr>
                  <a:t>of</a:t>
                </a:r>
                <a:r>
                  <a:rPr lang="zh-CN" altLang="en-US" sz="2000" dirty="0">
                    <a:latin typeface="华文楷体" panose="02010600040101010101" pitchFamily="2" charset="-122"/>
                    <a:ea typeface="华文楷体" panose="02010600040101010101" pitchFamily="2" charset="-122"/>
                  </a:rPr>
                  <a:t> </a:t>
                </a:r>
                <a:r>
                  <a:rPr lang="en-US" altLang="zh-CN" sz="2000" dirty="0">
                    <a:latin typeface="华文楷体" panose="02010600040101010101" pitchFamily="2" charset="-122"/>
                    <a:ea typeface="华文楷体" panose="02010600040101010101" pitchFamily="2" charset="-122"/>
                  </a:rPr>
                  <a:t>filters:	K</a:t>
                </a:r>
              </a:p>
              <a:p>
                <a:pPr marL="0" lvl="1">
                  <a:lnSpc>
                    <a:spcPct val="150000"/>
                  </a:lnSpc>
                  <a:defRPr/>
                </a:pPr>
                <a:r>
                  <a:rPr lang="en-US" altLang="zh-CN" sz="2000" dirty="0">
                    <a:latin typeface="华文楷体" panose="02010600040101010101" pitchFamily="2" charset="-122"/>
                    <a:ea typeface="华文楷体" panose="02010600040101010101" pitchFamily="2" charset="-122"/>
                  </a:rPr>
                  <a:t>	the dimension of filters:	F</a:t>
                </a:r>
              </a:p>
              <a:p>
                <a:pPr marL="0" lvl="1">
                  <a:lnSpc>
                    <a:spcPct val="150000"/>
                  </a:lnSpc>
                  <a:defRPr/>
                </a:pPr>
                <a:r>
                  <a:rPr lang="en-US" altLang="zh-CN" sz="2000" dirty="0">
                    <a:latin typeface="华文楷体" panose="02010600040101010101" pitchFamily="2" charset="-122"/>
                    <a:ea typeface="华文楷体" panose="02010600040101010101" pitchFamily="2" charset="-122"/>
                  </a:rPr>
                  <a:t>	stride</a:t>
                </a:r>
                <a:r>
                  <a:rPr lang="zh-CN" altLang="en-US" sz="2000" dirty="0">
                    <a:latin typeface="华文楷体" panose="02010600040101010101" pitchFamily="2" charset="-122"/>
                    <a:ea typeface="华文楷体" panose="02010600040101010101" pitchFamily="2" charset="-122"/>
                  </a:rPr>
                  <a:t>步长</a:t>
                </a:r>
                <a:r>
                  <a:rPr lang="en-US" altLang="zh-CN" sz="2000" dirty="0">
                    <a:latin typeface="华文楷体" panose="02010600040101010101" pitchFamily="2" charset="-122"/>
                    <a:ea typeface="华文楷体" panose="02010600040101010101" pitchFamily="2" charset="-122"/>
                  </a:rPr>
                  <a:t>			S</a:t>
                </a:r>
              </a:p>
              <a:p>
                <a:pPr marL="0" lvl="1">
                  <a:lnSpc>
                    <a:spcPct val="150000"/>
                  </a:lnSpc>
                  <a:defRPr/>
                </a:pPr>
                <a:r>
                  <a:rPr lang="en-US" altLang="zh-CN" sz="2000" dirty="0">
                    <a:latin typeface="华文楷体" panose="02010600040101010101" pitchFamily="2" charset="-122"/>
                    <a:ea typeface="华文楷体" panose="02010600040101010101" pitchFamily="2" charset="-122"/>
                  </a:rPr>
                  <a:t>	padding				P</a:t>
                </a:r>
              </a:p>
              <a:p>
                <a:pPr marL="0" lvl="1" indent="-342900">
                  <a:lnSpc>
                    <a:spcPct val="150000"/>
                  </a:lnSpc>
                  <a:buFont typeface="Wingdings" panose="05000000000000000000" pitchFamily="2" charset="2"/>
                  <a:buChar char="ü"/>
                  <a:defRPr/>
                </a:pPr>
                <a:r>
                  <a:rPr lang="zh-CN" altLang="en-US" sz="2000" dirty="0">
                    <a:solidFill>
                      <a:srgbClr val="FF3300"/>
                    </a:solidFill>
                    <a:latin typeface="华文楷体" panose="02010600040101010101" pitchFamily="2" charset="-122"/>
                    <a:ea typeface="华文楷体" panose="02010600040101010101" pitchFamily="2" charset="-122"/>
                  </a:rPr>
                  <a:t>输出</a:t>
                </a:r>
                <a:r>
                  <a:rPr lang="en-US" altLang="zh-CN" sz="2000" dirty="0">
                    <a:solidFill>
                      <a:srgbClr val="FF3300"/>
                    </a:solidFill>
                    <a:latin typeface="华文楷体" panose="02010600040101010101" pitchFamily="2" charset="-122"/>
                    <a:ea typeface="华文楷体" panose="02010600040101010101" pitchFamily="2" charset="-122"/>
                  </a:rPr>
                  <a:t> </a:t>
                </a:r>
                <a:r>
                  <a:rPr lang="zh-CN" altLang="en-US" sz="2000" dirty="0">
                    <a:latin typeface="华文楷体" panose="02010600040101010101" pitchFamily="2" charset="-122"/>
                    <a:ea typeface="华文楷体" panose="02010600040101010101" pitchFamily="2" charset="-122"/>
                  </a:rPr>
                  <a:t>：</a:t>
                </a:r>
                <a:r>
                  <a:rPr lang="en-US" altLang="zh-CN" sz="2000" dirty="0">
                    <a:ea typeface="华文楷体" panose="02010600040101010101" pitchFamily="2" charset="-122"/>
                  </a:rPr>
                  <a:t> </a:t>
                </a:r>
                <a14:m>
                  <m:oMath xmlns:m="http://schemas.openxmlformats.org/officeDocument/2006/math">
                    <m:sSub>
                      <m:sSubPr>
                        <m:ctrlPr>
                          <a:rPr lang="en-US" altLang="zh-CN" sz="2000" i="1">
                            <a:latin typeface="Cambria Math"/>
                            <a:ea typeface="华文楷体" panose="02010600040101010101" pitchFamily="2" charset="-122"/>
                          </a:rPr>
                        </m:ctrlPr>
                      </m:sSubPr>
                      <m:e>
                        <m:r>
                          <m:rPr>
                            <m:sty m:val="p"/>
                          </m:rPr>
                          <a:rPr lang="en-US" altLang="zh-CN" sz="2000" i="1">
                            <a:latin typeface="Cambria Math" panose="02040503050406030204" pitchFamily="18" charset="0"/>
                            <a:ea typeface="华文楷体" panose="02010600040101010101" pitchFamily="2" charset="-122"/>
                          </a:rPr>
                          <m:t>W</m:t>
                        </m:r>
                      </m:e>
                      <m:sub>
                        <m:r>
                          <a:rPr lang="en-US" altLang="zh-CN" sz="2000" i="1">
                            <a:latin typeface="Cambria Math" panose="02040503050406030204" pitchFamily="18" charset="0"/>
                            <a:ea typeface="华文楷体" panose="02010600040101010101" pitchFamily="2" charset="-122"/>
                          </a:rPr>
                          <m:t>2</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a:ea typeface="Cambria Math" panose="02040503050406030204" pitchFamily="18" charset="0"/>
                          </a:rPr>
                        </m:ctrlPr>
                      </m:sSubPr>
                      <m:e>
                        <m:r>
                          <m:rPr>
                            <m:sty m:val="p"/>
                          </m:rPr>
                          <a:rPr lang="en-US" altLang="zh-CN" sz="2000" i="1">
                            <a:latin typeface="Cambria Math" panose="02040503050406030204" pitchFamily="18" charset="0"/>
                            <a:ea typeface="Cambria Math" panose="02040503050406030204" pitchFamily="18" charset="0"/>
                          </a:rPr>
                          <m:t>H</m:t>
                        </m:r>
                      </m:e>
                      <m:sub>
                        <m:r>
                          <a:rPr lang="en-US" altLang="zh-CN" sz="2000" i="1">
                            <a:latin typeface="Cambria Math" panose="02040503050406030204" pitchFamily="18" charset="0"/>
                            <a:ea typeface="Cambria Math" panose="02040503050406030204" pitchFamily="18" charset="0"/>
                          </a:rPr>
                          <m:t>2</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a:ea typeface="Cambria Math" panose="02040503050406030204" pitchFamily="18" charset="0"/>
                          </a:rPr>
                        </m:ctrlPr>
                      </m:sSubPr>
                      <m:e>
                        <m:r>
                          <m:rPr>
                            <m:sty m:val="p"/>
                          </m:rPr>
                          <a:rPr lang="en-US" altLang="zh-CN" sz="2000" i="1">
                            <a:latin typeface="Cambria Math" panose="02040503050406030204" pitchFamily="18" charset="0"/>
                            <a:ea typeface="Cambria Math" panose="02040503050406030204" pitchFamily="18" charset="0"/>
                          </a:rPr>
                          <m:t>D</m:t>
                        </m:r>
                      </m:e>
                      <m:sub>
                        <m:r>
                          <a:rPr lang="en-US" altLang="zh-CN" sz="2000" i="1">
                            <a:latin typeface="Cambria Math" panose="02040503050406030204" pitchFamily="18" charset="0"/>
                            <a:ea typeface="Cambria Math" panose="02040503050406030204" pitchFamily="18" charset="0"/>
                          </a:rPr>
                          <m:t>2</m:t>
                        </m:r>
                      </m:sub>
                    </m:sSub>
                  </m:oMath>
                </a14:m>
                <a:endParaRPr lang="en-US" altLang="zh-CN" sz="2000" dirty="0">
                  <a:latin typeface="华文楷体" panose="02010600040101010101" pitchFamily="2" charset="-122"/>
                  <a:ea typeface="华文楷体" panose="02010600040101010101" pitchFamily="2" charset="-122"/>
                </a:endParaRPr>
              </a:p>
              <a:p>
                <a:pPr marL="0" lvl="1">
                  <a:lnSpc>
                    <a:spcPct val="150000"/>
                  </a:lnSpc>
                  <a:defRPr/>
                </a:pPr>
                <a:r>
                  <a:rPr lang="en-US" altLang="zh-CN" sz="2000" dirty="0">
                    <a:latin typeface="华文楷体" panose="02010600040101010101" pitchFamily="2" charset="-122"/>
                    <a:ea typeface="华文楷体" panose="02010600040101010101" pitchFamily="2" charset="-122"/>
                  </a:rPr>
                  <a:t>	</a:t>
                </a:r>
                <a:r>
                  <a:rPr lang="en-US" altLang="zh-CN" sz="2000" dirty="0">
                    <a:ea typeface="华文楷体" panose="02010600040101010101" pitchFamily="2" charset="-122"/>
                  </a:rPr>
                  <a:t> </a:t>
                </a:r>
                <a14:m>
                  <m:oMath xmlns:m="http://schemas.openxmlformats.org/officeDocument/2006/math">
                    <m:sSub>
                      <m:sSubPr>
                        <m:ctrlPr>
                          <a:rPr lang="en-US" altLang="zh-CN" sz="2000" i="1">
                            <a:latin typeface="Cambria Math"/>
                            <a:ea typeface="华文楷体" panose="02010600040101010101" pitchFamily="2" charset="-122"/>
                          </a:rPr>
                        </m:ctrlPr>
                      </m:sSubPr>
                      <m:e>
                        <m:r>
                          <m:rPr>
                            <m:sty m:val="p"/>
                          </m:rPr>
                          <a:rPr lang="en-US" altLang="zh-CN" sz="2000" i="1">
                            <a:latin typeface="Cambria Math" panose="02040503050406030204" pitchFamily="18" charset="0"/>
                            <a:ea typeface="华文楷体" panose="02010600040101010101" pitchFamily="2" charset="-122"/>
                          </a:rPr>
                          <m:t>W</m:t>
                        </m:r>
                      </m:e>
                      <m:sub>
                        <m:r>
                          <a:rPr lang="en-US" altLang="zh-CN" sz="2000" i="1">
                            <a:latin typeface="Cambria Math" panose="02040503050406030204" pitchFamily="18" charset="0"/>
                            <a:ea typeface="华文楷体" panose="02010600040101010101" pitchFamily="2" charset="-122"/>
                          </a:rPr>
                          <m:t>2</m:t>
                        </m:r>
                      </m:sub>
                    </m:sSub>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a:ea typeface="Cambria Math" panose="02040503050406030204" pitchFamily="18" charset="0"/>
                          </a:rPr>
                        </m:ctrlPr>
                      </m:fPr>
                      <m:num>
                        <m:sSub>
                          <m:sSubPr>
                            <m:ctrlPr>
                              <a:rPr lang="en-US" altLang="zh-CN" sz="2000" i="1">
                                <a:latin typeface="Cambria Math"/>
                                <a:ea typeface="华文楷体" panose="02010600040101010101" pitchFamily="2" charset="-122"/>
                              </a:rPr>
                            </m:ctrlPr>
                          </m:sSubPr>
                          <m:e>
                            <m:r>
                              <m:rPr>
                                <m:sty m:val="p"/>
                              </m:rPr>
                              <a:rPr lang="en-US" altLang="zh-CN" sz="2000" i="1">
                                <a:latin typeface="Cambria Math" panose="02040503050406030204" pitchFamily="18" charset="0"/>
                                <a:ea typeface="华文楷体" panose="02010600040101010101" pitchFamily="2" charset="-122"/>
                              </a:rPr>
                              <m:t>W</m:t>
                            </m:r>
                          </m:e>
                          <m:sub>
                            <m:r>
                              <a:rPr lang="en-US" altLang="zh-CN" sz="2000" i="1">
                                <a:latin typeface="Cambria Math" panose="02040503050406030204" pitchFamily="18" charset="0"/>
                                <a:ea typeface="华文楷体" panose="02010600040101010101" pitchFamily="2" charset="-122"/>
                              </a:rPr>
                              <m:t>1</m:t>
                            </m:r>
                          </m:sub>
                        </m:sSub>
                        <m:r>
                          <a:rPr lang="en-US" altLang="zh-CN" sz="2000" i="1">
                            <a:latin typeface="Cambria Math" panose="02040503050406030204" pitchFamily="18" charset="0"/>
                            <a:ea typeface="华文楷体" panose="02010600040101010101" pitchFamily="2" charset="-122"/>
                          </a:rPr>
                          <m:t>+2</m:t>
                        </m:r>
                        <m:r>
                          <m:rPr>
                            <m:sty m:val="p"/>
                          </m:rPr>
                          <a:rPr lang="en-US" altLang="zh-CN" sz="2000" i="1">
                            <a:latin typeface="Cambria Math" panose="02040503050406030204" pitchFamily="18" charset="0"/>
                            <a:ea typeface="华文楷体" panose="02010600040101010101" pitchFamily="2" charset="-122"/>
                          </a:rPr>
                          <m:t>P</m:t>
                        </m:r>
                        <m:r>
                          <a:rPr lang="en-US" altLang="zh-CN" sz="2000" i="1">
                            <a:latin typeface="Cambria Math" panose="02040503050406030204" pitchFamily="18" charset="0"/>
                            <a:ea typeface="华文楷体" panose="02010600040101010101" pitchFamily="2" charset="-122"/>
                          </a:rPr>
                          <m:t>−</m:t>
                        </m:r>
                        <m:r>
                          <m:rPr>
                            <m:sty m:val="p"/>
                          </m:rPr>
                          <a:rPr lang="en-US" altLang="zh-CN" sz="2000" i="1">
                            <a:latin typeface="Cambria Math" panose="02040503050406030204" pitchFamily="18" charset="0"/>
                            <a:ea typeface="华文楷体" panose="02010600040101010101" pitchFamily="2" charset="-122"/>
                          </a:rPr>
                          <m:t>F</m:t>
                        </m:r>
                      </m:num>
                      <m:den>
                        <m:r>
                          <m:rPr>
                            <m:sty m:val="p"/>
                          </m:rPr>
                          <a:rPr lang="en-US" altLang="zh-CN" sz="2000" i="1">
                            <a:latin typeface="Cambria Math" panose="02040503050406030204" pitchFamily="18" charset="0"/>
                            <a:ea typeface="Cambria Math" panose="02040503050406030204" pitchFamily="18" charset="0"/>
                          </a:rPr>
                          <m:t>S</m:t>
                        </m:r>
                      </m:den>
                    </m:f>
                    <m:r>
                      <a:rPr lang="en-US" altLang="zh-CN" sz="2000" i="1">
                        <a:latin typeface="Cambria Math" panose="02040503050406030204" pitchFamily="18" charset="0"/>
                        <a:ea typeface="Cambria Math" panose="02040503050406030204" pitchFamily="18" charset="0"/>
                      </a:rPr>
                      <m:t>+1</m:t>
                    </m:r>
                  </m:oMath>
                </a14:m>
                <a:r>
                  <a:rPr lang="zh-CN" altLang="en-US" sz="2000" dirty="0">
                    <a:latin typeface="华文楷体" panose="02010600040101010101" pitchFamily="2" charset="-122"/>
                    <a:ea typeface="华文楷体" panose="02010600040101010101" pitchFamily="2" charset="-122"/>
                  </a:rPr>
                  <a:t>，</a:t>
                </a:r>
                <a:r>
                  <a:rPr lang="en-US" altLang="zh-CN" sz="2000" dirty="0">
                    <a:ea typeface="华文楷体" panose="02010600040101010101" pitchFamily="2" charset="-122"/>
                  </a:rPr>
                  <a:t> </a:t>
                </a:r>
                <a14:m>
                  <m:oMath xmlns:m="http://schemas.openxmlformats.org/officeDocument/2006/math">
                    <m:sSub>
                      <m:sSubPr>
                        <m:ctrlPr>
                          <a:rPr lang="en-US" altLang="zh-CN" sz="2000" i="1">
                            <a:latin typeface="Cambria Math"/>
                            <a:ea typeface="华文楷体" panose="02010600040101010101" pitchFamily="2" charset="-122"/>
                          </a:rPr>
                        </m:ctrlPr>
                      </m:sSubPr>
                      <m:e>
                        <m:r>
                          <m:rPr>
                            <m:sty m:val="p"/>
                          </m:rPr>
                          <a:rPr lang="en-US" altLang="zh-CN" sz="2000" i="1">
                            <a:latin typeface="Cambria Math" panose="02040503050406030204" pitchFamily="18" charset="0"/>
                            <a:ea typeface="华文楷体" panose="02010600040101010101" pitchFamily="2" charset="-122"/>
                          </a:rPr>
                          <m:t>H</m:t>
                        </m:r>
                      </m:e>
                      <m:sub>
                        <m:r>
                          <a:rPr lang="en-US" altLang="zh-CN" sz="2000" i="1">
                            <a:latin typeface="Cambria Math" panose="02040503050406030204" pitchFamily="18" charset="0"/>
                            <a:ea typeface="华文楷体" panose="02010600040101010101" pitchFamily="2" charset="-122"/>
                          </a:rPr>
                          <m:t>2</m:t>
                        </m:r>
                      </m:sub>
                    </m:sSub>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a:ea typeface="Cambria Math" panose="02040503050406030204" pitchFamily="18" charset="0"/>
                          </a:rPr>
                        </m:ctrlPr>
                      </m:fPr>
                      <m:num>
                        <m:sSub>
                          <m:sSubPr>
                            <m:ctrlPr>
                              <a:rPr lang="en-US" altLang="zh-CN" sz="2000" i="1">
                                <a:latin typeface="Cambria Math"/>
                                <a:ea typeface="华文楷体" panose="02010600040101010101" pitchFamily="2" charset="-122"/>
                              </a:rPr>
                            </m:ctrlPr>
                          </m:sSubPr>
                          <m:e>
                            <m:r>
                              <m:rPr>
                                <m:sty m:val="p"/>
                              </m:rPr>
                              <a:rPr lang="en-US" altLang="zh-CN" sz="2000" i="1">
                                <a:latin typeface="Cambria Math" panose="02040503050406030204" pitchFamily="18" charset="0"/>
                                <a:ea typeface="华文楷体" panose="02010600040101010101" pitchFamily="2" charset="-122"/>
                              </a:rPr>
                              <m:t>H</m:t>
                            </m:r>
                          </m:e>
                          <m:sub>
                            <m:r>
                              <a:rPr lang="en-US" altLang="zh-CN" sz="2000" i="1">
                                <a:latin typeface="Cambria Math" panose="02040503050406030204" pitchFamily="18" charset="0"/>
                                <a:ea typeface="华文楷体" panose="02010600040101010101" pitchFamily="2" charset="-122"/>
                              </a:rPr>
                              <m:t>1</m:t>
                            </m:r>
                          </m:sub>
                        </m:sSub>
                        <m:r>
                          <a:rPr lang="en-US" altLang="zh-CN" sz="2000" i="1">
                            <a:latin typeface="Cambria Math" panose="02040503050406030204" pitchFamily="18" charset="0"/>
                            <a:ea typeface="华文楷体" panose="02010600040101010101" pitchFamily="2" charset="-122"/>
                          </a:rPr>
                          <m:t>+2</m:t>
                        </m:r>
                        <m:r>
                          <m:rPr>
                            <m:sty m:val="p"/>
                          </m:rPr>
                          <a:rPr lang="en-US" altLang="zh-CN" sz="2000" i="1">
                            <a:latin typeface="Cambria Math" panose="02040503050406030204" pitchFamily="18" charset="0"/>
                            <a:ea typeface="华文楷体" panose="02010600040101010101" pitchFamily="2" charset="-122"/>
                          </a:rPr>
                          <m:t>P</m:t>
                        </m:r>
                        <m:r>
                          <a:rPr lang="en-US" altLang="zh-CN" sz="2000" i="1">
                            <a:latin typeface="Cambria Math" panose="02040503050406030204" pitchFamily="18" charset="0"/>
                            <a:ea typeface="华文楷体" panose="02010600040101010101" pitchFamily="2" charset="-122"/>
                          </a:rPr>
                          <m:t>−</m:t>
                        </m:r>
                        <m:r>
                          <m:rPr>
                            <m:sty m:val="p"/>
                          </m:rPr>
                          <a:rPr lang="en-US" altLang="zh-CN" sz="2000" i="1">
                            <a:latin typeface="Cambria Math" panose="02040503050406030204" pitchFamily="18" charset="0"/>
                            <a:ea typeface="华文楷体" panose="02010600040101010101" pitchFamily="2" charset="-122"/>
                          </a:rPr>
                          <m:t>F</m:t>
                        </m:r>
                      </m:num>
                      <m:den>
                        <m:r>
                          <m:rPr>
                            <m:sty m:val="p"/>
                          </m:rPr>
                          <a:rPr lang="en-US" altLang="zh-CN" sz="2000" i="1">
                            <a:latin typeface="Cambria Math" panose="02040503050406030204" pitchFamily="18" charset="0"/>
                            <a:ea typeface="Cambria Math" panose="02040503050406030204" pitchFamily="18" charset="0"/>
                          </a:rPr>
                          <m:t>S</m:t>
                        </m:r>
                      </m:den>
                    </m:f>
                    <m:r>
                      <a:rPr lang="en-US" altLang="zh-CN" sz="2000" i="1">
                        <a:latin typeface="Cambria Math" panose="02040503050406030204" pitchFamily="18" charset="0"/>
                        <a:ea typeface="Cambria Math" panose="02040503050406030204" pitchFamily="18" charset="0"/>
                      </a:rPr>
                      <m:t>+1</m:t>
                    </m:r>
                  </m:oMath>
                </a14:m>
                <a:r>
                  <a:rPr lang="zh-CN" altLang="en-US" sz="2000" dirty="0">
                    <a:latin typeface="华文楷体" panose="02010600040101010101" pitchFamily="2" charset="-122"/>
                    <a:ea typeface="华文楷体" panose="02010600040101010101" pitchFamily="2" charset="-122"/>
                  </a:rPr>
                  <a:t>，</a:t>
                </a:r>
                <a:r>
                  <a:rPr lang="en-US" altLang="zh-CN" sz="2000" dirty="0">
                    <a:ea typeface="Cambria Math" panose="02040503050406030204" pitchFamily="18" charset="0"/>
                  </a:rPr>
                  <a:t> </a:t>
                </a:r>
                <a14:m>
                  <m:oMath xmlns:m="http://schemas.openxmlformats.org/officeDocument/2006/math">
                    <m:sSub>
                      <m:sSubPr>
                        <m:ctrlPr>
                          <a:rPr lang="en-US" altLang="zh-CN" sz="2000" i="1">
                            <a:latin typeface="Cambria Math"/>
                            <a:ea typeface="Cambria Math" panose="02040503050406030204" pitchFamily="18" charset="0"/>
                          </a:rPr>
                        </m:ctrlPr>
                      </m:sSubPr>
                      <m:e>
                        <m:r>
                          <m:rPr>
                            <m:sty m:val="p"/>
                          </m:rPr>
                          <a:rPr lang="en-US" altLang="zh-CN" sz="2000" i="1">
                            <a:latin typeface="Cambria Math" panose="02040503050406030204" pitchFamily="18" charset="0"/>
                            <a:ea typeface="Cambria Math" panose="02040503050406030204" pitchFamily="18" charset="0"/>
                          </a:rPr>
                          <m:t>D</m:t>
                        </m:r>
                      </m:e>
                      <m:sub>
                        <m:r>
                          <a:rPr lang="en-US" altLang="zh-CN" sz="2000" i="1">
                            <a:latin typeface="Cambria Math" panose="02040503050406030204" pitchFamily="18" charset="0"/>
                            <a:ea typeface="Cambria Math" panose="02040503050406030204" pitchFamily="18" charset="0"/>
                          </a:rPr>
                          <m:t>2</m:t>
                        </m:r>
                      </m:sub>
                    </m:sSub>
                  </m:oMath>
                </a14:m>
                <a:r>
                  <a:rPr lang="en-US" altLang="zh-CN" sz="2000" dirty="0">
                    <a:latin typeface="华文楷体" panose="02010600040101010101" pitchFamily="2" charset="-122"/>
                    <a:ea typeface="华文楷体" panose="02010600040101010101" pitchFamily="2" charset="-122"/>
                  </a:rPr>
                  <a:t>=K</a:t>
                </a:r>
              </a:p>
              <a:p>
                <a:pPr marL="285750" lvl="1" indent="-285750">
                  <a:lnSpc>
                    <a:spcPct val="150000"/>
                  </a:lnSpc>
                  <a:buFont typeface="Wingdings" panose="05000000000000000000" pitchFamily="2" charset="2"/>
                  <a:buChar char="ü"/>
                  <a:defRPr/>
                </a:pPr>
                <a:r>
                  <a:rPr lang="en-US" altLang="zh-CN" sz="2000" dirty="0">
                    <a:solidFill>
                      <a:srgbClr val="FF3300"/>
                    </a:solidFill>
                    <a:latin typeface="华文楷体" panose="02010600040101010101" pitchFamily="2" charset="-122"/>
                    <a:ea typeface="华文楷体" panose="02010600040101010101" pitchFamily="2" charset="-122"/>
                  </a:rPr>
                  <a:t> </a:t>
                </a:r>
                <a:r>
                  <a:rPr lang="zh-CN" altLang="en-US" sz="2000" dirty="0">
                    <a:solidFill>
                      <a:srgbClr val="FF3300"/>
                    </a:solidFill>
                    <a:latin typeface="华文楷体" panose="02010600040101010101" pitchFamily="2" charset="-122"/>
                    <a:ea typeface="华文楷体" panose="02010600040101010101" pitchFamily="2" charset="-122"/>
                  </a:rPr>
                  <a:t>参数</a:t>
                </a:r>
                <a:r>
                  <a:rPr lang="en-US" altLang="zh-CN" sz="2000" dirty="0">
                    <a:solidFill>
                      <a:srgbClr val="FF3300"/>
                    </a:solidFill>
                    <a:latin typeface="华文楷体" panose="02010600040101010101" pitchFamily="2" charset="-122"/>
                    <a:ea typeface="华文楷体" panose="02010600040101010101" pitchFamily="2" charset="-122"/>
                  </a:rPr>
                  <a:t> </a:t>
                </a:r>
                <a:r>
                  <a:rPr lang="zh-CN" altLang="en-US" sz="2000" dirty="0">
                    <a:latin typeface="华文楷体" panose="02010600040101010101" pitchFamily="2" charset="-122"/>
                    <a:ea typeface="华文楷体" panose="02010600040101010101" pitchFamily="2" charset="-122"/>
                  </a:rPr>
                  <a:t>：</a:t>
                </a:r>
                <a:endParaRPr lang="en-US" altLang="zh-CN" sz="2000" dirty="0">
                  <a:latin typeface="华文楷体" panose="02010600040101010101" pitchFamily="2" charset="-122"/>
                  <a:ea typeface="华文楷体" panose="02010600040101010101" pitchFamily="2" charset="-122"/>
                </a:endParaRPr>
              </a:p>
              <a:p>
                <a:pPr marL="0" lvl="1">
                  <a:lnSpc>
                    <a:spcPct val="150000"/>
                  </a:lnSpc>
                  <a:defRPr/>
                </a:pPr>
                <a:r>
                  <a:rPr lang="en-US" altLang="zh-CN" sz="2000" dirty="0">
                    <a:latin typeface="华文楷体" panose="02010600040101010101" pitchFamily="2" charset="-122"/>
                    <a:ea typeface="华文楷体" panose="02010600040101010101" pitchFamily="2" charset="-122"/>
                  </a:rPr>
                  <a:t>	</a:t>
                </a:r>
                <a14:m>
                  <m:oMath xmlns:m="http://schemas.openxmlformats.org/officeDocument/2006/math">
                    <m:d>
                      <m:dPr>
                        <m:ctrlPr>
                          <a:rPr lang="en-US" altLang="zh-CN" sz="2000" i="1">
                            <a:latin typeface="Cambria Math"/>
                            <a:ea typeface="华文楷体" panose="02010600040101010101" pitchFamily="2" charset="-122"/>
                          </a:rPr>
                        </m:ctrlPr>
                      </m:dPr>
                      <m:e>
                        <m:r>
                          <m:rPr>
                            <m:sty m:val="p"/>
                          </m:rPr>
                          <a:rPr lang="en-US" altLang="zh-CN" sz="2000" i="1" dirty="0">
                            <a:latin typeface="Cambria Math" panose="02040503050406030204" pitchFamily="18" charset="0"/>
                            <a:ea typeface="华文楷体" panose="02010600040101010101" pitchFamily="2" charset="-122"/>
                          </a:rPr>
                          <m:t>F</m:t>
                        </m:r>
                        <m:r>
                          <a:rPr lang="en-US" altLang="zh-CN" sz="2000" i="1" dirty="0">
                            <a:latin typeface="Cambria Math" panose="02040503050406030204" pitchFamily="18" charset="0"/>
                            <a:ea typeface="Cambria Math" panose="02040503050406030204" pitchFamily="18" charset="0"/>
                          </a:rPr>
                          <m:t>×</m:t>
                        </m:r>
                        <m:r>
                          <m:rPr>
                            <m:sty m:val="p"/>
                          </m:rPr>
                          <a:rPr lang="en-US" altLang="zh-CN" sz="2000" i="1" dirty="0">
                            <a:latin typeface="Cambria Math" panose="02040503050406030204" pitchFamily="18" charset="0"/>
                            <a:ea typeface="Cambria Math" panose="02040503050406030204" pitchFamily="18" charset="0"/>
                          </a:rPr>
                          <m:t>F</m:t>
                        </m:r>
                        <m:r>
                          <a:rPr lang="en-US" altLang="zh-CN" sz="2000" i="1" dirty="0">
                            <a:latin typeface="Cambria Math" panose="02040503050406030204" pitchFamily="18" charset="0"/>
                            <a:ea typeface="Cambria Math" panose="02040503050406030204" pitchFamily="18" charset="0"/>
                          </a:rPr>
                          <m:t>×</m:t>
                        </m:r>
                        <m:sSub>
                          <m:sSubPr>
                            <m:ctrlPr>
                              <a:rPr lang="en-US" altLang="zh-CN" sz="2000" i="1">
                                <a:latin typeface="Cambria Math"/>
                                <a:ea typeface="Cambria Math" panose="02040503050406030204" pitchFamily="18" charset="0"/>
                              </a:rPr>
                            </m:ctrlPr>
                          </m:sSubPr>
                          <m:e>
                            <m:r>
                              <m:rPr>
                                <m:sty m:val="p"/>
                              </m:rPr>
                              <a:rPr lang="en-US" altLang="zh-CN" sz="2000" i="1">
                                <a:latin typeface="Cambria Math" panose="02040503050406030204" pitchFamily="18" charset="0"/>
                                <a:ea typeface="Cambria Math" panose="02040503050406030204" pitchFamily="18" charset="0"/>
                              </a:rPr>
                              <m:t>D</m:t>
                            </m:r>
                          </m:e>
                          <m:sub>
                            <m:r>
                              <a:rPr lang="en-US" altLang="zh-CN" sz="2000" i="1">
                                <a:latin typeface="Cambria Math" panose="02040503050406030204" pitchFamily="18" charset="0"/>
                                <a:ea typeface="Cambria Math" panose="02040503050406030204" pitchFamily="18" charset="0"/>
                              </a:rPr>
                              <m:t>1</m:t>
                            </m:r>
                          </m:sub>
                        </m:sSub>
                        <m:r>
                          <a:rPr lang="en-US" altLang="zh-CN" sz="2000" i="1">
                            <a:latin typeface="Cambria Math" panose="02040503050406030204" pitchFamily="18" charset="0"/>
                            <a:ea typeface="Cambria Math" panose="02040503050406030204" pitchFamily="18" charset="0"/>
                          </a:rPr>
                          <m:t>+1</m:t>
                        </m:r>
                      </m:e>
                    </m:d>
                    <m:r>
                      <a:rPr lang="en-US" altLang="zh-CN" sz="2000" i="1">
                        <a:latin typeface="Cambria Math" panose="02040503050406030204" pitchFamily="18" charset="0"/>
                        <a:ea typeface="Cambria Math" panose="02040503050406030204" pitchFamily="18" charset="0"/>
                      </a:rPr>
                      <m:t>×</m:t>
                    </m:r>
                    <m:r>
                      <m:rPr>
                        <m:sty m:val="p"/>
                      </m:rPr>
                      <a:rPr lang="en-US" altLang="zh-CN" sz="2000" i="1">
                        <a:latin typeface="Cambria Math" panose="02040503050406030204" pitchFamily="18" charset="0"/>
                        <a:ea typeface="Cambria Math" panose="02040503050406030204" pitchFamily="18" charset="0"/>
                      </a:rPr>
                      <m:t>K</m:t>
                    </m:r>
                  </m:oMath>
                </a14:m>
                <a:endParaRPr lang="en-US" altLang="zh-CN" sz="2000" dirty="0">
                  <a:latin typeface="华文楷体" panose="02010600040101010101" pitchFamily="2" charset="-122"/>
                  <a:ea typeface="华文楷体" panose="02010600040101010101" pitchFamily="2" charset="-122"/>
                </a:endParaRPr>
              </a:p>
            </p:txBody>
          </p:sp>
        </mc:Choice>
        <mc:Fallback xmlns="">
          <p:sp>
            <p:nvSpPr>
              <p:cNvPr id="9" name="矩形 8">
                <a:extLst/>
              </p:cNvPr>
              <p:cNvSpPr>
                <a:spLocks noRot="1" noChangeAspect="1" noMove="1" noResize="1" noEditPoints="1" noAdjustHandles="1" noChangeArrowheads="1" noChangeShapeType="1" noTextEdit="1"/>
              </p:cNvSpPr>
              <p:nvPr/>
            </p:nvSpPr>
            <p:spPr>
              <a:xfrm>
                <a:off x="636004" y="1890407"/>
                <a:ext cx="6121141" cy="4913012"/>
              </a:xfrm>
              <a:prstGeom prst="rect">
                <a:avLst/>
              </a:prstGeom>
              <a:blipFill rotWithShape="0">
                <a:blip r:embed="rId4"/>
                <a:stretch>
                  <a:fillRect l="-896"/>
                </a:stretch>
              </a:blipFill>
            </p:spPr>
            <p:txBody>
              <a:bodyPr/>
              <a:lstStyle/>
              <a:p>
                <a:r>
                  <a:rPr lang="zh-CN" altLang="en-US">
                    <a:noFill/>
                  </a:rPr>
                  <a:t> </a:t>
                </a:r>
              </a:p>
            </p:txBody>
          </p:sp>
        </mc:Fallback>
      </mc:AlternateContent>
      <p:sp>
        <p:nvSpPr>
          <p:cNvPr id="6" name="矩形 5"/>
          <p:cNvSpPr/>
          <p:nvPr/>
        </p:nvSpPr>
        <p:spPr>
          <a:xfrm>
            <a:off x="1640428" y="384062"/>
            <a:ext cx="2309699"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卷积层</a:t>
            </a:r>
            <a:endParaRPr lang="zh-CN" altLang="en-US" sz="3600" b="1"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rotWithShape="1">
          <a:blip r:embed="rId5"/>
          <a:srcRect t="17804" r="7768"/>
          <a:stretch>
            <a:fillRect/>
          </a:stretch>
        </p:blipFill>
        <p:spPr>
          <a:xfrm>
            <a:off x="6670754" y="3155305"/>
            <a:ext cx="5434929" cy="2383217"/>
          </a:xfrm>
          <a:prstGeom prst="rect">
            <a:avLst/>
          </a:prstGeom>
        </p:spPr>
      </p:pic>
      <p:sp>
        <p:nvSpPr>
          <p:cNvPr id="8" name="矩形 7"/>
          <p:cNvSpPr/>
          <p:nvPr/>
        </p:nvSpPr>
        <p:spPr>
          <a:xfrm>
            <a:off x="636004" y="4713912"/>
            <a:ext cx="5866396" cy="1128087"/>
          </a:xfrm>
          <a:prstGeom prst="rect">
            <a:avLst/>
          </a:prstGeom>
          <a:noFill/>
          <a:ln w="47625"/>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640428" y="384062"/>
            <a:ext cx="3256037"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目录</a:t>
            </a:r>
            <a:endParaRPr lang="zh-CN" altLang="en-US" sz="3600" b="1" dirty="0">
              <a:latin typeface="微软雅黑" panose="020B0503020204020204" pitchFamily="34" charset="-122"/>
              <a:ea typeface="微软雅黑" panose="020B0503020204020204" pitchFamily="34" charset="-122"/>
            </a:endParaRPr>
          </a:p>
        </p:txBody>
      </p:sp>
      <p:sp>
        <p:nvSpPr>
          <p:cNvPr id="18" name="圆角矩形 3"/>
          <p:cNvSpPr/>
          <p:nvPr/>
        </p:nvSpPr>
        <p:spPr>
          <a:xfrm>
            <a:off x="2725307" y="1703906"/>
            <a:ext cx="4098574"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概述</a:t>
            </a:r>
          </a:p>
        </p:txBody>
      </p:sp>
      <p:sp>
        <p:nvSpPr>
          <p:cNvPr id="19" name="椭圆 18"/>
          <p:cNvSpPr/>
          <p:nvPr/>
        </p:nvSpPr>
        <p:spPr>
          <a:xfrm>
            <a:off x="2376185" y="1650532"/>
            <a:ext cx="830580" cy="823085"/>
          </a:xfrm>
          <a:prstGeom prst="ellipse">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1</a:t>
            </a:r>
            <a:endParaRPr lang="zh-CN" altLang="en-US" sz="3200" dirty="0">
              <a:solidFill>
                <a:schemeClr val="tx1"/>
              </a:solidFill>
            </a:endParaRPr>
          </a:p>
        </p:txBody>
      </p:sp>
      <p:sp>
        <p:nvSpPr>
          <p:cNvPr id="20" name="圆角矩形 9"/>
          <p:cNvSpPr/>
          <p:nvPr/>
        </p:nvSpPr>
        <p:spPr>
          <a:xfrm>
            <a:off x="2725307" y="2792478"/>
            <a:ext cx="4098574" cy="769711"/>
          </a:xfrm>
          <a:prstGeom prst="roundRect">
            <a:avLst/>
          </a:prstGeom>
          <a:solidFill>
            <a:schemeClr val="tx2">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自己动手搭</a:t>
            </a:r>
            <a:r>
              <a:rPr lang="en-US" altLang="zh-CN" sz="2800" dirty="0">
                <a:solidFill>
                  <a:schemeClr val="tx1"/>
                </a:solidFill>
                <a:latin typeface="微软雅黑" panose="020B0503020204020204" pitchFamily="34" charset="-122"/>
                <a:ea typeface="微软雅黑" panose="020B0503020204020204" pitchFamily="34" charset="-122"/>
              </a:rPr>
              <a:t>CNN</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21" name="椭圆 20"/>
          <p:cNvSpPr/>
          <p:nvPr/>
        </p:nvSpPr>
        <p:spPr>
          <a:xfrm>
            <a:off x="2376185" y="2739104"/>
            <a:ext cx="830580" cy="823085"/>
          </a:xfrm>
          <a:prstGeom prst="ellipse">
            <a:avLst/>
          </a:prstGeom>
          <a:solidFill>
            <a:schemeClr val="tx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2</a:t>
            </a:r>
            <a:endParaRPr lang="zh-CN" altLang="en-US" sz="3200" dirty="0">
              <a:solidFill>
                <a:schemeClr val="tx1"/>
              </a:solidFill>
            </a:endParaRPr>
          </a:p>
        </p:txBody>
      </p:sp>
      <p:sp>
        <p:nvSpPr>
          <p:cNvPr id="22" name="圆角矩形 11"/>
          <p:cNvSpPr/>
          <p:nvPr/>
        </p:nvSpPr>
        <p:spPr>
          <a:xfrm>
            <a:off x="2725307" y="3934424"/>
            <a:ext cx="4098574" cy="769711"/>
          </a:xfrm>
          <a:prstGeom prst="roundRect">
            <a:avLst/>
          </a:prstGeom>
          <a:solidFill>
            <a:schemeClr val="accent4">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经典</a:t>
            </a:r>
            <a:r>
              <a:rPr lang="en-US" altLang="zh-CN" sz="2800" dirty="0">
                <a:solidFill>
                  <a:schemeClr val="tx1"/>
                </a:solidFill>
                <a:latin typeface="微软雅黑" panose="020B0503020204020204" pitchFamily="34" charset="-122"/>
                <a:ea typeface="微软雅黑" panose="020B0503020204020204" pitchFamily="34" charset="-122"/>
              </a:rPr>
              <a:t>CNN</a:t>
            </a:r>
            <a:r>
              <a:rPr lang="zh-CN" altLang="en-US" sz="2800" dirty="0">
                <a:solidFill>
                  <a:schemeClr val="tx1"/>
                </a:solidFill>
                <a:latin typeface="微软雅黑" panose="020B0503020204020204" pitchFamily="34" charset="-122"/>
                <a:ea typeface="微软雅黑" panose="020B0503020204020204" pitchFamily="34" charset="-122"/>
              </a:rPr>
              <a:t>结构探索</a:t>
            </a:r>
          </a:p>
        </p:txBody>
      </p:sp>
      <p:sp>
        <p:nvSpPr>
          <p:cNvPr id="23" name="椭圆 22"/>
          <p:cNvSpPr/>
          <p:nvPr/>
        </p:nvSpPr>
        <p:spPr>
          <a:xfrm>
            <a:off x="2376185" y="3881050"/>
            <a:ext cx="830580" cy="823085"/>
          </a:xfrm>
          <a:prstGeom prst="ellipse">
            <a:avLst/>
          </a:prstGeom>
          <a:solidFill>
            <a:schemeClr val="accent4">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3</a:t>
            </a:r>
            <a:endParaRPr lang="zh-CN" altLang="en-US" sz="3200" dirty="0">
              <a:solidFill>
                <a:schemeClr val="tx1"/>
              </a:solidFill>
            </a:endParaRPr>
          </a:p>
        </p:txBody>
      </p:sp>
      <p:sp>
        <p:nvSpPr>
          <p:cNvPr id="24" name="圆角矩形 13"/>
          <p:cNvSpPr/>
          <p:nvPr/>
        </p:nvSpPr>
        <p:spPr>
          <a:xfrm>
            <a:off x="2725307" y="5022996"/>
            <a:ext cx="4098574" cy="769711"/>
          </a:xfrm>
          <a:prstGeom prst="roundRect">
            <a:avLst/>
          </a:prstGeom>
          <a:solidFill>
            <a:schemeClr val="accent6"/>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课程实践</a:t>
            </a:r>
          </a:p>
        </p:txBody>
      </p:sp>
      <p:sp>
        <p:nvSpPr>
          <p:cNvPr id="25" name="椭圆 24"/>
          <p:cNvSpPr/>
          <p:nvPr/>
        </p:nvSpPr>
        <p:spPr>
          <a:xfrm>
            <a:off x="2376185" y="4969622"/>
            <a:ext cx="830580" cy="823085"/>
          </a:xfrm>
          <a:prstGeom prst="ellipse">
            <a:avLst/>
          </a:prstGeom>
          <a:solidFill>
            <a:schemeClr val="accent6"/>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4</a:t>
            </a:r>
            <a:endParaRPr lang="zh-CN" altLang="en-US" sz="3200" dirty="0">
              <a:solidFill>
                <a:schemeClr val="tx1"/>
              </a:solidFill>
            </a:endParaRPr>
          </a:p>
        </p:txBody>
      </p:sp>
      <p:sp>
        <p:nvSpPr>
          <p:cNvPr id="27" name="文本框 26"/>
          <p:cNvSpPr txBox="1"/>
          <p:nvPr/>
        </p:nvSpPr>
        <p:spPr>
          <a:xfrm>
            <a:off x="7004352" y="2827480"/>
            <a:ext cx="3439058" cy="646331"/>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CNN</a:t>
            </a:r>
            <a:r>
              <a:rPr lang="zh-CN" altLang="en-US" dirty="0">
                <a:latin typeface="微软雅黑" panose="020B0503020204020204" pitchFamily="34" charset="-122"/>
                <a:ea typeface="微软雅黑" panose="020B0503020204020204" pitchFamily="34" charset="-122"/>
              </a:rPr>
              <a:t>网络结构、</a:t>
            </a:r>
            <a:r>
              <a:rPr lang="en-US" altLang="zh-CN" dirty="0">
                <a:latin typeface="微软雅黑" panose="020B0503020204020204" pitchFamily="34" charset="-122"/>
                <a:ea typeface="微软雅黑" panose="020B0503020204020204" pitchFamily="34" charset="-122"/>
              </a:rPr>
              <a:t>CNN</a:t>
            </a:r>
            <a:r>
              <a:rPr lang="zh-CN" altLang="en-US" dirty="0">
                <a:latin typeface="微软雅黑" panose="020B0503020204020204" pitchFamily="34" charset="-122"/>
                <a:ea typeface="微软雅黑" panose="020B0503020204020204" pitchFamily="34" charset="-122"/>
              </a:rPr>
              <a:t>网络训练、如何用</a:t>
            </a:r>
            <a:r>
              <a:rPr lang="en-US" altLang="zh-CN" dirty="0">
                <a:latin typeface="微软雅黑" panose="020B0503020204020204" pitchFamily="34" charset="-122"/>
                <a:ea typeface="微软雅黑" panose="020B0503020204020204" pitchFamily="34" charset="-122"/>
              </a:rPr>
              <a:t>Paddle</a:t>
            </a:r>
            <a:r>
              <a:rPr lang="zh-CN" altLang="en-US" dirty="0">
                <a:latin typeface="微软雅黑" panose="020B0503020204020204" pitchFamily="34" charset="-122"/>
                <a:ea typeface="微软雅黑" panose="020B0503020204020204" pitchFamily="34" charset="-122"/>
              </a:rPr>
              <a:t>实现</a:t>
            </a:r>
            <a:r>
              <a:rPr lang="en-US" altLang="zh-CN" dirty="0">
                <a:latin typeface="微软雅黑" panose="020B0503020204020204" pitchFamily="34" charset="-122"/>
                <a:ea typeface="微软雅黑" panose="020B0503020204020204" pitchFamily="34" charset="-122"/>
              </a:rPr>
              <a:t>CNN</a:t>
            </a:r>
          </a:p>
        </p:txBody>
      </p:sp>
      <p:sp>
        <p:nvSpPr>
          <p:cNvPr id="28" name="文本框 27"/>
          <p:cNvSpPr txBox="1"/>
          <p:nvPr/>
        </p:nvSpPr>
        <p:spPr>
          <a:xfrm>
            <a:off x="7004351" y="3969426"/>
            <a:ext cx="3439059" cy="646331"/>
          </a:xfrm>
          <a:prstGeom prst="rect">
            <a:avLst/>
          </a:prstGeom>
          <a:noFill/>
        </p:spPr>
        <p:txBody>
          <a:bodyPr wrap="square" rtlCol="0">
            <a:spAutoFit/>
          </a:bodyPr>
          <a:lstStyle/>
          <a:p>
            <a:r>
              <a:rPr lang="en-US" altLang="zh-CN" dirty="0" err="1">
                <a:latin typeface="微软雅黑" panose="020B0503020204020204" pitchFamily="34" charset="-122"/>
                <a:ea typeface="微软雅黑" panose="020B0503020204020204" pitchFamily="34" charset="-122"/>
              </a:rPr>
              <a:t>AlexNet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VGG</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GoogLeNet /Inception</a:t>
            </a:r>
            <a:r>
              <a:rPr lang="en-US" altLang="zh-CN" dirty="0">
                <a:latin typeface="微软雅黑" panose="020B0503020204020204" pitchFamily="34" charset="-122"/>
                <a:ea typeface="微软雅黑" panose="020B0503020204020204" pitchFamily="34" charset="-122"/>
              </a:rPr>
              <a:t>, ResNet</a:t>
            </a:r>
          </a:p>
        </p:txBody>
      </p:sp>
      <p:sp>
        <p:nvSpPr>
          <p:cNvPr id="29" name="文本框 28"/>
          <p:cNvSpPr txBox="1"/>
          <p:nvPr/>
        </p:nvSpPr>
        <p:spPr>
          <a:xfrm>
            <a:off x="7004351" y="5223185"/>
            <a:ext cx="3299708"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实践：猫狗分类</a:t>
            </a:r>
          </a:p>
        </p:txBody>
      </p:sp>
      <p:sp>
        <p:nvSpPr>
          <p:cNvPr id="16" name="文本框 15"/>
          <p:cNvSpPr txBox="1"/>
          <p:nvPr/>
        </p:nvSpPr>
        <p:spPr>
          <a:xfrm>
            <a:off x="7004351" y="1765595"/>
            <a:ext cx="3715644" cy="646331"/>
          </a:xfrm>
          <a:prstGeom prst="rect">
            <a:avLst/>
          </a:prstGeom>
          <a:noFill/>
        </p:spPr>
        <p:txBody>
          <a:bodyPr wrap="squar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深层神经网络用于图像处理的问题、</a:t>
            </a:r>
            <a:endParaRPr lang="en-US" altLang="zh-CN" dirty="0">
              <a:solidFill>
                <a:srgbClr val="FF0000"/>
              </a:solidFill>
              <a:latin typeface="微软雅黑" panose="020B0503020204020204" pitchFamily="34" charset="-122"/>
              <a:ea typeface="微软雅黑" panose="020B0503020204020204" pitchFamily="34" charset="-122"/>
            </a:endParaRPr>
          </a:p>
          <a:p>
            <a:r>
              <a:rPr lang="zh-CN" altLang="en-US" dirty="0">
                <a:solidFill>
                  <a:srgbClr val="FF0000"/>
                </a:solidFill>
                <a:latin typeface="微软雅黑" panose="020B0503020204020204" pitchFamily="34" charset="-122"/>
                <a:ea typeface="微软雅黑" panose="020B0503020204020204" pitchFamily="34" charset="-122"/>
              </a:rPr>
              <a:t>卷积神经网络概念引出</a:t>
            </a:r>
            <a:endParaRPr lang="en-US"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449371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1"/>
          <p:cNvSpPr/>
          <p:nvPr/>
        </p:nvSpPr>
        <p:spPr>
          <a:xfrm>
            <a:off x="1818640" y="2573020"/>
            <a:ext cx="2020570" cy="769620"/>
          </a:xfrm>
          <a:prstGeom prst="roundRect">
            <a:avLst/>
          </a:prstGeom>
          <a:solidFill>
            <a:schemeClr val="bg1"/>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r>
              <a:rPr lang="zh-CN" altLang="en-US" sz="2800" dirty="0">
                <a:solidFill>
                  <a:schemeClr val="tx1"/>
                </a:solidFill>
                <a:latin typeface="微软雅黑" panose="020B0503020204020204" pitchFamily="34" charset="-122"/>
                <a:ea typeface="微软雅黑" panose="020B0503020204020204" pitchFamily="34" charset="-122"/>
              </a:rPr>
              <a:t>    </a:t>
            </a:r>
            <a:r>
              <a:rPr lang="zh-CN" altLang="en-US" sz="24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输入层</a:t>
            </a:r>
          </a:p>
        </p:txBody>
      </p:sp>
      <p:sp>
        <p:nvSpPr>
          <p:cNvPr id="21" name="圆角矩形 11"/>
          <p:cNvSpPr/>
          <p:nvPr/>
        </p:nvSpPr>
        <p:spPr>
          <a:xfrm>
            <a:off x="4246880" y="2573020"/>
            <a:ext cx="1941195" cy="769620"/>
          </a:xfrm>
          <a:prstGeom prst="roundRect">
            <a:avLst/>
          </a:prstGeom>
          <a:solidFill>
            <a:schemeClr val="bg1"/>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r>
              <a:rPr lang="zh-CN" altLang="en-US" sz="2400" dirty="0">
                <a:solidFill>
                  <a:schemeClr val="tx1"/>
                </a:solidFill>
                <a:latin typeface="微软雅黑" panose="020B0503020204020204" pitchFamily="34" charset="-122"/>
                <a:ea typeface="微软雅黑" panose="020B0503020204020204" pitchFamily="34" charset="-122"/>
              </a:rPr>
              <a:t>    </a:t>
            </a:r>
            <a:r>
              <a:rPr lang="zh-CN" altLang="en-US" sz="24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卷积层</a:t>
            </a:r>
          </a:p>
        </p:txBody>
      </p:sp>
      <p:sp>
        <p:nvSpPr>
          <p:cNvPr id="13" name="矩形 12"/>
          <p:cNvSpPr/>
          <p:nvPr/>
        </p:nvSpPr>
        <p:spPr>
          <a:xfrm>
            <a:off x="1640428" y="384062"/>
            <a:ext cx="4199933"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自己动手搭</a:t>
            </a:r>
            <a:r>
              <a:rPr kumimoji="1" lang="en-US" altLang="zh-CN" sz="3600" b="1" dirty="0">
                <a:latin typeface="微软雅黑" panose="020B0503020204020204" pitchFamily="34" charset="-122"/>
                <a:ea typeface="微软雅黑" panose="020B0503020204020204" pitchFamily="34" charset="-122"/>
              </a:rPr>
              <a:t>CNN</a:t>
            </a:r>
          </a:p>
        </p:txBody>
      </p:sp>
      <p:sp>
        <p:nvSpPr>
          <p:cNvPr id="12" name="圆角矩形 15"/>
          <p:cNvSpPr/>
          <p:nvPr/>
        </p:nvSpPr>
        <p:spPr>
          <a:xfrm>
            <a:off x="6547485" y="2573020"/>
            <a:ext cx="2020570" cy="768985"/>
          </a:xfrm>
          <a:prstGeom prst="roundRect">
            <a:avLst/>
          </a:prstGeom>
          <a:solidFill>
            <a:srgbClr val="F4B183"/>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r>
              <a:rPr lang="zh-CN" altLang="en-US" sz="2400" dirty="0">
                <a:solidFill>
                  <a:schemeClr val="tx1"/>
                </a:solidFill>
                <a:latin typeface="微软雅黑" panose="020B0503020204020204" pitchFamily="34" charset="-122"/>
                <a:ea typeface="微软雅黑" panose="020B0503020204020204" pitchFamily="34" charset="-122"/>
              </a:rPr>
              <a:t>    激活层</a:t>
            </a:r>
          </a:p>
        </p:txBody>
      </p:sp>
      <p:sp>
        <p:nvSpPr>
          <p:cNvPr id="17" name="圆角矩形 9"/>
          <p:cNvSpPr/>
          <p:nvPr/>
        </p:nvSpPr>
        <p:spPr>
          <a:xfrm>
            <a:off x="1568450" y="1649095"/>
            <a:ext cx="6902450" cy="769620"/>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800" dirty="0">
                <a:solidFill>
                  <a:schemeClr val="tx1"/>
                </a:solidFill>
                <a:latin typeface="微软雅黑" panose="020B0503020204020204" pitchFamily="34" charset="-122"/>
                <a:ea typeface="微软雅黑" panose="020B0503020204020204" pitchFamily="34" charset="-122"/>
              </a:rPr>
              <a:t>CNN</a:t>
            </a:r>
            <a:r>
              <a:rPr lang="zh-CN" altLang="en-US" sz="2800" dirty="0">
                <a:solidFill>
                  <a:schemeClr val="tx1"/>
                </a:solidFill>
                <a:latin typeface="微软雅黑" panose="020B0503020204020204" pitchFamily="34" charset="-122"/>
                <a:ea typeface="微软雅黑" panose="020B0503020204020204" pitchFamily="34" charset="-122"/>
              </a:rPr>
              <a:t>基本结构</a:t>
            </a:r>
          </a:p>
        </p:txBody>
      </p:sp>
      <p:sp>
        <p:nvSpPr>
          <p:cNvPr id="23" name="圆角矩形 10"/>
          <p:cNvSpPr/>
          <p:nvPr/>
        </p:nvSpPr>
        <p:spPr>
          <a:xfrm>
            <a:off x="1640205" y="4488815"/>
            <a:ext cx="6903085" cy="769620"/>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800" dirty="0">
                <a:solidFill>
                  <a:schemeClr val="tx1"/>
                </a:solidFill>
                <a:latin typeface="微软雅黑" panose="020B0503020204020204" pitchFamily="34" charset="-122"/>
                <a:ea typeface="微软雅黑" panose="020B0503020204020204" pitchFamily="34" charset="-122"/>
              </a:rPr>
              <a:t>CNN</a:t>
            </a:r>
            <a:r>
              <a:rPr lang="zh-CN" altLang="en-US" sz="2800" dirty="0">
                <a:solidFill>
                  <a:schemeClr val="tx1"/>
                </a:solidFill>
                <a:latin typeface="微软雅黑" panose="020B0503020204020204" pitchFamily="34" charset="-122"/>
                <a:ea typeface="微软雅黑" panose="020B0503020204020204" pitchFamily="34" charset="-122"/>
              </a:rPr>
              <a:t>网络训练</a:t>
            </a:r>
          </a:p>
        </p:txBody>
      </p:sp>
      <p:sp>
        <p:nvSpPr>
          <p:cNvPr id="24" name="圆角矩形 11"/>
          <p:cNvSpPr/>
          <p:nvPr/>
        </p:nvSpPr>
        <p:spPr>
          <a:xfrm>
            <a:off x="1640205" y="5476875"/>
            <a:ext cx="6927850" cy="769620"/>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第一个</a:t>
            </a:r>
            <a:r>
              <a:rPr lang="en-US" altLang="zh-CN" sz="2800" dirty="0">
                <a:solidFill>
                  <a:schemeClr val="tx1"/>
                </a:solidFill>
                <a:latin typeface="微软雅黑" panose="020B0503020204020204" pitchFamily="34" charset="-122"/>
                <a:ea typeface="微软雅黑" panose="020B0503020204020204" pitchFamily="34" charset="-122"/>
              </a:rPr>
              <a:t>CNN</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2" name="圆角矩形 15"/>
          <p:cNvSpPr/>
          <p:nvPr/>
        </p:nvSpPr>
        <p:spPr>
          <a:xfrm>
            <a:off x="4246880" y="3506470"/>
            <a:ext cx="1941195" cy="769620"/>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r>
              <a:rPr lang="zh-CN" altLang="en-US" sz="2400" dirty="0">
                <a:solidFill>
                  <a:schemeClr val="tx1"/>
                </a:solidFill>
                <a:latin typeface="微软雅黑" panose="020B0503020204020204" pitchFamily="34" charset="-122"/>
                <a:ea typeface="微软雅黑" panose="020B0503020204020204" pitchFamily="34" charset="-122"/>
              </a:rPr>
              <a:t> 全连接分层</a:t>
            </a:r>
          </a:p>
        </p:txBody>
      </p:sp>
      <p:sp>
        <p:nvSpPr>
          <p:cNvPr id="5" name="圆角矩形 4"/>
          <p:cNvSpPr/>
          <p:nvPr/>
        </p:nvSpPr>
        <p:spPr>
          <a:xfrm>
            <a:off x="1818640" y="3505835"/>
            <a:ext cx="2020570" cy="769620"/>
          </a:xfrm>
          <a:prstGeom prst="roundRect">
            <a:avLst/>
          </a:prstGeom>
          <a:solidFill>
            <a:schemeClr val="bg1"/>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r>
              <a:rPr lang="zh-CN" altLang="en-US" sz="2400">
                <a:solidFill>
                  <a:schemeClr val="tx1"/>
                </a:solidFill>
                <a:latin typeface="微软雅黑" panose="020B0503020204020204" pitchFamily="34" charset="-122"/>
                <a:ea typeface="微软雅黑" panose="020B0503020204020204" pitchFamily="34" charset="-122"/>
              </a:rPr>
              <a:t>     </a:t>
            </a:r>
            <a:r>
              <a:rPr lang="zh-CN" altLang="en-US" sz="24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池化</a:t>
            </a:r>
            <a:r>
              <a:rPr lang="zh-CN" altLang="en-US" sz="24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a:t>
            </a:r>
          </a:p>
        </p:txBody>
      </p:sp>
      <p:sp>
        <p:nvSpPr>
          <p:cNvPr id="4" name="文本框 3"/>
          <p:cNvSpPr txBox="1"/>
          <p:nvPr/>
        </p:nvSpPr>
        <p:spPr>
          <a:xfrm>
            <a:off x="497205" y="3706495"/>
            <a:ext cx="1143000" cy="36830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激活函数</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40428" y="384062"/>
            <a:ext cx="3256037"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激活函数简述</a:t>
            </a:r>
            <a:endParaRPr lang="zh-CN" altLang="en-US" sz="3600" b="1" dirty="0">
              <a:latin typeface="微软雅黑" panose="020B0503020204020204" pitchFamily="34" charset="-122"/>
              <a:ea typeface="微软雅黑" panose="020B0503020204020204" pitchFamily="34" charset="-122"/>
            </a:endParaRPr>
          </a:p>
        </p:txBody>
      </p:sp>
      <p:sp>
        <p:nvSpPr>
          <p:cNvPr id="4" name="矩形 3"/>
          <p:cNvSpPr/>
          <p:nvPr/>
        </p:nvSpPr>
        <p:spPr>
          <a:xfrm>
            <a:off x="257858" y="1357137"/>
            <a:ext cx="6560379" cy="943528"/>
          </a:xfrm>
          <a:prstGeom prst="rect">
            <a:avLst/>
          </a:prstGeom>
          <a:noFill/>
        </p:spPr>
        <p:txBody>
          <a:bodyPr wrap="square">
            <a:spAutoFit/>
          </a:bodyPr>
          <a:lstStyle/>
          <a:p>
            <a:pPr lvl="1">
              <a:lnSpc>
                <a:spcPct val="150000"/>
              </a:lnSpc>
              <a:defRPr/>
            </a:pPr>
            <a:r>
              <a:rPr lang="zh-CN" altLang="en-US" sz="2000" dirty="0">
                <a:latin typeface="黑体" panose="02010609060101010101" pitchFamily="49" charset="-122"/>
                <a:ea typeface="黑体" panose="02010609060101010101" pitchFamily="49" charset="-122"/>
              </a:rPr>
              <a:t>往模型中加入非线性元素，能表示更大范围的函数</a:t>
            </a:r>
            <a:endParaRPr lang="en-US" altLang="zh-CN" sz="2000" dirty="0">
              <a:latin typeface="黑体" panose="02010609060101010101" pitchFamily="49" charset="-122"/>
              <a:ea typeface="黑体" panose="02010609060101010101" pitchFamily="49" charset="-122"/>
            </a:endParaRPr>
          </a:p>
          <a:p>
            <a:pPr lvl="1">
              <a:lnSpc>
                <a:spcPct val="150000"/>
              </a:lnSpc>
              <a:defRPr/>
            </a:pPr>
            <a:r>
              <a:rPr lang="zh-CN" altLang="en-US" sz="2000" dirty="0">
                <a:latin typeface="黑体" panose="02010609060101010101" pitchFamily="49" charset="-122"/>
                <a:ea typeface="黑体" panose="02010609060101010101" pitchFamily="49" charset="-122"/>
              </a:rPr>
              <a:t>一般不在同一个网络中使用多种激活函数</a:t>
            </a:r>
            <a:endParaRPr lang="en-US" altLang="zh-CN" sz="2000" dirty="0">
              <a:latin typeface="黑体" panose="02010609060101010101" pitchFamily="49" charset="-122"/>
              <a:ea typeface="黑体" panose="02010609060101010101" pitchFamily="49" charset="-122"/>
            </a:endParaRPr>
          </a:p>
        </p:txBody>
      </p:sp>
      <p:grpSp>
        <p:nvGrpSpPr>
          <p:cNvPr id="11" name="组合 10"/>
          <p:cNvGrpSpPr/>
          <p:nvPr/>
        </p:nvGrpSpPr>
        <p:grpSpPr>
          <a:xfrm>
            <a:off x="1640428" y="2566631"/>
            <a:ext cx="8911144" cy="2532028"/>
            <a:chOff x="1640428" y="2509837"/>
            <a:chExt cx="8911144" cy="2602831"/>
          </a:xfrm>
        </p:grpSpPr>
        <p:pic>
          <p:nvPicPr>
            <p:cNvPr id="2" name="图片 1"/>
            <p:cNvPicPr>
              <a:picLocks noChangeAspect="1"/>
            </p:cNvPicPr>
            <p:nvPr/>
          </p:nvPicPr>
          <p:blipFill>
            <a:blip r:embed="rId3"/>
            <a:stretch>
              <a:fillRect/>
            </a:stretch>
          </p:blipFill>
          <p:spPr>
            <a:xfrm>
              <a:off x="1640428" y="2528887"/>
              <a:ext cx="2143125" cy="1800225"/>
            </a:xfrm>
            <a:prstGeom prst="rect">
              <a:avLst/>
            </a:prstGeom>
          </p:spPr>
        </p:pic>
        <p:pic>
          <p:nvPicPr>
            <p:cNvPr id="5" name="图片 4"/>
            <p:cNvPicPr>
              <a:picLocks noChangeAspect="1"/>
            </p:cNvPicPr>
            <p:nvPr/>
          </p:nvPicPr>
          <p:blipFill>
            <a:blip r:embed="rId4"/>
            <a:stretch>
              <a:fillRect/>
            </a:stretch>
          </p:blipFill>
          <p:spPr>
            <a:xfrm>
              <a:off x="4991100" y="2509837"/>
              <a:ext cx="2314575" cy="1819275"/>
            </a:xfrm>
            <a:prstGeom prst="rect">
              <a:avLst/>
            </a:prstGeom>
          </p:spPr>
        </p:pic>
        <p:pic>
          <p:nvPicPr>
            <p:cNvPr id="6" name="图片 5"/>
            <p:cNvPicPr>
              <a:picLocks noChangeAspect="1"/>
            </p:cNvPicPr>
            <p:nvPr/>
          </p:nvPicPr>
          <p:blipFill>
            <a:blip r:embed="rId5"/>
            <a:stretch>
              <a:fillRect/>
            </a:stretch>
          </p:blipFill>
          <p:spPr>
            <a:xfrm>
              <a:off x="8513222" y="2605087"/>
              <a:ext cx="2038350" cy="1724025"/>
            </a:xfrm>
            <a:prstGeom prst="rect">
              <a:avLst/>
            </a:prstGeom>
          </p:spPr>
        </p:pic>
        <p:pic>
          <p:nvPicPr>
            <p:cNvPr id="2052" name="Picture 4" descr="https://img-blog.csdn.net/20180104112208199?watermark/2/text/aHR0cDovL2Jsb2cuY3Nkbi5uZXQva2FuZ3lpNDEx/font/5a6L5L2T/fontsize/400/fill/I0JBQkFCMA==/dissolve/70/gravity/SouthEas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5715" y="4636416"/>
              <a:ext cx="1352550" cy="4476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img-blog.csdn.net/20180104112848849?watermark/2/text/aHR0cDovL2Jsb2cuY3Nkbi5uZXQva2FuZ3lpNDEx/font/5a6L5L2T/fontsize/400/fill/I0JBQkFCMA==/dissolve/70/gravity/SouthEas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6312" y="4607843"/>
              <a:ext cx="2724150" cy="5048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img-blog.csdn.net/20180104113836278?watermark/2/text/aHR0cDovL2Jsb2cuY3Nkbi5uZXQva2FuZ3lpNDEx/font/5a6L5L2T/fontsize/400/fill/I0JBQkFCMA==/dissolve/70/gravity/SouthEas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70397" y="4750717"/>
              <a:ext cx="1524000" cy="219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组合 17"/>
          <p:cNvGrpSpPr/>
          <p:nvPr/>
        </p:nvGrpSpPr>
        <p:grpSpPr>
          <a:xfrm>
            <a:off x="1249596" y="5369803"/>
            <a:ext cx="10231204" cy="400110"/>
            <a:chOff x="1268361" y="5011341"/>
            <a:chExt cx="10030297" cy="400110"/>
          </a:xfrm>
        </p:grpSpPr>
        <p:sp>
          <p:nvSpPr>
            <p:cNvPr id="19" name="矩形 18"/>
            <p:cNvSpPr/>
            <p:nvPr/>
          </p:nvSpPr>
          <p:spPr>
            <a:xfrm>
              <a:off x="1268361" y="5011341"/>
              <a:ext cx="3079049" cy="400110"/>
            </a:xfrm>
            <a:prstGeom prst="rect">
              <a:avLst/>
            </a:prstGeom>
          </p:spPr>
          <p:txBody>
            <a:bodyPr wrap="square">
              <a:spAutoFit/>
            </a:bodyPr>
            <a:lstStyle/>
            <a:p>
              <a:r>
                <a:rPr lang="zh-CN" altLang="en-US" sz="2000" dirty="0">
                  <a:solidFill>
                    <a:srgbClr val="00B0F0"/>
                  </a:solidFill>
                  <a:latin typeface="华文楷体" panose="02010600040101010101" pitchFamily="2" charset="-122"/>
                  <a:ea typeface="华文楷体" panose="02010600040101010101" pitchFamily="2" charset="-122"/>
                </a:rPr>
                <a:t>指数运算，效率低</a:t>
              </a:r>
              <a:endParaRPr lang="en-US" altLang="zh-CN" dirty="0">
                <a:solidFill>
                  <a:srgbClr val="00B0F0"/>
                </a:solidFill>
                <a:latin typeface="华文楷体" panose="02010600040101010101" pitchFamily="2" charset="-122"/>
                <a:ea typeface="华文楷体" panose="02010600040101010101" pitchFamily="2" charset="-122"/>
              </a:endParaRPr>
            </a:p>
          </p:txBody>
        </p:sp>
        <p:sp>
          <p:nvSpPr>
            <p:cNvPr id="20" name="矩形 19"/>
            <p:cNvSpPr/>
            <p:nvPr/>
          </p:nvSpPr>
          <p:spPr>
            <a:xfrm>
              <a:off x="4802354" y="5011341"/>
              <a:ext cx="2948991" cy="369332"/>
            </a:xfrm>
            <a:prstGeom prst="rect">
              <a:avLst/>
            </a:prstGeom>
          </p:spPr>
          <p:txBody>
            <a:bodyPr wrap="square">
              <a:spAutoFit/>
            </a:bodyPr>
            <a:lstStyle/>
            <a:p>
              <a:r>
                <a:rPr lang="zh-CN" altLang="en-US" dirty="0">
                  <a:solidFill>
                    <a:srgbClr val="00B0F0"/>
                  </a:solidFill>
                  <a:latin typeface="华文楷体" panose="02010600040101010101" pitchFamily="2" charset="-122"/>
                  <a:ea typeface="华文楷体" panose="02010600040101010101" pitchFamily="2" charset="-122"/>
                </a:rPr>
                <a:t>指数运算，效率低</a:t>
              </a:r>
              <a:endParaRPr lang="en-US" altLang="zh-CN" dirty="0">
                <a:solidFill>
                  <a:srgbClr val="00B0F0"/>
                </a:solidFill>
                <a:latin typeface="华文楷体" panose="02010600040101010101" pitchFamily="2" charset="-122"/>
                <a:ea typeface="华文楷体" panose="02010600040101010101" pitchFamily="2" charset="-122"/>
              </a:endParaRPr>
            </a:p>
          </p:txBody>
        </p:sp>
        <p:sp>
          <p:nvSpPr>
            <p:cNvPr id="21" name="矩形 20"/>
            <p:cNvSpPr/>
            <p:nvPr/>
          </p:nvSpPr>
          <p:spPr>
            <a:xfrm>
              <a:off x="7751345" y="5011341"/>
              <a:ext cx="3547313" cy="400110"/>
            </a:xfrm>
            <a:prstGeom prst="rect">
              <a:avLst/>
            </a:prstGeom>
          </p:spPr>
          <p:txBody>
            <a:bodyPr wrap="square">
              <a:spAutoFit/>
            </a:bodyPr>
            <a:lstStyle/>
            <a:p>
              <a:r>
                <a:rPr lang="zh-CN" altLang="en-US" sz="2000" dirty="0">
                  <a:solidFill>
                    <a:srgbClr val="00B0F0"/>
                  </a:solidFill>
                  <a:latin typeface="华文楷体" panose="02010600040101010101" pitchFamily="2" charset="-122"/>
                  <a:ea typeface="华文楷体" panose="02010600040101010101" pitchFamily="2" charset="-122"/>
                </a:rPr>
                <a:t>线性运算，效率极高，最常用</a:t>
              </a:r>
              <a:endParaRPr lang="en-US" altLang="zh-CN" sz="2000" dirty="0">
                <a:solidFill>
                  <a:srgbClr val="00B0F0"/>
                </a:solidFill>
                <a:latin typeface="华文楷体" panose="02010600040101010101" pitchFamily="2" charset="-122"/>
                <a:ea typeface="华文楷体" panose="02010600040101010101" pitchFamily="2" charset="-122"/>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1"/>
          <p:cNvSpPr/>
          <p:nvPr/>
        </p:nvSpPr>
        <p:spPr>
          <a:xfrm>
            <a:off x="1818640" y="2573020"/>
            <a:ext cx="2020570" cy="769620"/>
          </a:xfrm>
          <a:prstGeom prst="roundRect">
            <a:avLst/>
          </a:prstGeom>
          <a:solidFill>
            <a:schemeClr val="bg1"/>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r>
              <a:rPr lang="zh-CN" altLang="en-US" sz="2800" dirty="0">
                <a:solidFill>
                  <a:schemeClr val="tx1"/>
                </a:solidFill>
                <a:latin typeface="微软雅黑" panose="020B0503020204020204" pitchFamily="34" charset="-122"/>
                <a:ea typeface="微软雅黑" panose="020B0503020204020204" pitchFamily="34" charset="-122"/>
              </a:rPr>
              <a:t>    </a:t>
            </a:r>
            <a:r>
              <a:rPr lang="zh-CN" altLang="en-US" sz="24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输入层</a:t>
            </a:r>
          </a:p>
        </p:txBody>
      </p:sp>
      <p:sp>
        <p:nvSpPr>
          <p:cNvPr id="21" name="圆角矩形 11"/>
          <p:cNvSpPr/>
          <p:nvPr/>
        </p:nvSpPr>
        <p:spPr>
          <a:xfrm>
            <a:off x="4246880" y="2573020"/>
            <a:ext cx="1941195" cy="769620"/>
          </a:xfrm>
          <a:prstGeom prst="roundRect">
            <a:avLst/>
          </a:prstGeom>
          <a:solidFill>
            <a:schemeClr val="bg1"/>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r>
              <a:rPr lang="zh-CN" altLang="en-US" sz="2400" dirty="0">
                <a:solidFill>
                  <a:schemeClr val="tx1"/>
                </a:solidFill>
                <a:latin typeface="微软雅黑" panose="020B0503020204020204" pitchFamily="34" charset="-122"/>
                <a:ea typeface="微软雅黑" panose="020B0503020204020204" pitchFamily="34" charset="-122"/>
              </a:rPr>
              <a:t>    </a:t>
            </a:r>
            <a:r>
              <a:rPr lang="zh-CN" altLang="en-US" sz="24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卷积层</a:t>
            </a:r>
          </a:p>
        </p:txBody>
      </p:sp>
      <p:sp>
        <p:nvSpPr>
          <p:cNvPr id="13" name="矩形 12"/>
          <p:cNvSpPr/>
          <p:nvPr/>
        </p:nvSpPr>
        <p:spPr>
          <a:xfrm>
            <a:off x="1640428" y="384062"/>
            <a:ext cx="4199933"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自己动手搭</a:t>
            </a:r>
            <a:r>
              <a:rPr kumimoji="1" lang="en-US" altLang="zh-CN" sz="3600" b="1" dirty="0">
                <a:latin typeface="微软雅黑" panose="020B0503020204020204" pitchFamily="34" charset="-122"/>
                <a:ea typeface="微软雅黑" panose="020B0503020204020204" pitchFamily="34" charset="-122"/>
              </a:rPr>
              <a:t>CNN</a:t>
            </a:r>
          </a:p>
        </p:txBody>
      </p:sp>
      <p:sp>
        <p:nvSpPr>
          <p:cNvPr id="12" name="圆角矩形 15"/>
          <p:cNvSpPr/>
          <p:nvPr/>
        </p:nvSpPr>
        <p:spPr>
          <a:xfrm>
            <a:off x="6547485" y="2573655"/>
            <a:ext cx="2020570" cy="768985"/>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r>
              <a:rPr lang="zh-CN" altLang="en-US" sz="2400" dirty="0">
                <a:solidFill>
                  <a:schemeClr val="tx1"/>
                </a:solidFill>
                <a:latin typeface="微软雅黑" panose="020B0503020204020204" pitchFamily="34" charset="-122"/>
                <a:ea typeface="微软雅黑" panose="020B0503020204020204" pitchFamily="34" charset="-122"/>
              </a:rPr>
              <a:t>    激活层</a:t>
            </a:r>
          </a:p>
        </p:txBody>
      </p:sp>
      <p:sp>
        <p:nvSpPr>
          <p:cNvPr id="17" name="圆角矩形 9"/>
          <p:cNvSpPr/>
          <p:nvPr/>
        </p:nvSpPr>
        <p:spPr>
          <a:xfrm>
            <a:off x="1568450" y="1649095"/>
            <a:ext cx="6902450" cy="769620"/>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800" dirty="0">
                <a:solidFill>
                  <a:schemeClr val="tx1"/>
                </a:solidFill>
                <a:latin typeface="微软雅黑" panose="020B0503020204020204" pitchFamily="34" charset="-122"/>
                <a:ea typeface="微软雅黑" panose="020B0503020204020204" pitchFamily="34" charset="-122"/>
              </a:rPr>
              <a:t>CNN</a:t>
            </a:r>
            <a:r>
              <a:rPr lang="zh-CN" altLang="en-US" sz="2800" dirty="0">
                <a:solidFill>
                  <a:schemeClr val="tx1"/>
                </a:solidFill>
                <a:latin typeface="微软雅黑" panose="020B0503020204020204" pitchFamily="34" charset="-122"/>
                <a:ea typeface="微软雅黑" panose="020B0503020204020204" pitchFamily="34" charset="-122"/>
              </a:rPr>
              <a:t>基本结构</a:t>
            </a:r>
          </a:p>
        </p:txBody>
      </p:sp>
      <p:sp>
        <p:nvSpPr>
          <p:cNvPr id="23" name="圆角矩形 10"/>
          <p:cNvSpPr/>
          <p:nvPr/>
        </p:nvSpPr>
        <p:spPr>
          <a:xfrm>
            <a:off x="1640205" y="4488815"/>
            <a:ext cx="6903085" cy="769620"/>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800" dirty="0">
                <a:solidFill>
                  <a:schemeClr val="tx1"/>
                </a:solidFill>
                <a:latin typeface="微软雅黑" panose="020B0503020204020204" pitchFamily="34" charset="-122"/>
                <a:ea typeface="微软雅黑" panose="020B0503020204020204" pitchFamily="34" charset="-122"/>
              </a:rPr>
              <a:t>CNN</a:t>
            </a:r>
            <a:r>
              <a:rPr lang="zh-CN" altLang="en-US" sz="2800" dirty="0">
                <a:solidFill>
                  <a:schemeClr val="tx1"/>
                </a:solidFill>
                <a:latin typeface="微软雅黑" panose="020B0503020204020204" pitchFamily="34" charset="-122"/>
                <a:ea typeface="微软雅黑" panose="020B0503020204020204" pitchFamily="34" charset="-122"/>
              </a:rPr>
              <a:t>网络训练</a:t>
            </a:r>
          </a:p>
        </p:txBody>
      </p:sp>
      <p:sp>
        <p:nvSpPr>
          <p:cNvPr id="24" name="圆角矩形 11"/>
          <p:cNvSpPr/>
          <p:nvPr/>
        </p:nvSpPr>
        <p:spPr>
          <a:xfrm>
            <a:off x="1640205" y="5476875"/>
            <a:ext cx="6927850" cy="769620"/>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第一个</a:t>
            </a:r>
            <a:r>
              <a:rPr lang="en-US" altLang="zh-CN" sz="2800" dirty="0">
                <a:solidFill>
                  <a:schemeClr val="tx1"/>
                </a:solidFill>
                <a:latin typeface="微软雅黑" panose="020B0503020204020204" pitchFamily="34" charset="-122"/>
                <a:ea typeface="微软雅黑" panose="020B0503020204020204" pitchFamily="34" charset="-122"/>
              </a:rPr>
              <a:t>CNN</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2" name="圆角矩形 15"/>
          <p:cNvSpPr/>
          <p:nvPr/>
        </p:nvSpPr>
        <p:spPr>
          <a:xfrm>
            <a:off x="4246880" y="3506470"/>
            <a:ext cx="1941195" cy="769620"/>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 全连接层</a:t>
            </a:r>
          </a:p>
        </p:txBody>
      </p:sp>
      <p:sp>
        <p:nvSpPr>
          <p:cNvPr id="5" name="圆角矩形 4"/>
          <p:cNvSpPr/>
          <p:nvPr/>
        </p:nvSpPr>
        <p:spPr>
          <a:xfrm>
            <a:off x="1818640" y="3506470"/>
            <a:ext cx="2020570" cy="769620"/>
          </a:xfrm>
          <a:prstGeom prst="roundRect">
            <a:avLst/>
          </a:prstGeom>
          <a:solidFill>
            <a:srgbClr val="F4B183"/>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r>
              <a:rPr lang="zh-CN" altLang="en-US" sz="2400">
                <a:solidFill>
                  <a:schemeClr val="tx1"/>
                </a:solidFill>
                <a:latin typeface="微软雅黑" panose="020B0503020204020204" pitchFamily="34" charset="-122"/>
                <a:ea typeface="微软雅黑" panose="020B0503020204020204" pitchFamily="34" charset="-122"/>
              </a:rPr>
              <a:t>     池化</a:t>
            </a:r>
            <a:r>
              <a:rPr lang="zh-CN" altLang="en-US" sz="2400" dirty="0">
                <a:solidFill>
                  <a:schemeClr val="tx1"/>
                </a:solidFill>
                <a:latin typeface="微软雅黑" panose="020B0503020204020204" pitchFamily="34" charset="-122"/>
                <a:ea typeface="微软雅黑" panose="020B0503020204020204" pitchFamily="34" charset="-122"/>
              </a:rPr>
              <a:t>层</a:t>
            </a:r>
          </a:p>
        </p:txBody>
      </p:sp>
      <p:sp>
        <p:nvSpPr>
          <p:cNvPr id="26" name="文本框 25"/>
          <p:cNvSpPr txBox="1"/>
          <p:nvPr/>
        </p:nvSpPr>
        <p:spPr>
          <a:xfrm>
            <a:off x="7557770" y="3568114"/>
            <a:ext cx="4427793"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一般意义上的池化</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典型的池化：平均池化、最大池化</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20232" y="1959317"/>
            <a:ext cx="4041034" cy="3438323"/>
          </a:xfrm>
          <a:prstGeom prst="rect">
            <a:avLst/>
          </a:prstGeom>
        </p:spPr>
      </p:pic>
      <p:sp>
        <p:nvSpPr>
          <p:cNvPr id="17" name="矩形 16"/>
          <p:cNvSpPr/>
          <p:nvPr/>
        </p:nvSpPr>
        <p:spPr>
          <a:xfrm>
            <a:off x="1640428" y="384062"/>
            <a:ext cx="2309699"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池化层</a:t>
            </a:r>
            <a:endParaRPr lang="zh-CN" altLang="en-US" sz="3600" b="1" dirty="0">
              <a:latin typeface="微软雅黑" panose="020B0503020204020204" pitchFamily="34" charset="-122"/>
              <a:ea typeface="微软雅黑" panose="020B0503020204020204" pitchFamily="34" charset="-122"/>
            </a:endParaRPr>
          </a:p>
        </p:txBody>
      </p:sp>
      <p:sp>
        <p:nvSpPr>
          <p:cNvPr id="12" name="矩形 11"/>
          <p:cNvSpPr/>
          <p:nvPr/>
        </p:nvSpPr>
        <p:spPr>
          <a:xfrm>
            <a:off x="724644" y="1762569"/>
            <a:ext cx="5653624" cy="3831818"/>
          </a:xfrm>
          <a:prstGeom prst="rect">
            <a:avLst/>
          </a:prstGeom>
          <a:noFill/>
        </p:spPr>
        <p:txBody>
          <a:bodyPr wrap="square">
            <a:spAutoFit/>
          </a:bodyPr>
          <a:lstStyle/>
          <a:p>
            <a:pPr marL="342900" indent="-342900">
              <a:lnSpc>
                <a:spcPct val="150000"/>
              </a:lnSpc>
              <a:buFont typeface="Wingdings" panose="05000000000000000000" pitchFamily="2" charset="2"/>
              <a:buChar char="Ø"/>
              <a:defRPr/>
            </a:pPr>
            <a:r>
              <a:rPr lang="zh-CN" altLang="en-US" b="1" dirty="0">
                <a:latin typeface="微软雅黑" panose="020B0503020204020204" pitchFamily="34" charset="-122"/>
                <a:ea typeface="微软雅黑" panose="020B0503020204020204" pitchFamily="34" charset="-122"/>
              </a:rPr>
              <a:t>池化</a:t>
            </a:r>
            <a:endParaRPr lang="en-US" altLang="zh-CN" b="1" dirty="0">
              <a:latin typeface="微软雅黑" panose="020B0503020204020204" pitchFamily="34" charset="-122"/>
              <a:ea typeface="微软雅黑" panose="020B0503020204020204" pitchFamily="34" charset="-122"/>
            </a:endParaRPr>
          </a:p>
          <a:p>
            <a:pPr>
              <a:lnSpc>
                <a:spcPct val="150000"/>
              </a:lnSpc>
              <a:defRPr/>
            </a:pPr>
            <a:endParaRPr lang="en-US" altLang="zh-CN" sz="900" dirty="0">
              <a:ea typeface="华文楷体" panose="02010600040101010101" pitchFamily="2" charset="-122"/>
            </a:endParaRPr>
          </a:p>
          <a:p>
            <a:pPr marL="742950" lvl="1" indent="-285750">
              <a:lnSpc>
                <a:spcPct val="150000"/>
              </a:lnSpc>
              <a:buFont typeface="Wingdings" panose="05000000000000000000" pitchFamily="2" charset="2"/>
              <a:buChar char="ü"/>
              <a:defRPr/>
            </a:pPr>
            <a:r>
              <a:rPr lang="zh-CN" altLang="en-US" dirty="0">
                <a:latin typeface="华文楷体" panose="02010600040101010101" pitchFamily="2" charset="-122"/>
                <a:ea typeface="华文楷体" panose="02010600040101010101" pitchFamily="2" charset="-122"/>
              </a:rPr>
              <a:t>在</a:t>
            </a:r>
            <a:r>
              <a:rPr lang="en-US" altLang="zh-CN" dirty="0">
                <a:latin typeface="华文楷体" panose="02010600040101010101" pitchFamily="2" charset="-122"/>
                <a:ea typeface="华文楷体" panose="02010600040101010101" pitchFamily="2" charset="-122"/>
              </a:rPr>
              <a:t>width</a:t>
            </a:r>
            <a:r>
              <a:rPr lang="zh-CN" altLang="en-US" dirty="0">
                <a:latin typeface="华文楷体" panose="02010600040101010101" pitchFamily="2" charset="-122"/>
                <a:ea typeface="华文楷体" panose="02010600040101010101" pitchFamily="2" charset="-122"/>
              </a:rPr>
              <a:t>和</a:t>
            </a:r>
            <a:r>
              <a:rPr lang="en-US" altLang="zh-CN" dirty="0">
                <a:latin typeface="华文楷体" panose="02010600040101010101" pitchFamily="2" charset="-122"/>
                <a:ea typeface="华文楷体" panose="02010600040101010101" pitchFamily="2" charset="-122"/>
              </a:rPr>
              <a:t>height</a:t>
            </a:r>
            <a:r>
              <a:rPr lang="zh-CN" altLang="en-US" dirty="0">
                <a:latin typeface="华文楷体" panose="02010600040101010101" pitchFamily="2" charset="-122"/>
                <a:ea typeface="华文楷体" panose="02010600040101010101" pitchFamily="2" charset="-122"/>
              </a:rPr>
              <a:t>维度上进行下采样，不改变</a:t>
            </a:r>
            <a:r>
              <a:rPr lang="en-US" altLang="zh-CN" dirty="0">
                <a:latin typeface="华文楷体" panose="02010600040101010101" pitchFamily="2" charset="-122"/>
                <a:ea typeface="华文楷体" panose="02010600040101010101" pitchFamily="2" charset="-122"/>
              </a:rPr>
              <a:t>depth</a:t>
            </a:r>
            <a:r>
              <a:rPr lang="zh-CN" altLang="en-US" dirty="0">
                <a:latin typeface="华文楷体" panose="02010600040101010101" pitchFamily="2" charset="-122"/>
                <a:ea typeface="华文楷体" panose="02010600040101010101" pitchFamily="2" charset="-122"/>
              </a:rPr>
              <a:t>的维度</a:t>
            </a:r>
            <a:endParaRPr lang="en-US" altLang="zh-CN" dirty="0">
              <a:latin typeface="华文楷体" panose="02010600040101010101" pitchFamily="2" charset="-122"/>
              <a:ea typeface="华文楷体" panose="02010600040101010101" pitchFamily="2" charset="-122"/>
            </a:endParaRPr>
          </a:p>
          <a:p>
            <a:pPr marL="742950" lvl="1" indent="-285750">
              <a:lnSpc>
                <a:spcPct val="150000"/>
              </a:lnSpc>
              <a:buFont typeface="Wingdings" panose="05000000000000000000" pitchFamily="2" charset="2"/>
              <a:buChar char="ü"/>
              <a:defRPr/>
            </a:pPr>
            <a:r>
              <a:rPr lang="zh-CN" altLang="en-US" dirty="0">
                <a:latin typeface="华文楷体" panose="02010600040101010101" pitchFamily="2" charset="-122"/>
                <a:ea typeface="华文楷体" panose="02010600040101010101" pitchFamily="2" charset="-122"/>
              </a:rPr>
              <a:t>右图相当于对输入数据使用了</a:t>
            </a:r>
            <a:r>
              <a:rPr lang="en-US" altLang="zh-CN" dirty="0">
                <a:latin typeface="华文楷体" panose="02010600040101010101" pitchFamily="2" charset="-122"/>
                <a:ea typeface="华文楷体" panose="02010600040101010101" pitchFamily="2" charset="-122"/>
              </a:rPr>
              <a:t>2*2</a:t>
            </a:r>
            <a:r>
              <a:rPr lang="zh-CN" altLang="en-US" dirty="0">
                <a:latin typeface="华文楷体" panose="02010600040101010101" pitchFamily="2" charset="-122"/>
                <a:ea typeface="华文楷体" panose="02010600040101010101" pitchFamily="2" charset="-122"/>
              </a:rPr>
              <a:t>， </a:t>
            </a:r>
            <a:r>
              <a:rPr lang="en-US" altLang="zh-CN" dirty="0">
                <a:latin typeface="华文楷体" panose="02010600040101010101" pitchFamily="2" charset="-122"/>
                <a:ea typeface="华文楷体" panose="02010600040101010101" pitchFamily="2" charset="-122"/>
              </a:rPr>
              <a:t>stride = 2</a:t>
            </a:r>
            <a:r>
              <a:rPr lang="zh-CN" altLang="en-US" dirty="0">
                <a:latin typeface="华文楷体" panose="02010600040101010101" pitchFamily="2" charset="-122"/>
                <a:ea typeface="华文楷体" panose="02010600040101010101" pitchFamily="2" charset="-122"/>
              </a:rPr>
              <a:t>的卷积核，但是该卷积核不是通过学习获得，而是人为定义的卷积核（不算做参数）</a:t>
            </a:r>
            <a:endParaRPr lang="en-US" altLang="zh-CN" dirty="0">
              <a:latin typeface="华文楷体" panose="02010600040101010101" pitchFamily="2" charset="-122"/>
              <a:ea typeface="华文楷体" panose="02010600040101010101" pitchFamily="2" charset="-122"/>
            </a:endParaRPr>
          </a:p>
          <a:p>
            <a:pPr marL="742950" lvl="1" indent="-285750">
              <a:lnSpc>
                <a:spcPct val="150000"/>
              </a:lnSpc>
              <a:buFont typeface="Wingdings" panose="05000000000000000000" pitchFamily="2" charset="2"/>
              <a:buChar char="ü"/>
              <a:defRPr/>
            </a:pPr>
            <a:endParaRPr lang="en-US" altLang="zh-CN" sz="900" dirty="0">
              <a:latin typeface="华文楷体" panose="02010600040101010101" pitchFamily="2" charset="-122"/>
              <a:ea typeface="华文楷体" panose="02010600040101010101" pitchFamily="2" charset="-122"/>
            </a:endParaRPr>
          </a:p>
          <a:p>
            <a:pPr marL="742950" lvl="1" indent="-285750">
              <a:lnSpc>
                <a:spcPct val="150000"/>
              </a:lnSpc>
              <a:buFont typeface="Wingdings" panose="05000000000000000000" pitchFamily="2" charset="2"/>
              <a:buChar char="ü"/>
              <a:defRPr/>
            </a:pPr>
            <a:r>
              <a:rPr lang="zh-CN" altLang="en-US" dirty="0">
                <a:latin typeface="华文楷体" panose="02010600040101010101" pitchFamily="2" charset="-122"/>
                <a:ea typeface="华文楷体" panose="02010600040101010101" pitchFamily="2" charset="-122"/>
              </a:rPr>
              <a:t>能够成倍减少计算量</a:t>
            </a:r>
            <a:endParaRPr lang="en-US" altLang="zh-CN" sz="900" dirty="0">
              <a:latin typeface="华文楷体" panose="02010600040101010101" pitchFamily="2" charset="-122"/>
              <a:ea typeface="华文楷体" panose="02010600040101010101" pitchFamily="2" charset="-122"/>
            </a:endParaRPr>
          </a:p>
          <a:p>
            <a:pPr marL="742950" lvl="1" indent="-285750">
              <a:lnSpc>
                <a:spcPct val="150000"/>
              </a:lnSpc>
              <a:buFont typeface="Wingdings" panose="05000000000000000000" pitchFamily="2" charset="2"/>
              <a:buChar char="ü"/>
              <a:defRPr/>
            </a:pPr>
            <a:r>
              <a:rPr lang="zh-CN" altLang="en-US" dirty="0">
                <a:latin typeface="华文楷体" panose="02010600040101010101" pitchFamily="2" charset="-122"/>
                <a:ea typeface="华文楷体" panose="02010600040101010101" pitchFamily="2" charset="-122"/>
              </a:rPr>
              <a:t>相比</a:t>
            </a:r>
            <a:r>
              <a:rPr lang="en-US" altLang="zh-CN" dirty="0">
                <a:latin typeface="华文楷体" panose="02010600040101010101" pitchFamily="2" charset="-122"/>
                <a:ea typeface="华文楷体" panose="02010600040101010101" pitchFamily="2" charset="-122"/>
              </a:rPr>
              <a:t>stride</a:t>
            </a:r>
            <a:r>
              <a:rPr lang="zh-CN" altLang="en-US" dirty="0">
                <a:latin typeface="华文楷体" panose="02010600040101010101" pitchFamily="2" charset="-122"/>
                <a:ea typeface="华文楷体" panose="02010600040101010101" pitchFamily="2" charset="-122"/>
              </a:rPr>
              <a:t>，池化层可以选择进行下采样的方式</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36202" y="1551093"/>
            <a:ext cx="4514541" cy="4812919"/>
            <a:chOff x="913534" y="1551093"/>
            <a:chExt cx="4514541" cy="5157523"/>
          </a:xfrm>
        </p:grpSpPr>
        <mc:AlternateContent xmlns:mc="http://schemas.openxmlformats.org/markup-compatibility/2006" xmlns:a14="http://schemas.microsoft.com/office/drawing/2010/main">
          <mc:Choice Requires="a14">
            <p:sp>
              <p:nvSpPr>
                <p:cNvPr id="11" name="矩形 10"/>
                <p:cNvSpPr/>
                <p:nvPr/>
              </p:nvSpPr>
              <p:spPr>
                <a:xfrm>
                  <a:off x="913534" y="4751477"/>
                  <a:ext cx="4514541" cy="1957139"/>
                </a:xfrm>
                <a:prstGeom prst="rect">
                  <a:avLst/>
                </a:prstGeom>
              </p:spPr>
              <p:txBody>
                <a:bodyPr wrap="square">
                  <a:spAutoFit/>
                </a:bodyPr>
                <a:lstStyle/>
                <a:p>
                  <a:pPr>
                    <a:lnSpc>
                      <a:spcPct val="150000"/>
                    </a:lnSpc>
                    <a:defRPr/>
                  </a:pPr>
                  <a:r>
                    <a:rPr lang="en-US" altLang="zh-CN" dirty="0">
                      <a:solidFill>
                        <a:srgbClr val="FF3300"/>
                      </a:solidFill>
                      <a:latin typeface="华文楷体" panose="02010600040101010101" pitchFamily="2" charset="-122"/>
                      <a:ea typeface="华文楷体" panose="02010600040101010101" pitchFamily="2" charset="-122"/>
                      <a:sym typeface="Wingdings" panose="05000000000000000000" pitchFamily="2" charset="2"/>
                    </a:rPr>
                    <a:t>Max-Pooling</a:t>
                  </a:r>
                  <a:r>
                    <a:rPr lang="en-US" altLang="zh-CN" dirty="0">
                      <a:latin typeface="华文楷体" panose="02010600040101010101" pitchFamily="2" charset="-122"/>
                      <a:ea typeface="华文楷体" panose="02010600040101010101" pitchFamily="2" charset="-122"/>
                      <a:sym typeface="Wingdings" panose="05000000000000000000" pitchFamily="2" charset="2"/>
                    </a:rPr>
                    <a:t>:  </a:t>
                  </a:r>
                </a:p>
                <a:p>
                  <a:pPr>
                    <a:lnSpc>
                      <a:spcPct val="150000"/>
                    </a:lnSpc>
                    <a:defRPr/>
                  </a:pPr>
                  <a:r>
                    <a:rPr lang="zh-CN" altLang="en-US" dirty="0">
                      <a:latin typeface="微软雅黑" panose="020B0503020204020204" pitchFamily="34" charset="-122"/>
                      <a:ea typeface="微软雅黑" panose="020B0503020204020204" pitchFamily="34" charset="-122"/>
                      <a:sym typeface="Wingdings" panose="05000000000000000000" pitchFamily="2" charset="2"/>
                    </a:rPr>
                    <a:t>对邻域内特征点取最大作为最后的特征值</a:t>
                  </a:r>
                  <a:endParaRPr lang="en-US" altLang="zh-CN" dirty="0">
                    <a:latin typeface="微软雅黑" panose="020B0503020204020204" pitchFamily="34" charset="-122"/>
                    <a:ea typeface="微软雅黑" panose="020B0503020204020204" pitchFamily="34" charset="-122"/>
                    <a:sym typeface="Wingdings" panose="05000000000000000000" pitchFamily="2" charset="2"/>
                  </a:endParaRPr>
                </a:p>
                <a:p>
                  <a:pPr>
                    <a:lnSpc>
                      <a:spcPct val="150000"/>
                    </a:lnSpc>
                    <a:defRPr/>
                  </a:pPr>
                  <a:endParaRPr lang="en-US" altLang="zh-CN" sz="800" dirty="0">
                    <a:latin typeface="华文楷体" panose="02010600040101010101" pitchFamily="2" charset="-122"/>
                    <a:ea typeface="华文楷体" panose="02010600040101010101" pitchFamily="2" charset="-122"/>
                    <a:sym typeface="Wingdings" panose="05000000000000000000" pitchFamily="2" charset="2"/>
                  </a:endParaRPr>
                </a:p>
                <a:p>
                  <a:pPr>
                    <a:lnSpc>
                      <a:spcPct val="150000"/>
                    </a:lnSpc>
                    <a:defRPr/>
                  </a:pPr>
                  <a14:m>
                    <m:oMathPara xmlns:m="http://schemas.openxmlformats.org/officeDocument/2006/math">
                      <m:oMathParaPr>
                        <m:jc m:val="centerGroup"/>
                      </m:oMathParaPr>
                      <m:oMath xmlns:m="http://schemas.openxmlformats.org/officeDocument/2006/math">
                        <m:r>
                          <m:rPr>
                            <m:sty m:val="p"/>
                          </m:rPr>
                          <a:rPr lang="en-US" altLang="zh-CN" i="1" dirty="0">
                            <a:latin typeface="Cambria Math" panose="02040503050406030204" pitchFamily="18" charset="0"/>
                            <a:ea typeface="华文楷体" panose="02010600040101010101" pitchFamily="2" charset="-122"/>
                            <a:sym typeface="Wingdings" panose="05000000000000000000" pitchFamily="2" charset="2"/>
                          </a:rPr>
                          <m:t>max</m:t>
                        </m:r>
                        <m:d>
                          <m:dPr>
                            <m:ctrlPr>
                              <a:rPr lang="en-US" altLang="zh-CN" i="1" dirty="0" smtClean="0">
                                <a:latin typeface="Cambria Math"/>
                                <a:ea typeface="华文楷体" panose="02010600040101010101" pitchFamily="2" charset="-122"/>
                                <a:sym typeface="Wingdings" panose="05000000000000000000" pitchFamily="2" charset="2"/>
                              </a:rPr>
                            </m:ctrlPr>
                          </m:dPr>
                          <m:e>
                            <m:r>
                              <a:rPr lang="en-US" altLang="zh-CN" b="0" i="1" dirty="0" smtClean="0">
                                <a:latin typeface="Cambria Math" panose="02040503050406030204" pitchFamily="18" charset="0"/>
                                <a:ea typeface="华文楷体" panose="02010600040101010101" pitchFamily="2" charset="-122"/>
                                <a:sym typeface="Wingdings" panose="05000000000000000000" pitchFamily="2" charset="2"/>
                              </a:rPr>
                              <m:t>0.3,0.2,0.5,0.6</m:t>
                            </m:r>
                          </m:e>
                        </m:d>
                        <m:r>
                          <a:rPr lang="en-US" altLang="zh-CN" b="0" i="1" dirty="0" smtClean="0">
                            <a:latin typeface="Cambria Math" panose="02040503050406030204" pitchFamily="18" charset="0"/>
                            <a:ea typeface="华文楷体" panose="02010600040101010101" pitchFamily="2" charset="-122"/>
                            <a:sym typeface="Wingdings" panose="05000000000000000000" pitchFamily="2" charset="2"/>
                          </a:rPr>
                          <m:t>=0.6</m:t>
                        </m:r>
                      </m:oMath>
                    </m:oMathPara>
                  </a14:m>
                  <a:endParaRPr lang="en-US" altLang="zh-CN" dirty="0">
                    <a:latin typeface="华文楷体" panose="02010600040101010101" pitchFamily="2" charset="-122"/>
                    <a:ea typeface="华文楷体" panose="02010600040101010101" pitchFamily="2" charset="-122"/>
                    <a:sym typeface="Wingdings" panose="05000000000000000000" pitchFamily="2" charset="2"/>
                  </a:endParaRPr>
                </a:p>
                <a:p>
                  <a:pPr>
                    <a:lnSpc>
                      <a:spcPct val="150000"/>
                    </a:lnSpc>
                    <a:defRPr/>
                  </a:pPr>
                  <a:r>
                    <a:rPr lang="en-US" altLang="zh-CN" dirty="0">
                      <a:latin typeface="华文楷体" panose="02010600040101010101" pitchFamily="2" charset="-122"/>
                      <a:ea typeface="华文楷体" panose="02010600040101010101" pitchFamily="2" charset="-122"/>
                      <a:sym typeface="Wingdings" panose="05000000000000000000" pitchFamily="2" charset="2"/>
                    </a:rPr>
                    <a:t>			</a:t>
                  </a:r>
                </a:p>
              </p:txBody>
            </p:sp>
          </mc:Choice>
          <mc:Fallback xmlns="">
            <p:sp>
              <p:nvSpPr>
                <p:cNvPr id="11" name="矩形 10"/>
                <p:cNvSpPr>
                  <a:spLocks noRot="1" noChangeAspect="1" noMove="1" noResize="1" noEditPoints="1" noAdjustHandles="1" noChangeArrowheads="1" noChangeShapeType="1" noTextEdit="1"/>
                </p:cNvSpPr>
                <p:nvPr/>
              </p:nvSpPr>
              <p:spPr>
                <a:xfrm>
                  <a:off x="913534" y="4751477"/>
                  <a:ext cx="4514541" cy="1957139"/>
                </a:xfrm>
                <a:prstGeom prst="rect">
                  <a:avLst/>
                </a:prstGeom>
                <a:blipFill rotWithShape="1">
                  <a:blip r:embed="rId3"/>
                  <a:stretch>
                    <a:fillRect l="-1080"/>
                  </a:stretch>
                </a:blipFill>
              </p:spPr>
              <p:txBody>
                <a:bodyPr/>
                <a:lstStyle/>
                <a:p>
                  <a:r>
                    <a:rPr lang="zh-CN" altLang="en-US">
                      <a:noFill/>
                    </a:rPr>
                    <a:t> </a:t>
                  </a:r>
                  <a:endParaRPr lang="zh-CN" altLang="en-US">
                    <a:noFill/>
                  </a:endParaRPr>
                </a:p>
              </p:txBody>
            </p:sp>
          </mc:Fallback>
        </mc:AlternateContent>
        <p:pic>
          <p:nvPicPr>
            <p:cNvPr id="27" name="图片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13534" y="1551093"/>
              <a:ext cx="3551649" cy="3254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 name="矩形 16"/>
          <p:cNvSpPr/>
          <p:nvPr/>
        </p:nvSpPr>
        <p:spPr>
          <a:xfrm>
            <a:off x="1640428" y="384062"/>
            <a:ext cx="2309699"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池化层</a:t>
            </a:r>
            <a:endParaRPr lang="zh-CN" altLang="en-US" sz="3600" b="1" dirty="0">
              <a:latin typeface="微软雅黑" panose="020B0503020204020204" pitchFamily="34" charset="-122"/>
              <a:ea typeface="微软雅黑" panose="020B0503020204020204" pitchFamily="34" charset="-122"/>
            </a:endParaRPr>
          </a:p>
        </p:txBody>
      </p:sp>
      <p:grpSp>
        <p:nvGrpSpPr>
          <p:cNvPr id="4" name="组合 3"/>
          <p:cNvGrpSpPr/>
          <p:nvPr/>
        </p:nvGrpSpPr>
        <p:grpSpPr>
          <a:xfrm>
            <a:off x="6744930" y="1551093"/>
            <a:ext cx="4310867" cy="4812919"/>
            <a:chOff x="6744931" y="1551093"/>
            <a:chExt cx="4310867" cy="4812919"/>
          </a:xfrm>
        </p:grpSpPr>
        <mc:AlternateContent xmlns:mc="http://schemas.openxmlformats.org/markup-compatibility/2006" xmlns:a14="http://schemas.microsoft.com/office/drawing/2010/main">
          <mc:Choice Requires="a14">
            <p:sp>
              <p:nvSpPr>
                <p:cNvPr id="2" name="矩形 1"/>
                <p:cNvSpPr/>
                <p:nvPr/>
              </p:nvSpPr>
              <p:spPr>
                <a:xfrm>
                  <a:off x="6744931" y="4741645"/>
                  <a:ext cx="4310867" cy="1622367"/>
                </a:xfrm>
                <a:prstGeom prst="rect">
                  <a:avLst/>
                </a:prstGeom>
                <a:solidFill>
                  <a:schemeClr val="bg1"/>
                </a:solidFill>
              </p:spPr>
              <p:txBody>
                <a:bodyPr wrap="square">
                  <a:spAutoFit/>
                </a:bodyPr>
                <a:lstStyle/>
                <a:p>
                  <a:pPr>
                    <a:lnSpc>
                      <a:spcPct val="150000"/>
                    </a:lnSpc>
                    <a:defRPr/>
                  </a:pPr>
                  <a:r>
                    <a:rPr lang="en-US" altLang="zh-CN" dirty="0">
                      <a:solidFill>
                        <a:srgbClr val="FF3300"/>
                      </a:solidFill>
                      <a:latin typeface="华文楷体" panose="02010600040101010101" pitchFamily="2" charset="-122"/>
                      <a:ea typeface="华文楷体" panose="02010600040101010101" pitchFamily="2" charset="-122"/>
                      <a:sym typeface="Wingdings" panose="05000000000000000000" pitchFamily="2" charset="2"/>
                    </a:rPr>
                    <a:t>Mean-Pooling</a:t>
                  </a:r>
                  <a:r>
                    <a:rPr lang="en-US" altLang="zh-CN" dirty="0">
                      <a:latin typeface="华文楷体" panose="02010600040101010101" pitchFamily="2" charset="-122"/>
                      <a:ea typeface="华文楷体" panose="02010600040101010101" pitchFamily="2" charset="-122"/>
                      <a:sym typeface="Wingdings" panose="05000000000000000000" pitchFamily="2" charset="2"/>
                    </a:rPr>
                    <a:t>:</a:t>
                  </a:r>
                  <a:r>
                    <a:rPr lang="zh-CN" altLang="en-US" dirty="0">
                      <a:latin typeface="华文楷体" panose="02010600040101010101" pitchFamily="2" charset="-122"/>
                      <a:ea typeface="华文楷体" panose="02010600040101010101" pitchFamily="2" charset="-122"/>
                      <a:sym typeface="Wingdings" panose="05000000000000000000" pitchFamily="2" charset="2"/>
                    </a:rPr>
                    <a:t>  </a:t>
                  </a:r>
                  <a:endParaRPr lang="en-US" altLang="zh-CN" dirty="0">
                    <a:latin typeface="华文楷体" panose="02010600040101010101" pitchFamily="2" charset="-122"/>
                    <a:ea typeface="华文楷体" panose="02010600040101010101" pitchFamily="2" charset="-122"/>
                    <a:sym typeface="Wingdings" panose="05000000000000000000" pitchFamily="2" charset="2"/>
                  </a:endParaRPr>
                </a:p>
                <a:p>
                  <a:pPr>
                    <a:lnSpc>
                      <a:spcPct val="150000"/>
                    </a:lnSpc>
                    <a:defRPr/>
                  </a:pPr>
                  <a:r>
                    <a:rPr lang="zh-CN" altLang="en-US" dirty="0">
                      <a:latin typeface="微软雅黑" panose="020B0503020204020204" pitchFamily="34" charset="-122"/>
                      <a:ea typeface="微软雅黑" panose="020B0503020204020204" pitchFamily="34" charset="-122"/>
                      <a:sym typeface="Wingdings" panose="05000000000000000000" pitchFamily="2" charset="2"/>
                    </a:rPr>
                    <a:t>对邻域内特征点取平均作为最后的特征值</a:t>
                  </a:r>
                  <a:endParaRPr lang="en-US" altLang="zh-CN" dirty="0">
                    <a:latin typeface="微软雅黑" panose="020B0503020204020204" pitchFamily="34" charset="-122"/>
                    <a:ea typeface="微软雅黑" panose="020B0503020204020204" pitchFamily="34" charset="-122"/>
                    <a:sym typeface="Wingdings" panose="05000000000000000000" pitchFamily="2" charset="2"/>
                  </a:endParaRPr>
                </a:p>
                <a:p>
                  <a:pPr>
                    <a:lnSpc>
                      <a:spcPct val="150000"/>
                    </a:lnSpc>
                    <a:defRPr/>
                  </a:pPr>
                  <a14:m>
                    <m:oMathPara xmlns:m="http://schemas.openxmlformats.org/officeDocument/2006/math">
                      <m:oMathParaPr>
                        <m:jc m:val="centerGroup"/>
                      </m:oMathParaPr>
                      <m:oMath xmlns:m="http://schemas.openxmlformats.org/officeDocument/2006/math">
                        <m:f>
                          <m:fPr>
                            <m:ctrlPr>
                              <a:rPr lang="en-US" altLang="zh-CN" sz="1600" i="1" smtClean="0">
                                <a:latin typeface="Cambria Math"/>
                                <a:ea typeface="华文楷体" panose="02010600040101010101" pitchFamily="2" charset="-122"/>
                                <a:sym typeface="Wingdings" panose="05000000000000000000" pitchFamily="2" charset="2"/>
                              </a:rPr>
                            </m:ctrlPr>
                          </m:fPr>
                          <m:num>
                            <m:r>
                              <a:rPr lang="en-US" altLang="zh-CN" sz="1600" b="0" i="1" smtClean="0">
                                <a:latin typeface="Cambria Math" panose="02040503050406030204" pitchFamily="18" charset="0"/>
                                <a:ea typeface="华文楷体" panose="02010600040101010101" pitchFamily="2" charset="-122"/>
                                <a:sym typeface="Wingdings" panose="05000000000000000000" pitchFamily="2" charset="2"/>
                              </a:rPr>
                              <m:t>0.3+0.2+0.5+0.6</m:t>
                            </m:r>
                          </m:num>
                          <m:den>
                            <m:r>
                              <a:rPr lang="en-US" altLang="zh-CN" sz="1600" b="0" i="1" smtClean="0">
                                <a:latin typeface="Cambria Math" panose="02040503050406030204" pitchFamily="18" charset="0"/>
                                <a:ea typeface="华文楷体" panose="02010600040101010101" pitchFamily="2" charset="-122"/>
                                <a:sym typeface="Wingdings" panose="05000000000000000000" pitchFamily="2" charset="2"/>
                              </a:rPr>
                              <m:t>4</m:t>
                            </m:r>
                          </m:den>
                        </m:f>
                        <m:r>
                          <a:rPr lang="en-US" altLang="zh-CN" sz="1600" b="0" i="1" smtClean="0">
                            <a:latin typeface="Cambria Math" panose="02040503050406030204" pitchFamily="18" charset="0"/>
                            <a:ea typeface="华文楷体" panose="02010600040101010101" pitchFamily="2" charset="-122"/>
                            <a:sym typeface="Wingdings" panose="05000000000000000000" pitchFamily="2" charset="2"/>
                          </a:rPr>
                          <m:t>=0.4</m:t>
                        </m:r>
                      </m:oMath>
                    </m:oMathPara>
                  </a14:m>
                  <a:endParaRPr lang="en-US" altLang="zh-CN" sz="1600" dirty="0">
                    <a:latin typeface="华文楷体" panose="02010600040101010101" pitchFamily="2" charset="-122"/>
                    <a:ea typeface="华文楷体" panose="02010600040101010101" pitchFamily="2" charset="-122"/>
                    <a:sym typeface="Wingdings" panose="05000000000000000000" pitchFamily="2" charset="2"/>
                  </a:endParaRPr>
                </a:p>
              </p:txBody>
            </p:sp>
          </mc:Choice>
          <mc:Fallback xmlns="">
            <p:sp>
              <p:nvSpPr>
                <p:cNvPr id="2" name="矩形 1"/>
                <p:cNvSpPr>
                  <a:spLocks noRot="1" noChangeAspect="1" noMove="1" noResize="1" noEditPoints="1" noAdjustHandles="1" noChangeArrowheads="1" noChangeShapeType="1" noTextEdit="1"/>
                </p:cNvSpPr>
                <p:nvPr/>
              </p:nvSpPr>
              <p:spPr>
                <a:xfrm>
                  <a:off x="6744931" y="4741645"/>
                  <a:ext cx="4310867" cy="1622367"/>
                </a:xfrm>
                <a:prstGeom prst="rect">
                  <a:avLst/>
                </a:prstGeom>
                <a:blipFill rotWithShape="1">
                  <a:blip r:embed="rId5"/>
                  <a:stretch>
                    <a:fillRect l="-1130" r="-1130"/>
                  </a:stretch>
                </a:blipFill>
              </p:spPr>
              <p:txBody>
                <a:bodyPr/>
                <a:lstStyle/>
                <a:p>
                  <a:r>
                    <a:rPr lang="zh-CN" altLang="en-US">
                      <a:noFill/>
                    </a:rPr>
                    <a:t> </a:t>
                  </a:r>
                  <a:endParaRPr lang="zh-CN" altLang="en-US">
                    <a:noFill/>
                  </a:endParaRPr>
                </a:p>
              </p:txBody>
            </p:sp>
          </mc:Fallback>
        </mc:AlternateContent>
        <p:pic>
          <p:nvPicPr>
            <p:cNvPr id="12" name="图片 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744931" y="1551093"/>
              <a:ext cx="3551649" cy="3198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083510" y="1581555"/>
            <a:ext cx="7538913" cy="511807"/>
          </a:xfrm>
          <a:prstGeom prst="rect">
            <a:avLst/>
          </a:prstGeom>
        </p:spPr>
        <p:txBody>
          <a:bodyPr wrap="square">
            <a:spAutoFit/>
          </a:bodyPr>
          <a:lstStyle/>
          <a:p>
            <a:pPr>
              <a:lnSpc>
                <a:spcPct val="125000"/>
              </a:lnSpc>
            </a:pPr>
            <a:r>
              <a:rPr lang="zh-CN" altLang="en-US" sz="2400" b="1" dirty="0">
                <a:solidFill>
                  <a:srgbClr val="FF3300"/>
                </a:solidFill>
                <a:latin typeface="微软雅黑" panose="020B0503020204020204" pitchFamily="34" charset="-122"/>
                <a:ea typeface="微软雅黑" panose="020B0503020204020204" pitchFamily="34" charset="-122"/>
              </a:rPr>
              <a:t>小结</a:t>
            </a:r>
            <a:endParaRPr lang="zh-CN" altLang="en-US" sz="2200" dirty="0">
              <a:solidFill>
                <a:srgbClr val="FF3300"/>
              </a:solidFill>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6507" y="1608681"/>
            <a:ext cx="517314" cy="517314"/>
          </a:xfrm>
          <a:prstGeom prst="rect">
            <a:avLst/>
          </a:prstGeom>
        </p:spPr>
      </p:pic>
      <mc:AlternateContent xmlns:mc="http://schemas.openxmlformats.org/markup-compatibility/2006" xmlns:a14="http://schemas.microsoft.com/office/drawing/2010/main">
        <mc:Choice Requires="a14">
          <p:sp>
            <p:nvSpPr>
              <p:cNvPr id="9" name="矩形 8"/>
              <p:cNvSpPr/>
              <p:nvPr/>
            </p:nvSpPr>
            <p:spPr>
              <a:xfrm>
                <a:off x="606508" y="2153123"/>
                <a:ext cx="6121141" cy="4451347"/>
              </a:xfrm>
              <a:prstGeom prst="rect">
                <a:avLst/>
              </a:prstGeom>
            </p:spPr>
            <p:txBody>
              <a:bodyPr wrap="square">
                <a:spAutoFit/>
              </a:bodyPr>
              <a:lstStyle/>
              <a:p>
                <a:pPr marL="0" lvl="1" indent="-342900">
                  <a:lnSpc>
                    <a:spcPct val="150000"/>
                  </a:lnSpc>
                  <a:buFont typeface="Wingdings" panose="05000000000000000000" pitchFamily="2" charset="2"/>
                  <a:buChar char="ü"/>
                  <a:defRPr/>
                </a:pPr>
                <a:r>
                  <a:rPr lang="zh-CN" altLang="en-US" sz="2000" dirty="0">
                    <a:solidFill>
                      <a:srgbClr val="FF3300"/>
                    </a:solidFill>
                    <a:latin typeface="华文楷体" panose="02010600040101010101" pitchFamily="2" charset="-122"/>
                    <a:ea typeface="华文楷体" panose="02010600040101010101" pitchFamily="2" charset="-122"/>
                  </a:rPr>
                  <a:t>输入</a:t>
                </a:r>
                <a:r>
                  <a:rPr lang="zh-CN" altLang="en-US" sz="2000" dirty="0">
                    <a:latin typeface="华文楷体" panose="02010600040101010101" pitchFamily="2" charset="-122"/>
                    <a:ea typeface="华文楷体" panose="02010600040101010101" pitchFamily="2" charset="-122"/>
                  </a:rPr>
                  <a:t>：</a:t>
                </a:r>
                <a14:m>
                  <m:oMath xmlns:m="http://schemas.openxmlformats.org/officeDocument/2006/math">
                    <m:sSub>
                      <m:sSubPr>
                        <m:ctrlPr>
                          <a:rPr lang="en-US" altLang="zh-CN" sz="2000" i="1">
                            <a:latin typeface="Cambria Math"/>
                            <a:ea typeface="华文楷体" panose="02010600040101010101" pitchFamily="2" charset="-122"/>
                          </a:rPr>
                        </m:ctrlPr>
                      </m:sSubPr>
                      <m:e>
                        <m:r>
                          <m:rPr>
                            <m:sty m:val="p"/>
                          </m:rPr>
                          <a:rPr lang="en-US" altLang="zh-CN" sz="2000" i="1">
                            <a:latin typeface="Cambria Math" panose="02040503050406030204" pitchFamily="18" charset="0"/>
                            <a:ea typeface="华文楷体" panose="02010600040101010101" pitchFamily="2" charset="-122"/>
                          </a:rPr>
                          <m:t>W</m:t>
                        </m:r>
                      </m:e>
                      <m:sub>
                        <m:r>
                          <a:rPr lang="en-US" altLang="zh-CN" sz="2000" i="1">
                            <a:latin typeface="Cambria Math" panose="02040503050406030204" pitchFamily="18" charset="0"/>
                            <a:ea typeface="华文楷体" panose="02010600040101010101" pitchFamily="2" charset="-122"/>
                          </a:rPr>
                          <m:t>1</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a:ea typeface="Cambria Math" panose="02040503050406030204" pitchFamily="18" charset="0"/>
                          </a:rPr>
                        </m:ctrlPr>
                      </m:sSubPr>
                      <m:e>
                        <m:r>
                          <m:rPr>
                            <m:sty m:val="p"/>
                          </m:rPr>
                          <a:rPr lang="en-US" altLang="zh-CN" sz="2000" i="1">
                            <a:latin typeface="Cambria Math" panose="02040503050406030204" pitchFamily="18" charset="0"/>
                            <a:ea typeface="Cambria Math" panose="02040503050406030204" pitchFamily="18" charset="0"/>
                          </a:rPr>
                          <m:t>H</m:t>
                        </m:r>
                      </m:e>
                      <m:sub>
                        <m:r>
                          <a:rPr lang="en-US" altLang="zh-CN" sz="2000" i="1">
                            <a:latin typeface="Cambria Math" panose="02040503050406030204" pitchFamily="18" charset="0"/>
                            <a:ea typeface="Cambria Math" panose="02040503050406030204" pitchFamily="18" charset="0"/>
                          </a:rPr>
                          <m:t>1</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a:ea typeface="Cambria Math" panose="02040503050406030204" pitchFamily="18" charset="0"/>
                          </a:rPr>
                        </m:ctrlPr>
                      </m:sSubPr>
                      <m:e>
                        <m:r>
                          <m:rPr>
                            <m:sty m:val="p"/>
                          </m:rPr>
                          <a:rPr lang="en-US" altLang="zh-CN" sz="2000" i="1">
                            <a:latin typeface="Cambria Math" panose="02040503050406030204" pitchFamily="18" charset="0"/>
                            <a:ea typeface="Cambria Math" panose="02040503050406030204" pitchFamily="18" charset="0"/>
                          </a:rPr>
                          <m:t>D</m:t>
                        </m:r>
                      </m:e>
                      <m:sub>
                        <m:r>
                          <a:rPr lang="en-US" altLang="zh-CN" sz="2000" i="1">
                            <a:latin typeface="Cambria Math" panose="02040503050406030204" pitchFamily="18" charset="0"/>
                            <a:ea typeface="Cambria Math" panose="02040503050406030204" pitchFamily="18" charset="0"/>
                          </a:rPr>
                          <m:t>1</m:t>
                        </m:r>
                      </m:sub>
                    </m:sSub>
                  </m:oMath>
                </a14:m>
                <a:endParaRPr lang="en-US" altLang="zh-CN" sz="2000" dirty="0">
                  <a:latin typeface="华文楷体" panose="02010600040101010101" pitchFamily="2" charset="-122"/>
                  <a:ea typeface="华文楷体" panose="02010600040101010101" pitchFamily="2" charset="-122"/>
                </a:endParaRPr>
              </a:p>
              <a:p>
                <a:pPr marL="0" lvl="1" indent="-342900">
                  <a:lnSpc>
                    <a:spcPct val="150000"/>
                  </a:lnSpc>
                  <a:buFont typeface="Wingdings" panose="05000000000000000000" pitchFamily="2" charset="2"/>
                  <a:buChar char="ü"/>
                  <a:defRPr/>
                </a:pPr>
                <a:r>
                  <a:rPr lang="zh-CN" altLang="en-US" sz="2000" dirty="0">
                    <a:solidFill>
                      <a:srgbClr val="FF3300"/>
                    </a:solidFill>
                    <a:latin typeface="华文楷体" panose="02010600040101010101" pitchFamily="2" charset="-122"/>
                    <a:ea typeface="华文楷体" panose="02010600040101010101" pitchFamily="2" charset="-122"/>
                  </a:rPr>
                  <a:t>超参数</a:t>
                </a:r>
                <a:r>
                  <a:rPr lang="en-US" altLang="zh-CN" sz="2000" dirty="0">
                    <a:solidFill>
                      <a:srgbClr val="FF3300"/>
                    </a:solidFill>
                    <a:latin typeface="华文楷体" panose="02010600040101010101" pitchFamily="2" charset="-122"/>
                    <a:ea typeface="华文楷体" panose="02010600040101010101" pitchFamily="2" charset="-122"/>
                  </a:rPr>
                  <a:t> </a:t>
                </a:r>
                <a:r>
                  <a:rPr lang="zh-CN" altLang="en-US" sz="2000" dirty="0">
                    <a:latin typeface="华文楷体" panose="02010600040101010101" pitchFamily="2" charset="-122"/>
                    <a:ea typeface="华文楷体" panose="02010600040101010101" pitchFamily="2" charset="-122"/>
                  </a:rPr>
                  <a:t>：</a:t>
                </a:r>
                <a:endParaRPr lang="en-US" altLang="zh-CN" sz="2000" dirty="0">
                  <a:latin typeface="华文楷体" panose="02010600040101010101" pitchFamily="2" charset="-122"/>
                  <a:ea typeface="华文楷体" panose="02010600040101010101" pitchFamily="2" charset="-122"/>
                </a:endParaRPr>
              </a:p>
              <a:p>
                <a:pPr marL="0" lvl="1">
                  <a:lnSpc>
                    <a:spcPct val="150000"/>
                  </a:lnSpc>
                  <a:defRPr/>
                </a:pPr>
                <a:r>
                  <a:rPr lang="en-US" altLang="zh-CN" sz="2000" dirty="0">
                    <a:latin typeface="华文楷体" panose="02010600040101010101" pitchFamily="2" charset="-122"/>
                    <a:ea typeface="华文楷体" panose="02010600040101010101" pitchFamily="2" charset="-122"/>
                  </a:rPr>
                  <a:t>	the dimension of filters:	F</a:t>
                </a:r>
              </a:p>
              <a:p>
                <a:pPr marL="0" lvl="1">
                  <a:lnSpc>
                    <a:spcPct val="150000"/>
                  </a:lnSpc>
                  <a:defRPr/>
                </a:pPr>
                <a:r>
                  <a:rPr lang="en-US" altLang="zh-CN" sz="2000" dirty="0">
                    <a:latin typeface="华文楷体" panose="02010600040101010101" pitchFamily="2" charset="-122"/>
                    <a:ea typeface="华文楷体" panose="02010600040101010101" pitchFamily="2" charset="-122"/>
                  </a:rPr>
                  <a:t>	stride</a:t>
                </a:r>
                <a:r>
                  <a:rPr lang="zh-CN" altLang="en-US" sz="2000" dirty="0">
                    <a:latin typeface="华文楷体" panose="02010600040101010101" pitchFamily="2" charset="-122"/>
                    <a:ea typeface="华文楷体" panose="02010600040101010101" pitchFamily="2" charset="-122"/>
                  </a:rPr>
                  <a:t>步长</a:t>
                </a:r>
                <a:r>
                  <a:rPr lang="en-US" altLang="zh-CN" sz="2000" dirty="0">
                    <a:latin typeface="华文楷体" panose="02010600040101010101" pitchFamily="2" charset="-122"/>
                    <a:ea typeface="华文楷体" panose="02010600040101010101" pitchFamily="2" charset="-122"/>
                  </a:rPr>
                  <a:t>			S</a:t>
                </a:r>
              </a:p>
              <a:p>
                <a:pPr marL="285750" lvl="1" indent="-285750">
                  <a:lnSpc>
                    <a:spcPct val="150000"/>
                  </a:lnSpc>
                  <a:buFont typeface="Wingdings" panose="05000000000000000000" pitchFamily="2" charset="2"/>
                  <a:buChar char="ü"/>
                  <a:defRPr/>
                </a:pPr>
                <a:r>
                  <a:rPr lang="zh-CN" altLang="en-US" sz="2000" dirty="0">
                    <a:solidFill>
                      <a:srgbClr val="FF0000"/>
                    </a:solidFill>
                    <a:latin typeface="华文楷体" panose="02010600040101010101" pitchFamily="2" charset="-122"/>
                    <a:ea typeface="华文楷体" panose="02010600040101010101" pitchFamily="2" charset="-122"/>
                  </a:rPr>
                  <a:t> </a:t>
                </a:r>
                <a:r>
                  <a:rPr lang="zh-CN" altLang="en-US" sz="2000" dirty="0">
                    <a:solidFill>
                      <a:srgbClr val="FF3300"/>
                    </a:solidFill>
                    <a:latin typeface="华文楷体" panose="02010600040101010101" pitchFamily="2" charset="-122"/>
                    <a:ea typeface="华文楷体" panose="02010600040101010101" pitchFamily="2" charset="-122"/>
                  </a:rPr>
                  <a:t>输出</a:t>
                </a:r>
                <a:r>
                  <a:rPr lang="en-US" altLang="zh-CN" sz="2000" dirty="0">
                    <a:solidFill>
                      <a:srgbClr val="FF3300"/>
                    </a:solidFill>
                    <a:latin typeface="华文楷体" panose="02010600040101010101" pitchFamily="2" charset="-122"/>
                    <a:ea typeface="华文楷体" panose="02010600040101010101" pitchFamily="2" charset="-122"/>
                  </a:rPr>
                  <a:t> </a:t>
                </a:r>
                <a:r>
                  <a:rPr lang="zh-CN" altLang="en-US" sz="2000" dirty="0">
                    <a:latin typeface="华文楷体" panose="02010600040101010101" pitchFamily="2" charset="-122"/>
                    <a:ea typeface="华文楷体" panose="02010600040101010101" pitchFamily="2" charset="-122"/>
                  </a:rPr>
                  <a:t>：</a:t>
                </a:r>
                <a:r>
                  <a:rPr lang="en-US" altLang="zh-CN" sz="2000" dirty="0">
                    <a:ea typeface="华文楷体" panose="02010600040101010101" pitchFamily="2" charset="-122"/>
                  </a:rPr>
                  <a:t> </a:t>
                </a:r>
                <a14:m>
                  <m:oMath xmlns:m="http://schemas.openxmlformats.org/officeDocument/2006/math">
                    <m:sSub>
                      <m:sSubPr>
                        <m:ctrlPr>
                          <a:rPr lang="en-US" altLang="zh-CN" sz="2000" i="1">
                            <a:latin typeface="Cambria Math"/>
                            <a:ea typeface="华文楷体" panose="02010600040101010101" pitchFamily="2" charset="-122"/>
                          </a:rPr>
                        </m:ctrlPr>
                      </m:sSubPr>
                      <m:e>
                        <m:r>
                          <m:rPr>
                            <m:sty m:val="p"/>
                          </m:rPr>
                          <a:rPr lang="en-US" altLang="zh-CN" sz="2000" i="1">
                            <a:latin typeface="Cambria Math" panose="02040503050406030204" pitchFamily="18" charset="0"/>
                            <a:ea typeface="华文楷体" panose="02010600040101010101" pitchFamily="2" charset="-122"/>
                          </a:rPr>
                          <m:t>W</m:t>
                        </m:r>
                      </m:e>
                      <m:sub>
                        <m:r>
                          <a:rPr lang="en-US" altLang="zh-CN" sz="2000" i="1">
                            <a:latin typeface="Cambria Math" panose="02040503050406030204" pitchFamily="18" charset="0"/>
                            <a:ea typeface="华文楷体" panose="02010600040101010101" pitchFamily="2" charset="-122"/>
                          </a:rPr>
                          <m:t>2</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a:ea typeface="Cambria Math" panose="02040503050406030204" pitchFamily="18" charset="0"/>
                          </a:rPr>
                        </m:ctrlPr>
                      </m:sSubPr>
                      <m:e>
                        <m:r>
                          <m:rPr>
                            <m:sty m:val="p"/>
                          </m:rPr>
                          <a:rPr lang="en-US" altLang="zh-CN" sz="2000" i="1">
                            <a:latin typeface="Cambria Math" panose="02040503050406030204" pitchFamily="18" charset="0"/>
                            <a:ea typeface="Cambria Math" panose="02040503050406030204" pitchFamily="18" charset="0"/>
                          </a:rPr>
                          <m:t>H</m:t>
                        </m:r>
                      </m:e>
                      <m:sub>
                        <m:r>
                          <a:rPr lang="en-US" altLang="zh-CN" sz="2000" i="1">
                            <a:latin typeface="Cambria Math" panose="02040503050406030204" pitchFamily="18" charset="0"/>
                            <a:ea typeface="Cambria Math" panose="02040503050406030204" pitchFamily="18" charset="0"/>
                          </a:rPr>
                          <m:t>2</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a:ea typeface="Cambria Math" panose="02040503050406030204" pitchFamily="18" charset="0"/>
                          </a:rPr>
                        </m:ctrlPr>
                      </m:sSubPr>
                      <m:e>
                        <m:r>
                          <m:rPr>
                            <m:sty m:val="p"/>
                          </m:rPr>
                          <a:rPr lang="en-US" altLang="zh-CN" sz="2000" i="1">
                            <a:latin typeface="Cambria Math" panose="02040503050406030204" pitchFamily="18" charset="0"/>
                            <a:ea typeface="Cambria Math" panose="02040503050406030204" pitchFamily="18" charset="0"/>
                          </a:rPr>
                          <m:t>D</m:t>
                        </m:r>
                      </m:e>
                      <m:sub>
                        <m:r>
                          <a:rPr lang="en-US" altLang="zh-CN" sz="2000" i="1">
                            <a:latin typeface="Cambria Math" panose="02040503050406030204" pitchFamily="18" charset="0"/>
                            <a:ea typeface="Cambria Math" panose="02040503050406030204" pitchFamily="18" charset="0"/>
                          </a:rPr>
                          <m:t>2</m:t>
                        </m:r>
                      </m:sub>
                    </m:sSub>
                  </m:oMath>
                </a14:m>
                <a:endParaRPr lang="en-US" altLang="zh-CN" sz="2000" dirty="0">
                  <a:latin typeface="华文楷体" panose="02010600040101010101" pitchFamily="2" charset="-122"/>
                  <a:ea typeface="华文楷体" panose="02010600040101010101" pitchFamily="2" charset="-122"/>
                </a:endParaRPr>
              </a:p>
              <a:p>
                <a:pPr marL="0" lvl="1">
                  <a:lnSpc>
                    <a:spcPct val="150000"/>
                  </a:lnSpc>
                  <a:defRPr/>
                </a:pPr>
                <a:r>
                  <a:rPr lang="en-US" altLang="zh-CN" sz="2000" dirty="0">
                    <a:latin typeface="华文楷体" panose="02010600040101010101" pitchFamily="2" charset="-122"/>
                    <a:ea typeface="华文楷体" panose="02010600040101010101" pitchFamily="2" charset="-122"/>
                  </a:rPr>
                  <a:t>	</a:t>
                </a:r>
                <a:r>
                  <a:rPr lang="en-US" altLang="zh-CN" sz="2000" dirty="0">
                    <a:ea typeface="华文楷体" panose="02010600040101010101" pitchFamily="2" charset="-122"/>
                  </a:rPr>
                  <a:t> </a:t>
                </a:r>
                <a14:m>
                  <m:oMath xmlns:m="http://schemas.openxmlformats.org/officeDocument/2006/math">
                    <m:sSub>
                      <m:sSubPr>
                        <m:ctrlPr>
                          <a:rPr lang="en-US" altLang="zh-CN" sz="2000" i="1">
                            <a:latin typeface="Cambria Math"/>
                            <a:ea typeface="华文楷体" panose="02010600040101010101" pitchFamily="2" charset="-122"/>
                          </a:rPr>
                        </m:ctrlPr>
                      </m:sSubPr>
                      <m:e>
                        <m:r>
                          <m:rPr>
                            <m:sty m:val="p"/>
                          </m:rPr>
                          <a:rPr lang="en-US" altLang="zh-CN" sz="2000" i="1">
                            <a:latin typeface="Cambria Math" panose="02040503050406030204" pitchFamily="18" charset="0"/>
                            <a:ea typeface="华文楷体" panose="02010600040101010101" pitchFamily="2" charset="-122"/>
                          </a:rPr>
                          <m:t>W</m:t>
                        </m:r>
                      </m:e>
                      <m:sub>
                        <m:r>
                          <a:rPr lang="en-US" altLang="zh-CN" sz="2000" i="1">
                            <a:latin typeface="Cambria Math" panose="02040503050406030204" pitchFamily="18" charset="0"/>
                            <a:ea typeface="华文楷体" panose="02010600040101010101" pitchFamily="2" charset="-122"/>
                          </a:rPr>
                          <m:t>2</m:t>
                        </m:r>
                      </m:sub>
                    </m:sSub>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a:ea typeface="Cambria Math" panose="02040503050406030204" pitchFamily="18" charset="0"/>
                          </a:rPr>
                        </m:ctrlPr>
                      </m:fPr>
                      <m:num>
                        <m:sSub>
                          <m:sSubPr>
                            <m:ctrlPr>
                              <a:rPr lang="en-US" altLang="zh-CN" sz="2000" i="1">
                                <a:latin typeface="Cambria Math"/>
                                <a:ea typeface="华文楷体" panose="02010600040101010101" pitchFamily="2" charset="-122"/>
                              </a:rPr>
                            </m:ctrlPr>
                          </m:sSubPr>
                          <m:e>
                            <m:r>
                              <m:rPr>
                                <m:sty m:val="p"/>
                              </m:rPr>
                              <a:rPr lang="en-US" altLang="zh-CN" sz="2000" i="1">
                                <a:latin typeface="Cambria Math" panose="02040503050406030204" pitchFamily="18" charset="0"/>
                                <a:ea typeface="华文楷体" panose="02010600040101010101" pitchFamily="2" charset="-122"/>
                              </a:rPr>
                              <m:t>W</m:t>
                            </m:r>
                          </m:e>
                          <m:sub>
                            <m:r>
                              <a:rPr lang="en-US" altLang="zh-CN" sz="2000" i="1">
                                <a:latin typeface="Cambria Math" panose="02040503050406030204" pitchFamily="18" charset="0"/>
                                <a:ea typeface="华文楷体" panose="02010600040101010101" pitchFamily="2" charset="-122"/>
                              </a:rPr>
                              <m:t>1</m:t>
                            </m:r>
                          </m:sub>
                        </m:sSub>
                        <m:r>
                          <a:rPr lang="en-US" altLang="zh-CN" sz="2000" i="1">
                            <a:latin typeface="Cambria Math" panose="02040503050406030204" pitchFamily="18" charset="0"/>
                            <a:ea typeface="华文楷体" panose="02010600040101010101" pitchFamily="2" charset="-122"/>
                          </a:rPr>
                          <m:t>−</m:t>
                        </m:r>
                        <m:r>
                          <m:rPr>
                            <m:sty m:val="p"/>
                          </m:rPr>
                          <a:rPr lang="en-US" altLang="zh-CN" sz="2000" i="1">
                            <a:latin typeface="Cambria Math" panose="02040503050406030204" pitchFamily="18" charset="0"/>
                            <a:ea typeface="华文楷体" panose="02010600040101010101" pitchFamily="2" charset="-122"/>
                          </a:rPr>
                          <m:t>F</m:t>
                        </m:r>
                      </m:num>
                      <m:den>
                        <m:r>
                          <m:rPr>
                            <m:sty m:val="p"/>
                          </m:rPr>
                          <a:rPr lang="en-US" altLang="zh-CN" sz="2000" i="1">
                            <a:latin typeface="Cambria Math" panose="02040503050406030204" pitchFamily="18" charset="0"/>
                            <a:ea typeface="Cambria Math" panose="02040503050406030204" pitchFamily="18" charset="0"/>
                          </a:rPr>
                          <m:t>S</m:t>
                        </m:r>
                      </m:den>
                    </m:f>
                    <m:r>
                      <a:rPr lang="en-US" altLang="zh-CN" sz="2000" i="1">
                        <a:latin typeface="Cambria Math" panose="02040503050406030204" pitchFamily="18" charset="0"/>
                        <a:ea typeface="Cambria Math" panose="02040503050406030204" pitchFamily="18" charset="0"/>
                      </a:rPr>
                      <m:t>+1</m:t>
                    </m:r>
                  </m:oMath>
                </a14:m>
                <a:r>
                  <a:rPr lang="zh-CN" altLang="en-US" sz="2000" dirty="0">
                    <a:latin typeface="华文楷体" panose="02010600040101010101" pitchFamily="2" charset="-122"/>
                    <a:ea typeface="华文楷体" panose="02010600040101010101" pitchFamily="2" charset="-122"/>
                  </a:rPr>
                  <a:t>，</a:t>
                </a:r>
                <a:r>
                  <a:rPr lang="en-US" altLang="zh-CN" sz="2000" dirty="0">
                    <a:ea typeface="华文楷体" panose="02010600040101010101" pitchFamily="2" charset="-122"/>
                  </a:rPr>
                  <a:t> </a:t>
                </a:r>
                <a14:m>
                  <m:oMath xmlns:m="http://schemas.openxmlformats.org/officeDocument/2006/math">
                    <m:sSub>
                      <m:sSubPr>
                        <m:ctrlPr>
                          <a:rPr lang="en-US" altLang="zh-CN" sz="2000" i="1">
                            <a:latin typeface="Cambria Math"/>
                            <a:ea typeface="华文楷体" panose="02010600040101010101" pitchFamily="2" charset="-122"/>
                          </a:rPr>
                        </m:ctrlPr>
                      </m:sSubPr>
                      <m:e>
                        <m:r>
                          <m:rPr>
                            <m:sty m:val="p"/>
                          </m:rPr>
                          <a:rPr lang="en-US" altLang="zh-CN" sz="2000" i="1">
                            <a:latin typeface="Cambria Math" panose="02040503050406030204" pitchFamily="18" charset="0"/>
                            <a:ea typeface="华文楷体" panose="02010600040101010101" pitchFamily="2" charset="-122"/>
                          </a:rPr>
                          <m:t>H</m:t>
                        </m:r>
                      </m:e>
                      <m:sub>
                        <m:r>
                          <a:rPr lang="en-US" altLang="zh-CN" sz="2000" i="1">
                            <a:latin typeface="Cambria Math" panose="02040503050406030204" pitchFamily="18" charset="0"/>
                            <a:ea typeface="华文楷体" panose="02010600040101010101" pitchFamily="2" charset="-122"/>
                          </a:rPr>
                          <m:t>2</m:t>
                        </m:r>
                      </m:sub>
                    </m:sSub>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a:ea typeface="Cambria Math" panose="02040503050406030204" pitchFamily="18" charset="0"/>
                          </a:rPr>
                        </m:ctrlPr>
                      </m:fPr>
                      <m:num>
                        <m:sSub>
                          <m:sSubPr>
                            <m:ctrlPr>
                              <a:rPr lang="en-US" altLang="zh-CN" sz="2000" i="1">
                                <a:latin typeface="Cambria Math"/>
                                <a:ea typeface="华文楷体" panose="02010600040101010101" pitchFamily="2" charset="-122"/>
                              </a:rPr>
                            </m:ctrlPr>
                          </m:sSubPr>
                          <m:e>
                            <m:r>
                              <m:rPr>
                                <m:sty m:val="p"/>
                              </m:rPr>
                              <a:rPr lang="en-US" altLang="zh-CN" sz="2000" i="1">
                                <a:latin typeface="Cambria Math" panose="02040503050406030204" pitchFamily="18" charset="0"/>
                                <a:ea typeface="华文楷体" panose="02010600040101010101" pitchFamily="2" charset="-122"/>
                              </a:rPr>
                              <m:t>H</m:t>
                            </m:r>
                          </m:e>
                          <m:sub>
                            <m:r>
                              <a:rPr lang="en-US" altLang="zh-CN" sz="2000" i="1">
                                <a:latin typeface="Cambria Math" panose="02040503050406030204" pitchFamily="18" charset="0"/>
                                <a:ea typeface="华文楷体" panose="02010600040101010101" pitchFamily="2" charset="-122"/>
                              </a:rPr>
                              <m:t>1</m:t>
                            </m:r>
                          </m:sub>
                        </m:sSub>
                        <m:r>
                          <a:rPr lang="en-US" altLang="zh-CN" sz="2000" i="1">
                            <a:latin typeface="Cambria Math" panose="02040503050406030204" pitchFamily="18" charset="0"/>
                            <a:ea typeface="华文楷体" panose="02010600040101010101" pitchFamily="2" charset="-122"/>
                          </a:rPr>
                          <m:t>−</m:t>
                        </m:r>
                        <m:r>
                          <m:rPr>
                            <m:sty m:val="p"/>
                          </m:rPr>
                          <a:rPr lang="en-US" altLang="zh-CN" sz="2000" i="1">
                            <a:latin typeface="Cambria Math" panose="02040503050406030204" pitchFamily="18" charset="0"/>
                            <a:ea typeface="华文楷体" panose="02010600040101010101" pitchFamily="2" charset="-122"/>
                          </a:rPr>
                          <m:t>F</m:t>
                        </m:r>
                      </m:num>
                      <m:den>
                        <m:r>
                          <m:rPr>
                            <m:sty m:val="p"/>
                          </m:rPr>
                          <a:rPr lang="en-US" altLang="zh-CN" sz="2000" i="1">
                            <a:latin typeface="Cambria Math" panose="02040503050406030204" pitchFamily="18" charset="0"/>
                            <a:ea typeface="Cambria Math" panose="02040503050406030204" pitchFamily="18" charset="0"/>
                          </a:rPr>
                          <m:t>S</m:t>
                        </m:r>
                      </m:den>
                    </m:f>
                    <m:r>
                      <a:rPr lang="en-US" altLang="zh-CN" sz="2000" i="1">
                        <a:latin typeface="Cambria Math" panose="02040503050406030204" pitchFamily="18" charset="0"/>
                        <a:ea typeface="Cambria Math" panose="02040503050406030204" pitchFamily="18" charset="0"/>
                      </a:rPr>
                      <m:t>+1</m:t>
                    </m:r>
                  </m:oMath>
                </a14:m>
                <a:r>
                  <a:rPr lang="zh-CN" altLang="en-US" sz="2000" dirty="0">
                    <a:latin typeface="华文楷体" panose="02010600040101010101" pitchFamily="2" charset="-122"/>
                    <a:ea typeface="华文楷体" panose="02010600040101010101" pitchFamily="2" charset="-122"/>
                  </a:rPr>
                  <a:t>，</a:t>
                </a:r>
                <a:r>
                  <a:rPr lang="en-US" altLang="zh-CN" sz="2000" dirty="0">
                    <a:ea typeface="Cambria Math" panose="02040503050406030204" pitchFamily="18" charset="0"/>
                  </a:rPr>
                  <a:t> </a:t>
                </a:r>
                <a14:m>
                  <m:oMath xmlns:m="http://schemas.openxmlformats.org/officeDocument/2006/math">
                    <m:sSub>
                      <m:sSubPr>
                        <m:ctrlPr>
                          <a:rPr lang="en-US" altLang="zh-CN" sz="2000" i="1">
                            <a:latin typeface="Cambria Math"/>
                            <a:ea typeface="Cambria Math" panose="02040503050406030204" pitchFamily="18" charset="0"/>
                          </a:rPr>
                        </m:ctrlPr>
                      </m:sSubPr>
                      <m:e>
                        <m:r>
                          <m:rPr>
                            <m:sty m:val="p"/>
                          </m:rPr>
                          <a:rPr lang="en-US" altLang="zh-CN" sz="2000" i="1">
                            <a:latin typeface="Cambria Math" panose="02040503050406030204" pitchFamily="18" charset="0"/>
                            <a:ea typeface="Cambria Math" panose="02040503050406030204" pitchFamily="18" charset="0"/>
                          </a:rPr>
                          <m:t>D</m:t>
                        </m:r>
                      </m:e>
                      <m:sub>
                        <m:r>
                          <a:rPr lang="en-US" altLang="zh-CN" sz="2000" i="1">
                            <a:latin typeface="Cambria Math" panose="02040503050406030204" pitchFamily="18" charset="0"/>
                            <a:ea typeface="Cambria Math" panose="02040503050406030204" pitchFamily="18" charset="0"/>
                          </a:rPr>
                          <m:t>2</m:t>
                        </m:r>
                      </m:sub>
                    </m:sSub>
                  </m:oMath>
                </a14:m>
                <a:r>
                  <a:rPr lang="en-US" altLang="zh-CN" sz="2000" dirty="0">
                    <a:latin typeface="华文楷体" panose="02010600040101010101" pitchFamily="2" charset="-122"/>
                    <a:ea typeface="华文楷体" panose="02010600040101010101" pitchFamily="2" charset="-122"/>
                  </a:rPr>
                  <a:t>=</a:t>
                </a:r>
                <a:r>
                  <a:rPr lang="en-US" altLang="zh-CN" sz="2000" dirty="0">
                    <a:ea typeface="Cambria Math" panose="02040503050406030204" pitchFamily="18" charset="0"/>
                  </a:rPr>
                  <a:t> </a:t>
                </a:r>
                <a14:m>
                  <m:oMath xmlns:m="http://schemas.openxmlformats.org/officeDocument/2006/math">
                    <m:sSub>
                      <m:sSubPr>
                        <m:ctrlPr>
                          <a:rPr lang="en-US" altLang="zh-CN" sz="2000" i="1">
                            <a:latin typeface="Cambria Math"/>
                            <a:ea typeface="Cambria Math" panose="02040503050406030204" pitchFamily="18" charset="0"/>
                          </a:rPr>
                        </m:ctrlPr>
                      </m:sSubPr>
                      <m:e>
                        <m:r>
                          <m:rPr>
                            <m:sty m:val="p"/>
                          </m:rPr>
                          <a:rPr lang="en-US" altLang="zh-CN" sz="2000" i="1">
                            <a:latin typeface="Cambria Math" panose="02040503050406030204" pitchFamily="18" charset="0"/>
                            <a:ea typeface="Cambria Math" panose="02040503050406030204" pitchFamily="18" charset="0"/>
                          </a:rPr>
                          <m:t>D</m:t>
                        </m:r>
                      </m:e>
                      <m:sub>
                        <m:r>
                          <a:rPr lang="en-US" altLang="zh-CN" sz="2000" i="1">
                            <a:latin typeface="Cambria Math" panose="02040503050406030204" pitchFamily="18" charset="0"/>
                            <a:ea typeface="Cambria Math" panose="02040503050406030204" pitchFamily="18" charset="0"/>
                          </a:rPr>
                          <m:t>1</m:t>
                        </m:r>
                      </m:sub>
                    </m:sSub>
                  </m:oMath>
                </a14:m>
                <a:endParaRPr lang="en-US" altLang="zh-CN" sz="2000" dirty="0">
                  <a:latin typeface="华文楷体" panose="02010600040101010101" pitchFamily="2" charset="-122"/>
                  <a:ea typeface="华文楷体" panose="02010600040101010101" pitchFamily="2" charset="-122"/>
                </a:endParaRPr>
              </a:p>
              <a:p>
                <a:pPr marL="285750" lvl="1" indent="-285750">
                  <a:lnSpc>
                    <a:spcPct val="150000"/>
                  </a:lnSpc>
                  <a:buFont typeface="Wingdings" panose="05000000000000000000" pitchFamily="2" charset="2"/>
                  <a:buChar char="ü"/>
                  <a:defRPr/>
                </a:pPr>
                <a:r>
                  <a:rPr lang="en-US" altLang="zh-CN" sz="2000" dirty="0">
                    <a:solidFill>
                      <a:srgbClr val="FF3300"/>
                    </a:solidFill>
                    <a:latin typeface="华文楷体" panose="02010600040101010101" pitchFamily="2" charset="-122"/>
                    <a:ea typeface="华文楷体" panose="02010600040101010101" pitchFamily="2" charset="-122"/>
                  </a:rPr>
                  <a:t> </a:t>
                </a:r>
                <a:r>
                  <a:rPr lang="zh-CN" altLang="en-US" sz="2000" dirty="0">
                    <a:solidFill>
                      <a:srgbClr val="FF3300"/>
                    </a:solidFill>
                    <a:latin typeface="华文楷体" panose="02010600040101010101" pitchFamily="2" charset="-122"/>
                    <a:ea typeface="华文楷体" panose="02010600040101010101" pitchFamily="2" charset="-122"/>
                  </a:rPr>
                  <a:t>参数</a:t>
                </a:r>
                <a:r>
                  <a:rPr lang="en-US" altLang="zh-CN" sz="2000" dirty="0">
                    <a:solidFill>
                      <a:srgbClr val="FF3300"/>
                    </a:solidFill>
                    <a:latin typeface="华文楷体" panose="02010600040101010101" pitchFamily="2" charset="-122"/>
                    <a:ea typeface="华文楷体" panose="02010600040101010101" pitchFamily="2" charset="-122"/>
                  </a:rPr>
                  <a:t> </a:t>
                </a:r>
                <a:r>
                  <a:rPr lang="zh-CN" altLang="en-US" sz="2000" dirty="0">
                    <a:latin typeface="华文楷体" panose="02010600040101010101" pitchFamily="2" charset="-122"/>
                    <a:ea typeface="华文楷体" panose="02010600040101010101" pitchFamily="2" charset="-122"/>
                  </a:rPr>
                  <a:t>：</a:t>
                </a:r>
                <a:endParaRPr lang="en-US" altLang="zh-CN" sz="2000" dirty="0">
                  <a:latin typeface="华文楷体" panose="02010600040101010101" pitchFamily="2" charset="-122"/>
                  <a:ea typeface="华文楷体" panose="02010600040101010101" pitchFamily="2" charset="-122"/>
                </a:endParaRPr>
              </a:p>
              <a:p>
                <a:pPr marL="0" lvl="1">
                  <a:lnSpc>
                    <a:spcPct val="150000"/>
                  </a:lnSpc>
                  <a:defRPr/>
                </a:pPr>
                <a:r>
                  <a:rPr lang="en-US" altLang="zh-CN" sz="2000" dirty="0">
                    <a:latin typeface="华文楷体" panose="02010600040101010101" pitchFamily="2" charset="-122"/>
                    <a:ea typeface="华文楷体" panose="02010600040101010101" pitchFamily="2" charset="-122"/>
                  </a:rPr>
                  <a:t>	</a:t>
                </a:r>
                <a:r>
                  <a:rPr lang="zh-CN" altLang="en-US" sz="2000" dirty="0">
                    <a:latin typeface="华文楷体" panose="02010600040101010101" pitchFamily="2" charset="-122"/>
                    <a:ea typeface="华文楷体" panose="02010600040101010101" pitchFamily="2" charset="-122"/>
                  </a:rPr>
                  <a:t>一些池化方式中是有参数的</a:t>
                </a:r>
                <a:endParaRPr lang="en-US" altLang="zh-CN" sz="2000" dirty="0">
                  <a:latin typeface="华文楷体" panose="02010600040101010101" pitchFamily="2" charset="-122"/>
                  <a:ea typeface="华文楷体" panose="02010600040101010101" pitchFamily="2" charset="-122"/>
                </a:endParaRPr>
              </a:p>
              <a:p>
                <a:pPr marL="0" lvl="1">
                  <a:lnSpc>
                    <a:spcPct val="150000"/>
                  </a:lnSpc>
                  <a:defRPr/>
                </a:pPr>
                <a:r>
                  <a:rPr lang="en-US" altLang="zh-CN" sz="2000" dirty="0">
                    <a:latin typeface="华文楷体" panose="02010600040101010101" pitchFamily="2" charset="-122"/>
                    <a:ea typeface="华文楷体" panose="02010600040101010101" pitchFamily="2" charset="-122"/>
                  </a:rPr>
                  <a:t>	max-pooling</a:t>
                </a:r>
                <a:r>
                  <a:rPr lang="zh-CN" altLang="en-US" sz="2000" dirty="0">
                    <a:latin typeface="华文楷体" panose="02010600040101010101" pitchFamily="2" charset="-122"/>
                    <a:ea typeface="华文楷体" panose="02010600040101010101" pitchFamily="2" charset="-122"/>
                  </a:rPr>
                  <a:t>和</a:t>
                </a:r>
                <a:r>
                  <a:rPr lang="en-US" altLang="zh-CN" sz="2000" dirty="0">
                    <a:latin typeface="华文楷体" panose="02010600040101010101" pitchFamily="2" charset="-122"/>
                    <a:ea typeface="华文楷体" panose="02010600040101010101" pitchFamily="2" charset="-122"/>
                  </a:rPr>
                  <a:t>mean-pooling</a:t>
                </a:r>
                <a:r>
                  <a:rPr lang="zh-CN" altLang="en-US" sz="2000" dirty="0">
                    <a:latin typeface="华文楷体" panose="02010600040101010101" pitchFamily="2" charset="-122"/>
                    <a:ea typeface="华文楷体" panose="02010600040101010101" pitchFamily="2" charset="-122"/>
                  </a:rPr>
                  <a:t>没有参数</a:t>
                </a:r>
                <a:endParaRPr lang="en-US" altLang="zh-CN" sz="2000" dirty="0">
                  <a:latin typeface="华文楷体" panose="02010600040101010101" pitchFamily="2" charset="-122"/>
                  <a:ea typeface="华文楷体" panose="02010600040101010101" pitchFamily="2" charset="-122"/>
                </a:endParaRPr>
              </a:p>
            </p:txBody>
          </p:sp>
        </mc:Choice>
        <mc:Fallback xmlns="">
          <p:sp>
            <p:nvSpPr>
              <p:cNvPr id="9" name="矩形 8">
                <a:extLst/>
              </p:cNvPr>
              <p:cNvSpPr>
                <a:spLocks noRot="1" noChangeAspect="1" noMove="1" noResize="1" noEditPoints="1" noAdjustHandles="1" noChangeArrowheads="1" noChangeShapeType="1" noTextEdit="1"/>
              </p:cNvSpPr>
              <p:nvPr/>
            </p:nvSpPr>
            <p:spPr>
              <a:xfrm>
                <a:off x="606508" y="2153123"/>
                <a:ext cx="6121141" cy="4451347"/>
              </a:xfrm>
              <a:prstGeom prst="rect">
                <a:avLst/>
              </a:prstGeom>
              <a:blipFill rotWithShape="0">
                <a:blip r:embed="rId4"/>
                <a:stretch>
                  <a:fillRect l="-896" b="-548"/>
                </a:stretch>
              </a:blipFill>
            </p:spPr>
            <p:txBody>
              <a:bodyPr/>
              <a:lstStyle/>
              <a:p>
                <a:r>
                  <a:rPr lang="zh-CN" altLang="en-US">
                    <a:noFill/>
                  </a:rPr>
                  <a:t> </a:t>
                </a:r>
              </a:p>
            </p:txBody>
          </p:sp>
        </mc:Fallback>
      </mc:AlternateContent>
      <p:sp>
        <p:nvSpPr>
          <p:cNvPr id="6" name="矩形 5"/>
          <p:cNvSpPr/>
          <p:nvPr/>
        </p:nvSpPr>
        <p:spPr>
          <a:xfrm>
            <a:off x="1640428" y="384062"/>
            <a:ext cx="2309699"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池化层</a:t>
            </a:r>
            <a:endParaRPr lang="zh-CN" altLang="en-US" sz="3600" b="1"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01674" y="2858750"/>
            <a:ext cx="2841498" cy="2417695"/>
          </a:xfrm>
          <a:prstGeom prst="rect">
            <a:avLst/>
          </a:prstGeom>
        </p:spPr>
      </p:pic>
      <p:sp>
        <p:nvSpPr>
          <p:cNvPr id="8" name="矩形 7"/>
          <p:cNvSpPr/>
          <p:nvPr/>
        </p:nvSpPr>
        <p:spPr>
          <a:xfrm>
            <a:off x="606506" y="4067597"/>
            <a:ext cx="5730793" cy="1075648"/>
          </a:xfrm>
          <a:prstGeom prst="rect">
            <a:avLst/>
          </a:prstGeom>
          <a:noFill/>
          <a:ln w="47625"/>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1"/>
          <p:cNvSpPr/>
          <p:nvPr/>
        </p:nvSpPr>
        <p:spPr>
          <a:xfrm>
            <a:off x="1818640" y="2573020"/>
            <a:ext cx="2020570" cy="769620"/>
          </a:xfrm>
          <a:prstGeom prst="roundRect">
            <a:avLst/>
          </a:prstGeom>
          <a:solidFill>
            <a:schemeClr val="bg1"/>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r>
              <a:rPr lang="zh-CN" altLang="en-US" sz="2800" dirty="0">
                <a:solidFill>
                  <a:schemeClr val="tx1"/>
                </a:solidFill>
                <a:latin typeface="微软雅黑" panose="020B0503020204020204" pitchFamily="34" charset="-122"/>
                <a:ea typeface="微软雅黑" panose="020B0503020204020204" pitchFamily="34" charset="-122"/>
              </a:rPr>
              <a:t>    </a:t>
            </a:r>
            <a:r>
              <a:rPr lang="zh-CN" altLang="en-US" sz="24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输入层</a:t>
            </a:r>
          </a:p>
        </p:txBody>
      </p:sp>
      <p:sp>
        <p:nvSpPr>
          <p:cNvPr id="21" name="圆角矩形 11"/>
          <p:cNvSpPr/>
          <p:nvPr/>
        </p:nvSpPr>
        <p:spPr>
          <a:xfrm>
            <a:off x="4246880" y="2573020"/>
            <a:ext cx="1941195" cy="769620"/>
          </a:xfrm>
          <a:prstGeom prst="roundRect">
            <a:avLst/>
          </a:prstGeom>
          <a:solidFill>
            <a:schemeClr val="bg1"/>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r>
              <a:rPr lang="zh-CN" altLang="en-US" sz="2400" dirty="0">
                <a:solidFill>
                  <a:schemeClr val="tx1"/>
                </a:solidFill>
                <a:latin typeface="微软雅黑" panose="020B0503020204020204" pitchFamily="34" charset="-122"/>
                <a:ea typeface="微软雅黑" panose="020B0503020204020204" pitchFamily="34" charset="-122"/>
              </a:rPr>
              <a:t>    </a:t>
            </a:r>
            <a:r>
              <a:rPr lang="zh-CN" altLang="en-US" sz="24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卷积层</a:t>
            </a:r>
          </a:p>
        </p:txBody>
      </p:sp>
      <p:sp>
        <p:nvSpPr>
          <p:cNvPr id="13" name="矩形 12"/>
          <p:cNvSpPr/>
          <p:nvPr/>
        </p:nvSpPr>
        <p:spPr>
          <a:xfrm>
            <a:off x="1640428" y="384062"/>
            <a:ext cx="4199933"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自己动手搭</a:t>
            </a:r>
            <a:r>
              <a:rPr kumimoji="1" lang="en-US" altLang="zh-CN" sz="3600" b="1" dirty="0">
                <a:latin typeface="微软雅黑" panose="020B0503020204020204" pitchFamily="34" charset="-122"/>
                <a:ea typeface="微软雅黑" panose="020B0503020204020204" pitchFamily="34" charset="-122"/>
              </a:rPr>
              <a:t>CNN</a:t>
            </a:r>
          </a:p>
        </p:txBody>
      </p:sp>
      <p:sp>
        <p:nvSpPr>
          <p:cNvPr id="12" name="圆角矩形 15"/>
          <p:cNvSpPr/>
          <p:nvPr/>
        </p:nvSpPr>
        <p:spPr>
          <a:xfrm>
            <a:off x="6522720" y="2573020"/>
            <a:ext cx="2020570" cy="768985"/>
          </a:xfrm>
          <a:prstGeom prst="roundRect">
            <a:avLst/>
          </a:prstGeom>
          <a:solidFill>
            <a:schemeClr val="bg1"/>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r>
              <a:rPr lang="zh-CN" altLang="en-US" sz="2400" dirty="0">
                <a:solidFill>
                  <a:schemeClr val="tx1"/>
                </a:solidFill>
                <a:latin typeface="微软雅黑" panose="020B0503020204020204" pitchFamily="34" charset="-122"/>
                <a:ea typeface="微软雅黑" panose="020B0503020204020204" pitchFamily="34" charset="-122"/>
              </a:rPr>
              <a:t>    </a:t>
            </a:r>
            <a:r>
              <a:rPr lang="zh-CN" altLang="en-US" sz="24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激活层</a:t>
            </a:r>
          </a:p>
        </p:txBody>
      </p:sp>
      <p:sp>
        <p:nvSpPr>
          <p:cNvPr id="17" name="圆角矩形 9"/>
          <p:cNvSpPr/>
          <p:nvPr/>
        </p:nvSpPr>
        <p:spPr>
          <a:xfrm>
            <a:off x="1568450" y="1649095"/>
            <a:ext cx="6902450" cy="769620"/>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800" dirty="0">
                <a:solidFill>
                  <a:schemeClr val="tx1"/>
                </a:solidFill>
                <a:latin typeface="微软雅黑" panose="020B0503020204020204" pitchFamily="34" charset="-122"/>
                <a:ea typeface="微软雅黑" panose="020B0503020204020204" pitchFamily="34" charset="-122"/>
              </a:rPr>
              <a:t>CNN</a:t>
            </a:r>
            <a:r>
              <a:rPr lang="zh-CN" altLang="en-US" sz="2800" dirty="0">
                <a:solidFill>
                  <a:schemeClr val="tx1"/>
                </a:solidFill>
                <a:latin typeface="微软雅黑" panose="020B0503020204020204" pitchFamily="34" charset="-122"/>
                <a:ea typeface="微软雅黑" panose="020B0503020204020204" pitchFamily="34" charset="-122"/>
              </a:rPr>
              <a:t>基本结构</a:t>
            </a:r>
          </a:p>
        </p:txBody>
      </p:sp>
      <p:sp>
        <p:nvSpPr>
          <p:cNvPr id="23" name="圆角矩形 10"/>
          <p:cNvSpPr/>
          <p:nvPr/>
        </p:nvSpPr>
        <p:spPr>
          <a:xfrm>
            <a:off x="1640205" y="4488815"/>
            <a:ext cx="6903085" cy="769620"/>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800" dirty="0">
                <a:solidFill>
                  <a:schemeClr val="tx1"/>
                </a:solidFill>
                <a:latin typeface="微软雅黑" panose="020B0503020204020204" pitchFamily="34" charset="-122"/>
                <a:ea typeface="微软雅黑" panose="020B0503020204020204" pitchFamily="34" charset="-122"/>
              </a:rPr>
              <a:t>CNN</a:t>
            </a:r>
            <a:r>
              <a:rPr lang="zh-CN" altLang="en-US" sz="2800" dirty="0">
                <a:solidFill>
                  <a:schemeClr val="tx1"/>
                </a:solidFill>
                <a:latin typeface="微软雅黑" panose="020B0503020204020204" pitchFamily="34" charset="-122"/>
                <a:ea typeface="微软雅黑" panose="020B0503020204020204" pitchFamily="34" charset="-122"/>
              </a:rPr>
              <a:t>网络训练</a:t>
            </a:r>
          </a:p>
        </p:txBody>
      </p:sp>
      <p:sp>
        <p:nvSpPr>
          <p:cNvPr id="24" name="圆角矩形 11"/>
          <p:cNvSpPr/>
          <p:nvPr/>
        </p:nvSpPr>
        <p:spPr>
          <a:xfrm>
            <a:off x="1640205" y="5476875"/>
            <a:ext cx="6927850" cy="769620"/>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第一个</a:t>
            </a:r>
            <a:r>
              <a:rPr lang="en-US" altLang="zh-CN" sz="2800" dirty="0">
                <a:solidFill>
                  <a:schemeClr val="tx1"/>
                </a:solidFill>
                <a:latin typeface="微软雅黑" panose="020B0503020204020204" pitchFamily="34" charset="-122"/>
                <a:ea typeface="微软雅黑" panose="020B0503020204020204" pitchFamily="34" charset="-122"/>
              </a:rPr>
              <a:t>CNN</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2" name="圆角矩形 15"/>
          <p:cNvSpPr/>
          <p:nvPr/>
        </p:nvSpPr>
        <p:spPr>
          <a:xfrm>
            <a:off x="4246880" y="3506470"/>
            <a:ext cx="1941195" cy="769620"/>
          </a:xfrm>
          <a:prstGeom prst="roundRect">
            <a:avLst/>
          </a:prstGeom>
          <a:solidFill>
            <a:srgbClr val="F4B183"/>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 全连接层</a:t>
            </a:r>
          </a:p>
        </p:txBody>
      </p:sp>
      <p:sp>
        <p:nvSpPr>
          <p:cNvPr id="5" name="圆角矩形 4"/>
          <p:cNvSpPr/>
          <p:nvPr/>
        </p:nvSpPr>
        <p:spPr>
          <a:xfrm>
            <a:off x="1818640" y="3505435"/>
            <a:ext cx="2020570" cy="769620"/>
          </a:xfrm>
          <a:prstGeom prst="roundRect">
            <a:avLst/>
          </a:prstGeom>
          <a:solidFill>
            <a:schemeClr val="bg1"/>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r>
              <a:rPr lang="zh-CN" altLang="en-US" sz="2400">
                <a:solidFill>
                  <a:schemeClr val="tx1"/>
                </a:solidFill>
                <a:latin typeface="微软雅黑" panose="020B0503020204020204" pitchFamily="34" charset="-122"/>
                <a:ea typeface="微软雅黑" panose="020B0503020204020204" pitchFamily="34" charset="-122"/>
              </a:rPr>
              <a:t>     </a:t>
            </a:r>
            <a:r>
              <a:rPr lang="zh-CN" altLang="en-US" sz="24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池化</a:t>
            </a:r>
            <a:r>
              <a:rPr lang="zh-CN" altLang="en-US" sz="24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a:t>
            </a:r>
          </a:p>
        </p:txBody>
      </p:sp>
      <p:sp>
        <p:nvSpPr>
          <p:cNvPr id="14" name="文本框 13"/>
          <p:cNvSpPr txBox="1"/>
          <p:nvPr/>
        </p:nvSpPr>
        <p:spPr>
          <a:xfrm>
            <a:off x="6669200" y="3705579"/>
            <a:ext cx="2992581"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CNN</a:t>
            </a:r>
            <a:r>
              <a:rPr lang="zh-CN" altLang="en-US" dirty="0">
                <a:latin typeface="微软雅黑" panose="020B0503020204020204" pitchFamily="34" charset="-122"/>
                <a:ea typeface="微软雅黑" panose="020B0503020204020204" pitchFamily="34" charset="-122"/>
              </a:rPr>
              <a:t>中全连接的使用</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40428" y="384062"/>
            <a:ext cx="3256037"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全连接层分类</a:t>
            </a:r>
            <a:endParaRPr lang="zh-CN" altLang="en-US" sz="3600"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3"/>
          <a:srcRect l="4123" t="16411" r="44240" b="8449"/>
          <a:stretch>
            <a:fillRect/>
          </a:stretch>
        </p:blipFill>
        <p:spPr>
          <a:xfrm>
            <a:off x="6318220" y="2378363"/>
            <a:ext cx="4871326" cy="3057188"/>
          </a:xfrm>
          <a:prstGeom prst="rect">
            <a:avLst/>
          </a:prstGeom>
        </p:spPr>
      </p:pic>
      <p:sp>
        <p:nvSpPr>
          <p:cNvPr id="5" name="矩形 4"/>
          <p:cNvSpPr/>
          <p:nvPr/>
        </p:nvSpPr>
        <p:spPr>
          <a:xfrm>
            <a:off x="569720" y="1573699"/>
            <a:ext cx="5397451" cy="4247317"/>
          </a:xfrm>
          <a:prstGeom prst="rect">
            <a:avLst/>
          </a:prstGeom>
          <a:solidFill>
            <a:schemeClr val="bg1"/>
          </a:solidFill>
        </p:spPr>
        <p:txBody>
          <a:bodyPr wrap="square">
            <a:spAutoFit/>
          </a:bodyPr>
          <a:lstStyle/>
          <a:p>
            <a:pPr marL="342900" indent="-342900">
              <a:lnSpc>
                <a:spcPct val="150000"/>
              </a:lnSpc>
              <a:buFont typeface="Wingdings" panose="05000000000000000000" pitchFamily="2" charset="2"/>
              <a:buChar char="Ø"/>
              <a:defRPr/>
            </a:pPr>
            <a:r>
              <a:rPr lang="en-US" altLang="zh-CN" b="1" dirty="0">
                <a:latin typeface="微软雅黑" panose="020B0503020204020204" pitchFamily="34" charset="-122"/>
                <a:ea typeface="微软雅黑" panose="020B0503020204020204" pitchFamily="34" charset="-122"/>
              </a:rPr>
              <a:t>Notes</a:t>
            </a:r>
          </a:p>
          <a:p>
            <a:pPr marL="342900" indent="-342900">
              <a:lnSpc>
                <a:spcPct val="150000"/>
              </a:lnSpc>
              <a:buFont typeface="Wingdings" panose="05000000000000000000" pitchFamily="2" charset="2"/>
              <a:buChar char="l"/>
              <a:defRPr/>
            </a:pPr>
            <a:endParaRPr lang="en-US" altLang="zh-CN" i="1" dirty="0">
              <a:latin typeface="Cambria Math" panose="02040503050406030204" pitchFamily="18" charset="0"/>
              <a:ea typeface="微软雅黑" panose="020B0503020204020204" pitchFamily="34" charset="-122"/>
            </a:endParaRPr>
          </a:p>
          <a:p>
            <a:pPr marL="800100" lvl="1" indent="-342900">
              <a:lnSpc>
                <a:spcPct val="150000"/>
              </a:lnSpc>
              <a:buFont typeface="Wingdings" panose="05000000000000000000" pitchFamily="2" charset="2"/>
              <a:buChar char="ü"/>
              <a:defRPr/>
            </a:pPr>
            <a:r>
              <a:rPr lang="zh-CN" altLang="en-US" dirty="0">
                <a:latin typeface="微软雅黑" panose="020B0503020204020204" pitchFamily="34" charset="-122"/>
                <a:ea typeface="微软雅黑" panose="020B0503020204020204" pitchFamily="34" charset="-122"/>
              </a:rPr>
              <a:t>将多层的特征映射抻直成一个一维的向量</a:t>
            </a:r>
            <a:endParaRPr lang="en-US" altLang="zh-CN" dirty="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ü"/>
              <a:defRPr/>
            </a:pPr>
            <a:endParaRPr lang="en-US" altLang="zh-CN" sz="900" dirty="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ü"/>
              <a:defRPr/>
            </a:pPr>
            <a:r>
              <a:rPr lang="zh-CN" altLang="en-US" dirty="0">
                <a:latin typeface="微软雅黑" panose="020B0503020204020204" pitchFamily="34" charset="-122"/>
                <a:ea typeface="微软雅黑" panose="020B0503020204020204" pitchFamily="34" charset="-122"/>
              </a:rPr>
              <a:t>采用全连接的方式将向量连接向输出层，</a:t>
            </a:r>
            <a:r>
              <a:rPr lang="en-US" altLang="zh-CN" dirty="0">
                <a:latin typeface="微软雅黑" panose="020B0503020204020204" pitchFamily="34" charset="-122"/>
                <a:ea typeface="微软雅黑" panose="020B0503020204020204" pitchFamily="34" charset="-122"/>
              </a:rPr>
              <a:t>		     </a:t>
            </a:r>
            <a:r>
              <a:rPr lang="zh-CN" altLang="en-US" dirty="0">
                <a:latin typeface="华文楷体" panose="02010600040101010101" pitchFamily="2" charset="-122"/>
                <a:ea typeface="华文楷体" panose="02010600040101010101" pitchFamily="2" charset="-122"/>
              </a:rPr>
              <a:t>打破卷积特征的空间限制</a:t>
            </a:r>
            <a:endParaRPr lang="en-US" altLang="zh-CN" dirty="0">
              <a:latin typeface="华文楷体" panose="02010600040101010101" pitchFamily="2" charset="-122"/>
              <a:ea typeface="华文楷体" panose="02010600040101010101" pitchFamily="2" charset="-122"/>
            </a:endParaRPr>
          </a:p>
          <a:p>
            <a:pPr lvl="1">
              <a:lnSpc>
                <a:spcPct val="150000"/>
              </a:lnSpc>
              <a:defRPr/>
            </a:pPr>
            <a:r>
              <a:rPr lang="en-US" altLang="zh-CN" dirty="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对卷积层获得的不同的特征进行加权</a:t>
            </a:r>
            <a:endParaRPr lang="en-US" altLang="zh-CN" dirty="0">
              <a:latin typeface="华文楷体" panose="02010600040101010101" pitchFamily="2" charset="-122"/>
              <a:ea typeface="华文楷体" panose="02010600040101010101" pitchFamily="2" charset="-122"/>
            </a:endParaRPr>
          </a:p>
          <a:p>
            <a:pPr lvl="1">
              <a:lnSpc>
                <a:spcPct val="150000"/>
              </a:lnSpc>
              <a:defRPr/>
            </a:pPr>
            <a:r>
              <a:rPr lang="en-US" altLang="zh-CN" dirty="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最终目的是得到一个可以对不同类别进行区分的得分</a:t>
            </a:r>
            <a:endParaRPr lang="en-US" altLang="zh-CN" dirty="0">
              <a:latin typeface="华文楷体" panose="02010600040101010101" pitchFamily="2" charset="-122"/>
              <a:ea typeface="华文楷体" panose="02010600040101010101" pitchFamily="2" charset="-122"/>
            </a:endParaRPr>
          </a:p>
          <a:p>
            <a:pPr marL="800100" lvl="1" indent="-342900">
              <a:lnSpc>
                <a:spcPct val="150000"/>
              </a:lnSpc>
              <a:buFont typeface="Wingdings" panose="05000000000000000000" pitchFamily="2" charset="2"/>
              <a:buChar char="ü"/>
              <a:defRPr/>
            </a:pPr>
            <a:endParaRPr lang="en-US" altLang="zh-CN" sz="900" dirty="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ü"/>
              <a:defRPr/>
            </a:pPr>
            <a:r>
              <a:rPr lang="zh-CN" altLang="en-US" dirty="0">
                <a:latin typeface="微软雅黑" panose="020B0503020204020204" pitchFamily="34" charset="-122"/>
                <a:ea typeface="微软雅黑" panose="020B0503020204020204" pitchFamily="34" charset="-122"/>
              </a:rPr>
              <a:t>输出层就是对应每个类别的得分</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227717" y="1364836"/>
            <a:ext cx="7538913" cy="476862"/>
          </a:xfrm>
          <a:prstGeom prst="rect">
            <a:avLst/>
          </a:prstGeom>
        </p:spPr>
        <p:txBody>
          <a:bodyPr wrap="square">
            <a:spAutoFit/>
          </a:bodyPr>
          <a:lstStyle/>
          <a:p>
            <a:pPr>
              <a:lnSpc>
                <a:spcPct val="125000"/>
              </a:lnSpc>
            </a:pPr>
            <a:r>
              <a:rPr lang="zh-CN" altLang="en-US" sz="2200" dirty="0">
                <a:solidFill>
                  <a:srgbClr val="FF3300"/>
                </a:solidFill>
                <a:latin typeface="微软雅黑" panose="020B0503020204020204" pitchFamily="34" charset="-122"/>
                <a:ea typeface="微软雅黑" panose="020B0503020204020204" pitchFamily="34" charset="-122"/>
              </a:rPr>
              <a:t>卷积神经网络的一般结构</a:t>
            </a: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014" y="1393618"/>
            <a:ext cx="517314" cy="517314"/>
          </a:xfrm>
          <a:prstGeom prst="rect">
            <a:avLst/>
          </a:prstGeom>
        </p:spPr>
      </p:pic>
      <p:pic>
        <p:nvPicPr>
          <p:cNvPr id="4" name="图片 3"/>
          <p:cNvPicPr>
            <a:picLocks noChangeAspect="1"/>
          </p:cNvPicPr>
          <p:nvPr/>
        </p:nvPicPr>
        <p:blipFill>
          <a:blip r:embed="rId4"/>
          <a:stretch>
            <a:fillRect/>
          </a:stretch>
        </p:blipFill>
        <p:spPr>
          <a:xfrm>
            <a:off x="3223848" y="3288613"/>
            <a:ext cx="5744305" cy="2786841"/>
          </a:xfrm>
          <a:prstGeom prst="rect">
            <a:avLst/>
          </a:prstGeom>
        </p:spPr>
      </p:pic>
      <p:sp>
        <p:nvSpPr>
          <p:cNvPr id="6" name="矩形 5"/>
          <p:cNvSpPr/>
          <p:nvPr/>
        </p:nvSpPr>
        <p:spPr>
          <a:xfrm>
            <a:off x="1227717" y="2103490"/>
            <a:ext cx="8955098" cy="923330"/>
          </a:xfrm>
          <a:prstGeom prst="rect">
            <a:avLst/>
          </a:prstGeom>
        </p:spPr>
        <p:txBody>
          <a:bodyPr wrap="square">
            <a:spAutoFit/>
          </a:bodyPr>
          <a:lstStyle/>
          <a:p>
            <a:pPr marL="342900" indent="-342900">
              <a:lnSpc>
                <a:spcPct val="150000"/>
              </a:lnSpc>
              <a:buFont typeface="+mj-lt"/>
              <a:buAutoNum type="arabicPeriod"/>
              <a:defRPr/>
            </a:pPr>
            <a:r>
              <a:rPr lang="zh-CN" altLang="en-US" dirty="0">
                <a:latin typeface="微软雅黑" panose="020B0503020204020204" pitchFamily="34" charset="-122"/>
                <a:ea typeface="微软雅黑" panose="020B0503020204020204" pitchFamily="34" charset="-122"/>
              </a:rPr>
              <a:t>卷积层</a:t>
            </a:r>
            <a:r>
              <a:rPr lang="en-US" altLang="zh-CN" dirty="0">
                <a:latin typeface="微软雅黑" panose="020B0503020204020204" pitchFamily="34" charset="-122"/>
                <a:ea typeface="微软雅黑" panose="020B0503020204020204" pitchFamily="34" charset="-122"/>
              </a:rPr>
              <a:t>+ReLU</a:t>
            </a:r>
            <a:r>
              <a:rPr lang="zh-CN" altLang="en-US" dirty="0">
                <a:latin typeface="微软雅黑" panose="020B0503020204020204" pitchFamily="34" charset="-122"/>
                <a:ea typeface="微软雅黑" panose="020B0503020204020204" pitchFamily="34" charset="-122"/>
              </a:rPr>
              <a:t>和 池化层 的组合多次出现</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提取特征</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defRPr/>
            </a:pPr>
            <a:r>
              <a:rPr lang="zh-CN" altLang="en-US" dirty="0">
                <a:latin typeface="微软雅黑" panose="020B0503020204020204" pitchFamily="34" charset="-122"/>
                <a:ea typeface="微软雅黑" panose="020B0503020204020204" pitchFamily="34" charset="-122"/>
              </a:rPr>
              <a:t>多个全连接  或  特殊的</a:t>
            </a:r>
            <a:r>
              <a:rPr lang="en-US" altLang="zh-CN" dirty="0">
                <a:latin typeface="微软雅黑" panose="020B0503020204020204" pitchFamily="34" charset="-122"/>
                <a:ea typeface="微软雅黑" panose="020B0503020204020204" pitchFamily="34" charset="-122"/>
              </a:rPr>
              <a:t>CNN</a:t>
            </a:r>
            <a:r>
              <a:rPr lang="zh-CN" altLang="en-US" dirty="0">
                <a:latin typeface="微软雅黑" panose="020B0503020204020204" pitchFamily="34" charset="-122"/>
                <a:ea typeface="微软雅黑" panose="020B0503020204020204" pitchFamily="34" charset="-122"/>
              </a:rPr>
              <a:t>结构</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作为输出层</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作分类器</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检测器</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分割器</a:t>
            </a:r>
            <a:endParaRPr lang="en-US" altLang="zh-CN" dirty="0">
              <a:latin typeface="微软雅黑" panose="020B0503020204020204" pitchFamily="34" charset="-122"/>
              <a:ea typeface="微软雅黑" panose="020B0503020204020204" pitchFamily="34" charset="-122"/>
            </a:endParaRPr>
          </a:p>
        </p:txBody>
      </p:sp>
      <p:sp>
        <p:nvSpPr>
          <p:cNvPr id="7" name="矩形 6"/>
          <p:cNvSpPr/>
          <p:nvPr/>
        </p:nvSpPr>
        <p:spPr>
          <a:xfrm>
            <a:off x="1640428" y="384062"/>
            <a:ext cx="3256037"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网络搭建小结</a:t>
            </a:r>
            <a:endParaRPr lang="zh-CN" altLang="en-US" sz="36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2470150" y="4035425"/>
            <a:ext cx="2736850" cy="523875"/>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r>
              <a:rPr lang="zh-CN" altLang="en-US" sz="2800"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损失与误差的反向传播</a:t>
            </a:r>
          </a:p>
        </p:txBody>
      </p:sp>
      <p:sp>
        <p:nvSpPr>
          <p:cNvPr id="19" name="圆角矩形 15"/>
          <p:cNvSpPr/>
          <p:nvPr/>
        </p:nvSpPr>
        <p:spPr>
          <a:xfrm>
            <a:off x="5712460" y="4020820"/>
            <a:ext cx="2922270" cy="538480"/>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r>
              <a:rPr lang="zh-CN" altLang="en-US" sz="2400"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 模型评估与正则化</a:t>
            </a:r>
          </a:p>
        </p:txBody>
      </p:sp>
      <p:sp>
        <p:nvSpPr>
          <p:cNvPr id="22" name="矩形 21"/>
          <p:cNvSpPr/>
          <p:nvPr/>
        </p:nvSpPr>
        <p:spPr>
          <a:xfrm>
            <a:off x="1640428" y="384062"/>
            <a:ext cx="4199933"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自己动手搭</a:t>
            </a:r>
            <a:r>
              <a:rPr kumimoji="1" lang="en-US" altLang="zh-CN" sz="3600" b="1" dirty="0">
                <a:latin typeface="微软雅黑" panose="020B0503020204020204" pitchFamily="34" charset="-122"/>
                <a:ea typeface="微软雅黑" panose="020B0503020204020204" pitchFamily="34" charset="-122"/>
              </a:rPr>
              <a:t>CNN</a:t>
            </a:r>
          </a:p>
        </p:txBody>
      </p:sp>
      <p:sp>
        <p:nvSpPr>
          <p:cNvPr id="21" name="圆角矩形 9"/>
          <p:cNvSpPr/>
          <p:nvPr/>
        </p:nvSpPr>
        <p:spPr>
          <a:xfrm>
            <a:off x="2112010" y="3044190"/>
            <a:ext cx="6714490" cy="769620"/>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800" dirty="0">
                <a:solidFill>
                  <a:schemeClr val="tx1"/>
                </a:solidFill>
                <a:latin typeface="微软雅黑" panose="020B0503020204020204" pitchFamily="34" charset="-122"/>
                <a:ea typeface="微软雅黑" panose="020B0503020204020204" pitchFamily="34" charset="-122"/>
              </a:rPr>
              <a:t>CNN</a:t>
            </a:r>
            <a:r>
              <a:rPr lang="zh-CN" altLang="en-US" sz="2800" dirty="0">
                <a:solidFill>
                  <a:schemeClr val="tx1"/>
                </a:solidFill>
                <a:latin typeface="微软雅黑" panose="020B0503020204020204" pitchFamily="34" charset="-122"/>
                <a:ea typeface="微软雅黑" panose="020B0503020204020204" pitchFamily="34" charset="-122"/>
              </a:rPr>
              <a:t>网络训练</a:t>
            </a:r>
          </a:p>
        </p:txBody>
      </p:sp>
      <p:sp>
        <p:nvSpPr>
          <p:cNvPr id="23" name="圆角矩形 10"/>
          <p:cNvSpPr/>
          <p:nvPr/>
        </p:nvSpPr>
        <p:spPr>
          <a:xfrm>
            <a:off x="2112010" y="1891030"/>
            <a:ext cx="6714490" cy="769620"/>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800" dirty="0">
                <a:solidFill>
                  <a:schemeClr val="tx1"/>
                </a:solidFill>
                <a:latin typeface="微软雅黑" panose="020B0503020204020204" pitchFamily="34" charset="-122"/>
                <a:ea typeface="微软雅黑" panose="020B0503020204020204" pitchFamily="34" charset="-122"/>
              </a:rPr>
              <a:t>CNN</a:t>
            </a:r>
            <a:r>
              <a:rPr lang="zh-CN" altLang="en-US" sz="2800" dirty="0">
                <a:solidFill>
                  <a:schemeClr val="tx1"/>
                </a:solidFill>
                <a:latin typeface="微软雅黑" panose="020B0503020204020204" pitchFamily="34" charset="-122"/>
                <a:ea typeface="微软雅黑" panose="020B0503020204020204" pitchFamily="34" charset="-122"/>
              </a:rPr>
              <a:t>基本结构</a:t>
            </a:r>
          </a:p>
        </p:txBody>
      </p:sp>
      <p:sp>
        <p:nvSpPr>
          <p:cNvPr id="24" name="圆角矩形 11"/>
          <p:cNvSpPr/>
          <p:nvPr/>
        </p:nvSpPr>
        <p:spPr>
          <a:xfrm>
            <a:off x="2113280" y="4778375"/>
            <a:ext cx="6713220" cy="769620"/>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第一个</a:t>
            </a:r>
            <a:r>
              <a:rPr lang="en-US" altLang="zh-CN" sz="2800" dirty="0">
                <a:solidFill>
                  <a:schemeClr val="tx1"/>
                </a:solidFill>
                <a:latin typeface="微软雅黑" panose="020B0503020204020204" pitchFamily="34" charset="-122"/>
                <a:ea typeface="微软雅黑" panose="020B0503020204020204" pitchFamily="34" charset="-122"/>
              </a:rPr>
              <a:t>CNN</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640428" y="384062"/>
            <a:ext cx="4199933"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概述</a:t>
            </a:r>
          </a:p>
        </p:txBody>
      </p:sp>
      <p:sp>
        <p:nvSpPr>
          <p:cNvPr id="15" name="圆角矩形 14"/>
          <p:cNvSpPr/>
          <p:nvPr/>
        </p:nvSpPr>
        <p:spPr>
          <a:xfrm>
            <a:off x="3227294" y="2556041"/>
            <a:ext cx="5701553"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深层神经网络用于图像处理的问题</a:t>
            </a:r>
          </a:p>
        </p:txBody>
      </p:sp>
      <p:sp>
        <p:nvSpPr>
          <p:cNvPr id="17" name="圆角矩形 16"/>
          <p:cNvSpPr/>
          <p:nvPr/>
        </p:nvSpPr>
        <p:spPr>
          <a:xfrm>
            <a:off x="3227294" y="3509229"/>
            <a:ext cx="5701553"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卷积神经网络概念引出</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6375948" y="2721042"/>
            <a:ext cx="3900451" cy="3098771"/>
          </a:xfrm>
          <a:prstGeom prst="rect">
            <a:avLst/>
          </a:prstGeom>
          <a:noFill/>
          <a:ln w="47625"/>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ln w="22225">
                <a:solidFill>
                  <a:schemeClr val="accent2"/>
                </a:solidFill>
                <a:prstDash val="solid"/>
              </a:ln>
              <a:solidFill>
                <a:schemeClr val="accent2">
                  <a:lumMod val="40000"/>
                  <a:lumOff val="60000"/>
                </a:schemeClr>
              </a:solidFill>
            </a:endParaRPr>
          </a:p>
        </p:txBody>
      </p:sp>
      <p:sp>
        <p:nvSpPr>
          <p:cNvPr id="3" name="矩形 2"/>
          <p:cNvSpPr/>
          <p:nvPr/>
        </p:nvSpPr>
        <p:spPr>
          <a:xfrm>
            <a:off x="1640428" y="384062"/>
            <a:ext cx="5035437" cy="646331"/>
          </a:xfrm>
          <a:prstGeom prst="rect">
            <a:avLst/>
          </a:prstGeom>
          <a:noFill/>
        </p:spPr>
        <p:txBody>
          <a:bodyPr wrap="square">
            <a:spAutoFit/>
          </a:bodyPr>
          <a:lstStyle/>
          <a:p>
            <a:r>
              <a:rPr lang="zh-CN" altLang="en-US" sz="3600" b="1" dirty="0">
                <a:latin typeface="微软雅黑" panose="020B0503020204020204" pitchFamily="34" charset="-122"/>
                <a:ea typeface="微软雅黑" panose="020B0503020204020204" pitchFamily="34" charset="-122"/>
              </a:rPr>
              <a:t>损失与误差反向传播</a:t>
            </a:r>
          </a:p>
        </p:txBody>
      </p:sp>
      <p:graphicFrame>
        <p:nvGraphicFramePr>
          <p:cNvPr id="2" name="表格 1"/>
          <p:cNvGraphicFramePr>
            <a:graphicFrameLocks noGrp="1"/>
          </p:cNvGraphicFramePr>
          <p:nvPr>
            <p:extLst>
              <p:ext uri="{D42A27DB-BD31-4B8C-83A1-F6EECF244321}">
                <p14:modId xmlns:p14="http://schemas.microsoft.com/office/powerpoint/2010/main" val="613952075"/>
              </p:ext>
            </p:extLst>
          </p:nvPr>
        </p:nvGraphicFramePr>
        <p:xfrm>
          <a:off x="6627075" y="3237292"/>
          <a:ext cx="773196" cy="1512000"/>
        </p:xfrm>
        <a:graphic>
          <a:graphicData uri="http://schemas.openxmlformats.org/drawingml/2006/table">
            <a:tbl>
              <a:tblPr firstRow="1" bandRow="1">
                <a:tableStyleId>{2D5ABB26-0587-4C30-8999-92F81FD0307C}</a:tableStyleId>
              </a:tblPr>
              <a:tblGrid>
                <a:gridCol w="773196">
                  <a:extLst>
                    <a:ext uri="{9D8B030D-6E8A-4147-A177-3AD203B41FA5}">
                      <a16:colId xmlns:a16="http://schemas.microsoft.com/office/drawing/2014/main" xmlns="" val="20000"/>
                    </a:ext>
                  </a:extLst>
                </a:gridCol>
              </a:tblGrid>
              <a:tr h="504000">
                <a:tc>
                  <a:txBody>
                    <a:bodyPr/>
                    <a:lstStyle/>
                    <a:p>
                      <a:r>
                        <a:rPr lang="en-US" altLang="zh-CN" dirty="0"/>
                        <a:t>-2.85</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E9E9"/>
                    </a:solidFill>
                  </a:tcPr>
                </a:tc>
                <a:extLst>
                  <a:ext uri="{0D108BD9-81ED-4DB2-BD59-A6C34878D82A}">
                    <a16:rowId xmlns:a16="http://schemas.microsoft.com/office/drawing/2014/main" xmlns="" val="10000"/>
                  </a:ext>
                </a:extLst>
              </a:tr>
              <a:tr h="504000">
                <a:tc>
                  <a:txBody>
                    <a:bodyPr/>
                    <a:lstStyle/>
                    <a:p>
                      <a:r>
                        <a:rPr lang="en-US" altLang="zh-CN" dirty="0"/>
                        <a:t>0.86</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FBE8"/>
                    </a:solidFill>
                  </a:tcPr>
                </a:tc>
                <a:extLst>
                  <a:ext uri="{0D108BD9-81ED-4DB2-BD59-A6C34878D82A}">
                    <a16:rowId xmlns:a16="http://schemas.microsoft.com/office/drawing/2014/main" xmlns="" val="10001"/>
                  </a:ext>
                </a:extLst>
              </a:tr>
              <a:tr h="504000">
                <a:tc>
                  <a:txBody>
                    <a:bodyPr/>
                    <a:lstStyle/>
                    <a:p>
                      <a:r>
                        <a:rPr lang="en-US" altLang="zh-CN"/>
                        <a:t>0.28</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EEFA"/>
                    </a:solidFill>
                  </a:tcPr>
                </a:tc>
                <a:extLst>
                  <a:ext uri="{0D108BD9-81ED-4DB2-BD59-A6C34878D82A}">
                    <a16:rowId xmlns:a16="http://schemas.microsoft.com/office/drawing/2014/main" xmlns="" val="10002"/>
                  </a:ext>
                </a:extLst>
              </a:tr>
            </a:tbl>
          </a:graphicData>
        </a:graphic>
      </p:graphicFrame>
      <p:graphicFrame>
        <p:nvGraphicFramePr>
          <p:cNvPr id="10" name="表格 9"/>
          <p:cNvGraphicFramePr>
            <a:graphicFrameLocks noGrp="1"/>
          </p:cNvGraphicFramePr>
          <p:nvPr/>
        </p:nvGraphicFramePr>
        <p:xfrm>
          <a:off x="7400271" y="3237292"/>
          <a:ext cx="1241871" cy="1512000"/>
        </p:xfrm>
        <a:graphic>
          <a:graphicData uri="http://schemas.openxmlformats.org/drawingml/2006/table">
            <a:tbl>
              <a:tblPr firstRow="1" bandRow="1">
                <a:tableStyleId>{2D5ABB26-0587-4C30-8999-92F81FD0307C}</a:tableStyleId>
              </a:tblPr>
              <a:tblGrid>
                <a:gridCol w="1241871">
                  <a:extLst>
                    <a:ext uri="{9D8B030D-6E8A-4147-A177-3AD203B41FA5}">
                      <a16:colId xmlns:a16="http://schemas.microsoft.com/office/drawing/2014/main" xmlns="" val="20000"/>
                    </a:ext>
                  </a:extLst>
                </a:gridCol>
              </a:tblGrid>
              <a:tr h="504000">
                <a:tc>
                  <a:txBody>
                    <a:bodyPr/>
                    <a:lstStyle/>
                    <a:p>
                      <a:r>
                        <a:rPr lang="en-US" altLang="zh-CN" dirty="0"/>
                        <a:t>Cat score</a:t>
                      </a:r>
                      <a:endParaRPr lang="zh-CN" altLang="en-US" dirty="0"/>
                    </a:p>
                  </a:txBody>
                  <a:tcPr/>
                </a:tc>
                <a:extLst>
                  <a:ext uri="{0D108BD9-81ED-4DB2-BD59-A6C34878D82A}">
                    <a16:rowId xmlns:a16="http://schemas.microsoft.com/office/drawing/2014/main" xmlns="" val="10000"/>
                  </a:ext>
                </a:extLst>
              </a:tr>
              <a:tr h="504000">
                <a:tc>
                  <a:txBody>
                    <a:bodyPr/>
                    <a:lstStyle/>
                    <a:p>
                      <a:r>
                        <a:rPr lang="en-US" altLang="zh-CN" dirty="0"/>
                        <a:t>Dog score</a:t>
                      </a:r>
                      <a:endParaRPr lang="zh-CN" altLang="en-US" dirty="0"/>
                    </a:p>
                  </a:txBody>
                  <a:tcPr/>
                </a:tc>
                <a:extLst>
                  <a:ext uri="{0D108BD9-81ED-4DB2-BD59-A6C34878D82A}">
                    <a16:rowId xmlns:a16="http://schemas.microsoft.com/office/drawing/2014/main" xmlns="" val="10001"/>
                  </a:ext>
                </a:extLst>
              </a:tr>
              <a:tr h="504000">
                <a:tc>
                  <a:txBody>
                    <a:bodyPr/>
                    <a:lstStyle/>
                    <a:p>
                      <a:r>
                        <a:rPr lang="en-US" altLang="zh-CN" dirty="0"/>
                        <a:t>Ship score</a:t>
                      </a:r>
                      <a:endParaRPr lang="zh-CN" altLang="en-US" dirty="0"/>
                    </a:p>
                  </a:txBody>
                  <a:tcPr/>
                </a:tc>
                <a:extLst>
                  <a:ext uri="{0D108BD9-81ED-4DB2-BD59-A6C34878D82A}">
                    <a16:rowId xmlns:a16="http://schemas.microsoft.com/office/drawing/2014/main" xmlns="" val="10002"/>
                  </a:ext>
                </a:extLst>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2214719879"/>
              </p:ext>
            </p:extLst>
          </p:nvPr>
        </p:nvGraphicFramePr>
        <p:xfrm>
          <a:off x="9234809" y="3237292"/>
          <a:ext cx="838200" cy="1512000"/>
        </p:xfrm>
        <a:graphic>
          <a:graphicData uri="http://schemas.openxmlformats.org/drawingml/2006/table">
            <a:tbl>
              <a:tblPr firstRow="1" bandRow="1">
                <a:tableStyleId>{2D5ABB26-0587-4C30-8999-92F81FD0307C}</a:tableStyleId>
              </a:tblPr>
              <a:tblGrid>
                <a:gridCol w="838200">
                  <a:extLst>
                    <a:ext uri="{9D8B030D-6E8A-4147-A177-3AD203B41FA5}">
                      <a16:colId xmlns:a16="http://schemas.microsoft.com/office/drawing/2014/main" xmlns="" val="20000"/>
                    </a:ext>
                  </a:extLst>
                </a:gridCol>
              </a:tblGrid>
              <a:tr h="504000">
                <a:tc>
                  <a:txBody>
                    <a:bodyPr/>
                    <a:lstStyle/>
                    <a:p>
                      <a:r>
                        <a:rPr lang="en-US" altLang="zh-CN"/>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504000">
                <a:tc>
                  <a:txBody>
                    <a:bodyPr/>
                    <a:lstStyle/>
                    <a:p>
                      <a:r>
                        <a:rPr lang="en-US" altLang="zh-CN"/>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504000">
                <a:tc>
                  <a:txBody>
                    <a:bodyPr/>
                    <a:lstStyle/>
                    <a:p>
                      <a:r>
                        <a:rPr lang="en-US" altLang="zh-CN"/>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bl>
          </a:graphicData>
        </a:graphic>
      </p:graphicFrame>
      <p:sp>
        <p:nvSpPr>
          <p:cNvPr id="13" name="矩形 12"/>
          <p:cNvSpPr/>
          <p:nvPr/>
        </p:nvSpPr>
        <p:spPr>
          <a:xfrm>
            <a:off x="6685698" y="5074283"/>
            <a:ext cx="655949" cy="369332"/>
          </a:xfrm>
          <a:prstGeom prst="rect">
            <a:avLst/>
          </a:prstGeom>
        </p:spPr>
        <p:txBody>
          <a:bodyPr wrap="none">
            <a:spAutoFit/>
          </a:bodyPr>
          <a:lstStyle/>
          <a:p>
            <a:r>
              <a:rPr lang="en-US" altLang="zh-CN" dirty="0">
                <a:latin typeface="华文楷体" panose="02010600040101010101" pitchFamily="2" charset="-122"/>
                <a:ea typeface="华文楷体" panose="02010600040101010101" pitchFamily="2" charset="-122"/>
              </a:rPr>
              <a:t>score</a:t>
            </a:r>
            <a:endParaRPr lang="zh-CN" altLang="en-US" dirty="0"/>
          </a:p>
        </p:txBody>
      </p:sp>
      <p:sp>
        <p:nvSpPr>
          <p:cNvPr id="14" name="矩形 13"/>
          <p:cNvSpPr/>
          <p:nvPr/>
        </p:nvSpPr>
        <p:spPr>
          <a:xfrm>
            <a:off x="9355590" y="5074283"/>
            <a:ext cx="596638" cy="369332"/>
          </a:xfrm>
          <a:prstGeom prst="rect">
            <a:avLst/>
          </a:prstGeom>
        </p:spPr>
        <p:txBody>
          <a:bodyPr wrap="none">
            <a:spAutoFit/>
          </a:bodyPr>
          <a:lstStyle/>
          <a:p>
            <a:r>
              <a:rPr lang="en-US" altLang="zh-CN" dirty="0">
                <a:latin typeface="华文楷体" panose="02010600040101010101" pitchFamily="2" charset="-122"/>
                <a:ea typeface="华文楷体" panose="02010600040101010101" pitchFamily="2" charset="-122"/>
              </a:rPr>
              <a:t>label</a:t>
            </a:r>
            <a:endParaRPr lang="zh-CN" altLang="en-US" dirty="0"/>
          </a:p>
        </p:txBody>
      </p:sp>
      <mc:AlternateContent xmlns:mc="http://schemas.openxmlformats.org/markup-compatibility/2006" xmlns:a14="http://schemas.microsoft.com/office/drawing/2010/main">
        <mc:Choice Requires="a14">
          <p:sp>
            <p:nvSpPr>
              <p:cNvPr id="21" name="矩形 20"/>
              <p:cNvSpPr/>
              <p:nvPr/>
            </p:nvSpPr>
            <p:spPr>
              <a:xfrm>
                <a:off x="6375948" y="5450481"/>
                <a:ext cx="3576280" cy="369332"/>
              </a:xfrm>
              <a:prstGeom prst="rect">
                <a:avLst/>
              </a:prstGeom>
            </p:spPr>
            <p:txBody>
              <a:bodyPr wrap="square">
                <a:spAutoFit/>
              </a:bodyPr>
              <a:lstStyle/>
              <a:p>
                <a14:m>
                  <m:oMath xmlns:m="http://schemas.openxmlformats.org/officeDocument/2006/math">
                    <m:r>
                      <a:rPr lang="en-US" altLang="zh-CN" b="0" i="1" smtClean="0">
                        <a:latin typeface="Cambria Math" panose="02040503050406030204" pitchFamily="18" charset="0"/>
                      </a:rPr>
                      <m:t>𝑓</m:t>
                    </m:r>
                    <m:d>
                      <m:dPr>
                        <m:ctrlPr>
                          <a:rPr lang="en-US" altLang="zh-CN" i="1" smtClean="0">
                            <a:latin typeface="Cambria Math"/>
                          </a:rPr>
                        </m:ctrlPr>
                      </m:dPr>
                      <m:e>
                        <m:r>
                          <a:rPr lang="en-US" altLang="zh-CN" b="0" i="1" smtClean="0">
                            <a:latin typeface="Cambria Math" panose="02040503050406030204" pitchFamily="18" charset="0"/>
                          </a:rPr>
                          <m:t>𝑤</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𝑏</m:t>
                        </m:r>
                      </m:e>
                    </m:d>
                    <m:r>
                      <a:rPr lang="en-US" altLang="zh-CN" b="0" i="0" smtClean="0">
                        <a:latin typeface="Cambria Math"/>
                        <a:ea typeface="Cambria Math" panose="02040503050406030204" pitchFamily="18" charset="0"/>
                      </a:rPr>
                      <m:t>,</m:t>
                    </m:r>
                    <m:r>
                      <a:rPr lang="en-US" altLang="zh-CN" b="0" i="1" smtClean="0">
                        <a:latin typeface="Cambria Math"/>
                        <a:ea typeface="Cambria Math" panose="02040503050406030204" pitchFamily="18" charset="0"/>
                      </a:rPr>
                      <m:t>  </m:t>
                    </m:r>
                    <m:r>
                      <a:rPr lang="en-US" altLang="zh-CN" i="1">
                        <a:latin typeface="Cambria Math" panose="02040503050406030204" pitchFamily="18" charset="0"/>
                      </a:rPr>
                      <m:t>𝑓</m:t>
                    </m:r>
                  </m:oMath>
                </a14:m>
                <a:r>
                  <a:rPr lang="en-US" altLang="zh-CN">
                    <a:latin typeface="Times New Roman" panose="02020603050405020304" pitchFamily="18" charset="0"/>
                    <a:cs typeface="Times New Roman" panose="02020603050405020304" pitchFamily="18" charset="0"/>
                  </a:rPr>
                  <a:t>: </a:t>
                </a:r>
                <a:r>
                  <a:rPr lang="zh-CN" altLang="en-US">
                    <a:latin typeface="宋体" panose="02010600030101010101" pitchFamily="2" charset="-122"/>
                    <a:ea typeface="宋体" panose="02010600030101010101" pitchFamily="2" charset="-122"/>
                    <a:cs typeface="Times New Roman" panose="02020603050405020304" pitchFamily="18" charset="0"/>
                  </a:rPr>
                  <a:t>线性激活函数</a:t>
                </a:r>
                <a:endParaRPr lang="zh-CN" altLang="en-US" dirty="0">
                  <a:latin typeface="宋体" panose="02010600030101010101" pitchFamily="2" charset="-122"/>
                  <a:ea typeface="宋体" panose="02010600030101010101" pitchFamily="2" charset="-122"/>
                  <a:cs typeface="Times New Roman" panose="02020603050405020304" pitchFamily="18" charset="0"/>
                </a:endParaRPr>
              </a:p>
            </p:txBody>
          </p:sp>
        </mc:Choice>
        <mc:Fallback xmlns="">
          <p:sp>
            <p:nvSpPr>
              <p:cNvPr id="21" name="矩形 20">
                <a:extLst/>
              </p:cNvPr>
              <p:cNvSpPr>
                <a:spLocks noRot="1" noChangeAspect="1" noMove="1" noResize="1" noEditPoints="1" noAdjustHandles="1" noChangeArrowheads="1" noChangeShapeType="1" noTextEdit="1"/>
              </p:cNvSpPr>
              <p:nvPr/>
            </p:nvSpPr>
            <p:spPr>
              <a:xfrm>
                <a:off x="6375948" y="5450481"/>
                <a:ext cx="3576280" cy="369332"/>
              </a:xfrm>
              <a:prstGeom prst="rect">
                <a:avLst/>
              </a:prstGeom>
              <a:blipFill rotWithShape="1">
                <a:blip r:embed="rId3"/>
                <a:stretch>
                  <a:fillRect l="-511" t="-11475" b="-26230"/>
                </a:stretch>
              </a:blipFill>
            </p:spPr>
            <p:txBody>
              <a:bodyPr/>
              <a:lstStyle/>
              <a:p>
                <a:r>
                  <a:rPr lang="zh-CN" altLang="en-US">
                    <a:noFill/>
                  </a:rPr>
                  <a:t> </a:t>
                </a:r>
              </a:p>
            </p:txBody>
          </p:sp>
        </mc:Fallback>
      </mc:AlternateContent>
      <p:cxnSp>
        <p:nvCxnSpPr>
          <p:cNvPr id="23" name="直接箭头连接符 22"/>
          <p:cNvCxnSpPr/>
          <p:nvPr/>
        </p:nvCxnSpPr>
        <p:spPr>
          <a:xfrm flipV="1">
            <a:off x="6000614" y="4029680"/>
            <a:ext cx="47972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矩形 23"/>
              <p:cNvSpPr/>
              <p:nvPr/>
            </p:nvSpPr>
            <p:spPr>
              <a:xfrm>
                <a:off x="4683414" y="2287825"/>
                <a:ext cx="37093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𝑓</m:t>
                      </m:r>
                    </m:oMath>
                  </m:oMathPara>
                </a14:m>
                <a:endParaRPr lang="zh-CN" altLang="en-US" dirty="0"/>
              </a:p>
            </p:txBody>
          </p:sp>
        </mc:Choice>
        <mc:Fallback xmlns="">
          <p:sp>
            <p:nvSpPr>
              <p:cNvPr id="24" name="矩形 23"/>
              <p:cNvSpPr>
                <a:spLocks noRot="1" noChangeAspect="1" noMove="1" noResize="1" noEditPoints="1" noAdjustHandles="1" noChangeArrowheads="1" noChangeShapeType="1" noTextEdit="1"/>
              </p:cNvSpPr>
              <p:nvPr/>
            </p:nvSpPr>
            <p:spPr>
              <a:xfrm>
                <a:off x="4683414" y="2287825"/>
                <a:ext cx="370935" cy="369332"/>
              </a:xfrm>
              <a:prstGeom prst="rect">
                <a:avLst/>
              </a:prstGeom>
              <a:blipFill rotWithShape="1">
                <a:blip r:embed="rId4"/>
                <a:stretch>
                  <a:fillRect b="-13115"/>
                </a:stretch>
              </a:blipFill>
            </p:spPr>
            <p:txBody>
              <a:bodyPr/>
              <a:lstStyle/>
              <a:p>
                <a:r>
                  <a:rPr lang="zh-CN" altLang="en-US">
                    <a:noFill/>
                  </a:rPr>
                  <a:t> </a:t>
                </a:r>
                <a:endParaRPr lang="zh-CN" altLang="en-US">
                  <a:noFill/>
                </a:endParaRPr>
              </a:p>
            </p:txBody>
          </p:sp>
        </mc:Fallback>
      </mc:AlternateContent>
      <p:cxnSp>
        <p:nvCxnSpPr>
          <p:cNvPr id="26" name="直接连接符 25"/>
          <p:cNvCxnSpPr/>
          <p:nvPr/>
        </p:nvCxnSpPr>
        <p:spPr>
          <a:xfrm>
            <a:off x="2266742" y="6007681"/>
            <a:ext cx="5960534" cy="0"/>
          </a:xfrm>
          <a:prstGeom prst="line">
            <a:avLst/>
          </a:prstGeom>
        </p:spPr>
        <p:style>
          <a:lnRef idx="1">
            <a:schemeClr val="dk1"/>
          </a:lnRef>
          <a:fillRef idx="0">
            <a:schemeClr val="dk1"/>
          </a:fillRef>
          <a:effectRef idx="0">
            <a:schemeClr val="dk1"/>
          </a:effectRef>
          <a:fontRef idx="minor">
            <a:schemeClr val="tx1"/>
          </a:fontRef>
        </p:style>
      </p:cxnSp>
      <p:sp>
        <p:nvSpPr>
          <p:cNvPr id="28" name="矩形 27"/>
          <p:cNvSpPr/>
          <p:nvPr/>
        </p:nvSpPr>
        <p:spPr>
          <a:xfrm>
            <a:off x="4536126" y="1855100"/>
            <a:ext cx="415498" cy="369332"/>
          </a:xfrm>
          <a:prstGeom prst="rect">
            <a:avLst/>
          </a:prstGeom>
        </p:spPr>
        <p:txBody>
          <a:bodyPr wrap="none">
            <a:spAutoFit/>
          </a:bodyPr>
          <a:lstStyle/>
          <a:p>
            <a:r>
              <a:rPr lang="en-US" altLang="zh-CN" b="1" dirty="0">
                <a:latin typeface="华文楷体" panose="02010600040101010101" pitchFamily="2" charset="-122"/>
                <a:ea typeface="华文楷体" panose="02010600040101010101" pitchFamily="2" charset="-122"/>
              </a:rPr>
              <a:t>…</a:t>
            </a:r>
            <a:endParaRPr lang="zh-CN" altLang="en-US" b="1" dirty="0"/>
          </a:p>
        </p:txBody>
      </p:sp>
      <p:cxnSp>
        <p:nvCxnSpPr>
          <p:cNvPr id="29" name="直接箭头连接符 28"/>
          <p:cNvCxnSpPr/>
          <p:nvPr/>
        </p:nvCxnSpPr>
        <p:spPr>
          <a:xfrm>
            <a:off x="4743875" y="2288026"/>
            <a:ext cx="0" cy="5579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矩形 32"/>
              <p:cNvSpPr/>
              <p:nvPr/>
            </p:nvSpPr>
            <p:spPr>
              <a:xfrm>
                <a:off x="6061406" y="3678176"/>
                <a:ext cx="37093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𝑓</m:t>
                      </m:r>
                    </m:oMath>
                  </m:oMathPara>
                </a14:m>
                <a:endParaRPr lang="zh-CN" altLang="en-US" dirty="0"/>
              </a:p>
            </p:txBody>
          </p:sp>
        </mc:Choice>
        <mc:Fallback xmlns="">
          <p:sp>
            <p:nvSpPr>
              <p:cNvPr id="33" name="矩形 32"/>
              <p:cNvSpPr>
                <a:spLocks noRot="1" noChangeAspect="1" noMove="1" noResize="1" noEditPoints="1" noAdjustHandles="1" noChangeArrowheads="1" noChangeShapeType="1" noTextEdit="1"/>
              </p:cNvSpPr>
              <p:nvPr/>
            </p:nvSpPr>
            <p:spPr>
              <a:xfrm>
                <a:off x="6061406" y="3678176"/>
                <a:ext cx="370935" cy="369332"/>
              </a:xfrm>
              <a:prstGeom prst="rect">
                <a:avLst/>
              </a:prstGeom>
              <a:blipFill rotWithShape="1">
                <a:blip r:embed="rId5"/>
                <a:stretch>
                  <a:fillRect b="-13115"/>
                </a:stretch>
              </a:blipFill>
            </p:spPr>
            <p:txBody>
              <a:bodyPr/>
              <a:lstStyle/>
              <a:p>
                <a:r>
                  <a:rPr lang="zh-CN" altLang="en-US">
                    <a:noFill/>
                  </a:rPr>
                  <a:t> </a:t>
                </a:r>
                <a:endParaRPr lang="zh-CN" altLang="en-US">
                  <a:noFill/>
                </a:endParaRPr>
              </a:p>
            </p:txBody>
          </p:sp>
        </mc:Fallback>
      </mc:AlternateContent>
      <p:sp>
        <p:nvSpPr>
          <p:cNvPr id="34" name="文本框 33"/>
          <p:cNvSpPr txBox="1"/>
          <p:nvPr/>
        </p:nvSpPr>
        <p:spPr>
          <a:xfrm>
            <a:off x="3234812" y="6063283"/>
            <a:ext cx="4444181" cy="369332"/>
          </a:xfrm>
          <a:prstGeom prst="rect">
            <a:avLst/>
          </a:prstGeom>
          <a:noFill/>
        </p:spPr>
        <p:txBody>
          <a:bodyPr wrap="square" rtlCol="0">
            <a:spAutoFit/>
          </a:bodyPr>
          <a:lstStyle/>
          <a:p>
            <a:r>
              <a:rPr lang="en-US" altLang="zh-CN" dirty="0">
                <a:latin typeface="华文楷体" panose="02010600040101010101" pitchFamily="2" charset="-122"/>
                <a:ea typeface="华文楷体" panose="02010600040101010101" pitchFamily="2" charset="-122"/>
              </a:rPr>
              <a:t>CNN</a:t>
            </a:r>
            <a:r>
              <a:rPr lang="zh-CN" altLang="en-US" dirty="0">
                <a:latin typeface="华文楷体" panose="02010600040101010101" pitchFamily="2" charset="-122"/>
                <a:ea typeface="华文楷体" panose="02010600040101010101" pitchFamily="2" charset="-122"/>
              </a:rPr>
              <a:t>的最后一层全连接层：作为分类结果</a:t>
            </a:r>
          </a:p>
        </p:txBody>
      </p:sp>
      <p:sp>
        <p:nvSpPr>
          <p:cNvPr id="37" name="弧形 36"/>
          <p:cNvSpPr/>
          <p:nvPr/>
        </p:nvSpPr>
        <p:spPr>
          <a:xfrm>
            <a:off x="7482209" y="2739925"/>
            <a:ext cx="1670179" cy="731800"/>
          </a:xfrm>
          <a:prstGeom prst="arc">
            <a:avLst>
              <a:gd name="adj1" fmla="val 10933617"/>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文本框 37"/>
          <p:cNvSpPr txBox="1"/>
          <p:nvPr/>
        </p:nvSpPr>
        <p:spPr>
          <a:xfrm>
            <a:off x="5761293" y="1397602"/>
            <a:ext cx="5761697" cy="1323439"/>
          </a:xfrm>
          <a:prstGeom prst="rect">
            <a:avLst/>
          </a:prstGeom>
          <a:noFill/>
        </p:spPr>
        <p:txBody>
          <a:bodyPr wrap="square" rtlCol="0">
            <a:spAutoFit/>
          </a:bodyPr>
          <a:lstStyle/>
          <a:p>
            <a:r>
              <a:rPr lang="zh-CN" altLang="en-US" dirty="0">
                <a:solidFill>
                  <a:srgbClr val="FF0000"/>
                </a:solidFill>
                <a:latin typeface="华文楷体" panose="02010600040101010101" pitchFamily="2" charset="-122"/>
                <a:ea typeface="华文楷体" panose="02010600040101010101" pitchFamily="2" charset="-122"/>
              </a:rPr>
              <a:t>：在随机赋值</a:t>
            </a:r>
            <a:r>
              <a:rPr lang="en-US" altLang="zh-CN" dirty="0" err="1">
                <a:solidFill>
                  <a:srgbClr val="FF0000"/>
                </a:solidFill>
                <a:latin typeface="华文楷体" panose="02010600040101010101" pitchFamily="2" charset="-122"/>
                <a:ea typeface="华文楷体" panose="02010600040101010101" pitchFamily="2" charset="-122"/>
              </a:rPr>
              <a:t>w,b</a:t>
            </a:r>
            <a:r>
              <a:rPr lang="zh-CN" altLang="en-US" dirty="0">
                <a:solidFill>
                  <a:srgbClr val="FF0000"/>
                </a:solidFill>
                <a:latin typeface="华文楷体" panose="02010600040101010101" pitchFamily="2" charset="-122"/>
                <a:ea typeface="华文楷体" panose="02010600040101010101" pitchFamily="2" charset="-122"/>
              </a:rPr>
              <a:t>的情形下，模型的初始计算结果必然和对应的标签不符</a:t>
            </a:r>
            <a:endParaRPr lang="en-US" altLang="zh-CN" dirty="0">
              <a:solidFill>
                <a:srgbClr val="FF0000"/>
              </a:solidFill>
              <a:latin typeface="华文楷体" panose="02010600040101010101" pitchFamily="2" charset="-122"/>
              <a:ea typeface="华文楷体" panose="02010600040101010101" pitchFamily="2" charset="-122"/>
            </a:endParaRPr>
          </a:p>
          <a:p>
            <a:endParaRPr lang="en-US" altLang="zh-CN" sz="800" dirty="0">
              <a:solidFill>
                <a:srgbClr val="FF0000"/>
              </a:solidFill>
              <a:latin typeface="华文楷体" panose="02010600040101010101" pitchFamily="2" charset="-122"/>
              <a:ea typeface="华文楷体" panose="02010600040101010101" pitchFamily="2" charset="-122"/>
            </a:endParaRPr>
          </a:p>
          <a:p>
            <a:r>
              <a:rPr lang="zh-CN" altLang="en-US" dirty="0">
                <a:solidFill>
                  <a:srgbClr val="FF0000"/>
                </a:solidFill>
                <a:latin typeface="华文楷体" panose="02010600040101010101" pitchFamily="2" charset="-122"/>
                <a:ea typeface="华文楷体" panose="02010600040101010101" pitchFamily="2" charset="-122"/>
              </a:rPr>
              <a:t>？ </a:t>
            </a:r>
            <a:r>
              <a:rPr lang="en-US" altLang="zh-CN" dirty="0">
                <a:solidFill>
                  <a:srgbClr val="FF0000"/>
                </a:solidFill>
                <a:latin typeface="华文楷体" panose="02010600040101010101" pitchFamily="2" charset="-122"/>
                <a:ea typeface="华文楷体" panose="02010600040101010101" pitchFamily="2" charset="-122"/>
              </a:rPr>
              <a:t>1. </a:t>
            </a:r>
            <a:r>
              <a:rPr lang="zh-CN" altLang="en-US" dirty="0">
                <a:solidFill>
                  <a:srgbClr val="FF0000"/>
                </a:solidFill>
                <a:latin typeface="华文楷体" panose="02010600040101010101" pitchFamily="2" charset="-122"/>
                <a:ea typeface="华文楷体" panose="02010600040101010101" pitchFamily="2" charset="-122"/>
              </a:rPr>
              <a:t>如何计算网络得分和标签的不同</a:t>
            </a:r>
            <a:endParaRPr lang="en-US" altLang="zh-CN" dirty="0">
              <a:solidFill>
                <a:srgbClr val="FF0000"/>
              </a:solidFill>
              <a:latin typeface="华文楷体" panose="02010600040101010101" pitchFamily="2" charset="-122"/>
              <a:ea typeface="华文楷体" panose="02010600040101010101" pitchFamily="2" charset="-122"/>
            </a:endParaRPr>
          </a:p>
          <a:p>
            <a:r>
              <a:rPr lang="zh-CN" altLang="en-US" dirty="0">
                <a:solidFill>
                  <a:srgbClr val="FF0000"/>
                </a:solidFill>
                <a:latin typeface="华文楷体" panose="02010600040101010101" pitchFamily="2" charset="-122"/>
                <a:ea typeface="华文楷体" panose="02010600040101010101" pitchFamily="2" charset="-122"/>
              </a:rPr>
              <a:t>？ </a:t>
            </a:r>
            <a:r>
              <a:rPr lang="en-US" altLang="zh-CN" dirty="0">
                <a:solidFill>
                  <a:srgbClr val="FF0000"/>
                </a:solidFill>
                <a:latin typeface="华文楷体" panose="02010600040101010101" pitchFamily="2" charset="-122"/>
                <a:ea typeface="华文楷体" panose="02010600040101010101" pitchFamily="2" charset="-122"/>
              </a:rPr>
              <a:t>2. </a:t>
            </a:r>
            <a:r>
              <a:rPr lang="zh-CN" altLang="en-US" dirty="0">
                <a:solidFill>
                  <a:srgbClr val="FF0000"/>
                </a:solidFill>
                <a:latin typeface="华文楷体" panose="02010600040101010101" pitchFamily="2" charset="-122"/>
                <a:ea typeface="华文楷体" panose="02010600040101010101" pitchFamily="2" charset="-122"/>
              </a:rPr>
              <a:t>如何根据上述差异对网络的权重参数</a:t>
            </a:r>
            <a:r>
              <a:rPr lang="en-US" altLang="zh-CN" dirty="0">
                <a:solidFill>
                  <a:srgbClr val="FF0000"/>
                </a:solidFill>
                <a:latin typeface="华文楷体" panose="02010600040101010101" pitchFamily="2" charset="-122"/>
                <a:ea typeface="华文楷体" panose="02010600040101010101" pitchFamily="2" charset="-122"/>
              </a:rPr>
              <a:t>W</a:t>
            </a:r>
            <a:r>
              <a:rPr lang="zh-CN" altLang="en-US" dirty="0">
                <a:solidFill>
                  <a:srgbClr val="FF0000"/>
                </a:solidFill>
                <a:latin typeface="华文楷体" panose="02010600040101010101" pitchFamily="2" charset="-122"/>
                <a:ea typeface="华文楷体" panose="02010600040101010101" pitchFamily="2" charset="-122"/>
              </a:rPr>
              <a:t>进行更新</a:t>
            </a:r>
          </a:p>
        </p:txBody>
      </p:sp>
      <p:graphicFrame>
        <p:nvGraphicFramePr>
          <p:cNvPr id="20" name="表格 19"/>
          <p:cNvGraphicFramePr>
            <a:graphicFrameLocks noGrp="1"/>
          </p:cNvGraphicFramePr>
          <p:nvPr>
            <p:extLst>
              <p:ext uri="{D42A27DB-BD31-4B8C-83A1-F6EECF244321}">
                <p14:modId xmlns:p14="http://schemas.microsoft.com/office/powerpoint/2010/main" val="2004631946"/>
              </p:ext>
            </p:extLst>
          </p:nvPr>
        </p:nvGraphicFramePr>
        <p:xfrm>
          <a:off x="1640428" y="3383850"/>
          <a:ext cx="2699812" cy="1512000"/>
        </p:xfrm>
        <a:graphic>
          <a:graphicData uri="http://schemas.openxmlformats.org/drawingml/2006/table">
            <a:tbl>
              <a:tblPr firstRow="1" bandRow="1">
                <a:tableStyleId>{2D5ABB26-0587-4C30-8999-92F81FD0307C}</a:tableStyleId>
              </a:tblPr>
              <a:tblGrid>
                <a:gridCol w="674953">
                  <a:extLst>
                    <a:ext uri="{9D8B030D-6E8A-4147-A177-3AD203B41FA5}">
                      <a16:colId xmlns:a16="http://schemas.microsoft.com/office/drawing/2014/main" xmlns="" val="20000"/>
                    </a:ext>
                  </a:extLst>
                </a:gridCol>
                <a:gridCol w="674953">
                  <a:extLst>
                    <a:ext uri="{9D8B030D-6E8A-4147-A177-3AD203B41FA5}">
                      <a16:colId xmlns:a16="http://schemas.microsoft.com/office/drawing/2014/main" xmlns="" val="20001"/>
                    </a:ext>
                  </a:extLst>
                </a:gridCol>
                <a:gridCol w="674953">
                  <a:extLst>
                    <a:ext uri="{9D8B030D-6E8A-4147-A177-3AD203B41FA5}">
                      <a16:colId xmlns:a16="http://schemas.microsoft.com/office/drawing/2014/main" xmlns="" val="20002"/>
                    </a:ext>
                  </a:extLst>
                </a:gridCol>
                <a:gridCol w="674953">
                  <a:extLst>
                    <a:ext uri="{9D8B030D-6E8A-4147-A177-3AD203B41FA5}">
                      <a16:colId xmlns:a16="http://schemas.microsoft.com/office/drawing/2014/main" xmlns="" val="20003"/>
                    </a:ext>
                  </a:extLst>
                </a:gridCol>
              </a:tblGrid>
              <a:tr h="504000">
                <a:tc>
                  <a:txBody>
                    <a:bodyPr/>
                    <a:lstStyle/>
                    <a:p>
                      <a:r>
                        <a:rPr lang="en-US" altLang="zh-CN" sz="1600" dirty="0"/>
                        <a:t>0.01</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E9E9"/>
                    </a:solidFill>
                  </a:tcPr>
                </a:tc>
                <a:tc>
                  <a:txBody>
                    <a:bodyPr/>
                    <a:lstStyle/>
                    <a:p>
                      <a:r>
                        <a:rPr lang="en-US" altLang="zh-CN" sz="1600" dirty="0"/>
                        <a:t>-0.05</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E9E9"/>
                    </a:solidFill>
                  </a:tcPr>
                </a:tc>
                <a:tc>
                  <a:txBody>
                    <a:bodyPr/>
                    <a:lstStyle/>
                    <a:p>
                      <a:r>
                        <a:rPr lang="en-US" altLang="zh-CN" sz="1600" dirty="0"/>
                        <a:t>0.1</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E9E9"/>
                    </a:solidFill>
                  </a:tcPr>
                </a:tc>
                <a:tc>
                  <a:txBody>
                    <a:bodyPr/>
                    <a:lstStyle/>
                    <a:p>
                      <a:r>
                        <a:rPr lang="en-US" altLang="zh-CN" sz="1600" dirty="0"/>
                        <a:t>0.05</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E9E9"/>
                    </a:solidFill>
                  </a:tcPr>
                </a:tc>
                <a:extLst>
                  <a:ext uri="{0D108BD9-81ED-4DB2-BD59-A6C34878D82A}">
                    <a16:rowId xmlns:a16="http://schemas.microsoft.com/office/drawing/2014/main" xmlns="" val="10000"/>
                  </a:ext>
                </a:extLst>
              </a:tr>
              <a:tr h="504000">
                <a:tc>
                  <a:txBody>
                    <a:bodyPr/>
                    <a:lstStyle/>
                    <a:p>
                      <a:r>
                        <a:rPr lang="en-US" altLang="zh-CN" sz="1600" dirty="0"/>
                        <a:t>0.7</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FBE8"/>
                    </a:solidFill>
                  </a:tcPr>
                </a:tc>
                <a:tc>
                  <a:txBody>
                    <a:bodyPr/>
                    <a:lstStyle/>
                    <a:p>
                      <a:r>
                        <a:rPr lang="en-US" altLang="zh-CN" sz="1600" dirty="0"/>
                        <a:t>0.2</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FBE8"/>
                    </a:solidFill>
                  </a:tcPr>
                </a:tc>
                <a:tc>
                  <a:txBody>
                    <a:bodyPr/>
                    <a:lstStyle/>
                    <a:p>
                      <a:r>
                        <a:rPr lang="en-US" altLang="zh-CN" sz="1600" dirty="0"/>
                        <a:t>0.05</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FBE8"/>
                    </a:solidFill>
                  </a:tcPr>
                </a:tc>
                <a:tc>
                  <a:txBody>
                    <a:bodyPr/>
                    <a:lstStyle/>
                    <a:p>
                      <a:r>
                        <a:rPr lang="en-US" altLang="zh-CN" sz="1600" dirty="0"/>
                        <a:t>0.16</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FBE8"/>
                    </a:solidFill>
                  </a:tcPr>
                </a:tc>
                <a:extLst>
                  <a:ext uri="{0D108BD9-81ED-4DB2-BD59-A6C34878D82A}">
                    <a16:rowId xmlns:a16="http://schemas.microsoft.com/office/drawing/2014/main" xmlns="" val="10001"/>
                  </a:ext>
                </a:extLst>
              </a:tr>
              <a:tr h="504000">
                <a:tc>
                  <a:txBody>
                    <a:bodyPr/>
                    <a:lstStyle/>
                    <a:p>
                      <a:r>
                        <a:rPr lang="en-US" altLang="zh-CN" sz="1600"/>
                        <a:t>0.933</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EEFA"/>
                    </a:solidFill>
                  </a:tcPr>
                </a:tc>
                <a:tc>
                  <a:txBody>
                    <a:bodyPr/>
                    <a:lstStyle/>
                    <a:p>
                      <a:r>
                        <a:rPr lang="en-US" altLang="zh-CN" sz="1600" dirty="0"/>
                        <a:t>-0.45</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EEFA"/>
                    </a:solidFill>
                  </a:tcPr>
                </a:tc>
                <a:tc>
                  <a:txBody>
                    <a:bodyPr/>
                    <a:lstStyle/>
                    <a:p>
                      <a:r>
                        <a:rPr lang="en-US" altLang="zh-CN" sz="1600" dirty="0"/>
                        <a:t>-0.2</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EEFA"/>
                    </a:solidFill>
                  </a:tcPr>
                </a:tc>
                <a:tc>
                  <a:txBody>
                    <a:bodyPr/>
                    <a:lstStyle/>
                    <a:p>
                      <a:r>
                        <a:rPr lang="en-US" altLang="zh-CN" sz="1600" dirty="0"/>
                        <a:t>0.28</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EEFA"/>
                    </a:solidFill>
                  </a:tcPr>
                </a:tc>
                <a:extLst>
                  <a:ext uri="{0D108BD9-81ED-4DB2-BD59-A6C34878D82A}">
                    <a16:rowId xmlns:a16="http://schemas.microsoft.com/office/drawing/2014/main" xmlns="" val="10002"/>
                  </a:ext>
                </a:extLst>
              </a:tr>
            </a:tbl>
          </a:graphicData>
        </a:graphic>
      </p:graphicFrame>
      <p:graphicFrame>
        <p:nvGraphicFramePr>
          <p:cNvPr id="25" name="表格 24"/>
          <p:cNvGraphicFramePr>
            <a:graphicFrameLocks noGrp="1"/>
          </p:cNvGraphicFramePr>
          <p:nvPr/>
        </p:nvGraphicFramePr>
        <p:xfrm>
          <a:off x="5238374" y="3471725"/>
          <a:ext cx="606162" cy="1512000"/>
        </p:xfrm>
        <a:graphic>
          <a:graphicData uri="http://schemas.openxmlformats.org/drawingml/2006/table">
            <a:tbl>
              <a:tblPr firstRow="1" bandRow="1">
                <a:tableStyleId>{2D5ABB26-0587-4C30-8999-92F81FD0307C}</a:tableStyleId>
              </a:tblPr>
              <a:tblGrid>
                <a:gridCol w="606162">
                  <a:extLst>
                    <a:ext uri="{9D8B030D-6E8A-4147-A177-3AD203B41FA5}">
                      <a16:colId xmlns:a16="http://schemas.microsoft.com/office/drawing/2014/main" xmlns="" val="20000"/>
                    </a:ext>
                  </a:extLst>
                </a:gridCol>
              </a:tblGrid>
              <a:tr h="504000">
                <a:tc>
                  <a:txBody>
                    <a:bodyPr/>
                    <a:lstStyle/>
                    <a:p>
                      <a:r>
                        <a:rPr lang="en-US" altLang="zh-CN" sz="1600" dirty="0"/>
                        <a:t>0.0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E9E9"/>
                    </a:solidFill>
                  </a:tcPr>
                </a:tc>
                <a:extLst>
                  <a:ext uri="{0D108BD9-81ED-4DB2-BD59-A6C34878D82A}">
                    <a16:rowId xmlns:a16="http://schemas.microsoft.com/office/drawing/2014/main" xmlns="" val="10000"/>
                  </a:ext>
                </a:extLst>
              </a:tr>
              <a:tr h="504000">
                <a:tc>
                  <a:txBody>
                    <a:bodyPr/>
                    <a:lstStyle/>
                    <a:p>
                      <a:r>
                        <a:rPr lang="en-US" altLang="zh-CN" sz="1600" dirty="0"/>
                        <a:t>0.2</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FBE8"/>
                    </a:solidFill>
                  </a:tcPr>
                </a:tc>
                <a:extLst>
                  <a:ext uri="{0D108BD9-81ED-4DB2-BD59-A6C34878D82A}">
                    <a16:rowId xmlns:a16="http://schemas.microsoft.com/office/drawing/2014/main" xmlns="" val="10001"/>
                  </a:ext>
                </a:extLst>
              </a:tr>
              <a:tr h="504000">
                <a:tc>
                  <a:txBody>
                    <a:bodyPr/>
                    <a:lstStyle/>
                    <a:p>
                      <a:r>
                        <a:rPr lang="en-US" altLang="zh-CN" sz="1600" dirty="0"/>
                        <a:t>-0.3</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EEFA"/>
                    </a:solidFill>
                  </a:tcPr>
                </a:tc>
                <a:extLst>
                  <a:ext uri="{0D108BD9-81ED-4DB2-BD59-A6C34878D82A}">
                    <a16:rowId xmlns:a16="http://schemas.microsoft.com/office/drawing/2014/main" xmlns="" val="10002"/>
                  </a:ext>
                </a:extLst>
              </a:tr>
            </a:tbl>
          </a:graphicData>
        </a:graphic>
      </p:graphicFrame>
      <p:graphicFrame>
        <p:nvGraphicFramePr>
          <p:cNvPr id="27" name="表格 26"/>
          <p:cNvGraphicFramePr>
            <a:graphicFrameLocks noGrp="1"/>
          </p:cNvGraphicFramePr>
          <p:nvPr>
            <p:extLst>
              <p:ext uri="{D42A27DB-BD31-4B8C-83A1-F6EECF244321}">
                <p14:modId xmlns:p14="http://schemas.microsoft.com/office/powerpoint/2010/main" val="2035867527"/>
              </p:ext>
            </p:extLst>
          </p:nvPr>
        </p:nvGraphicFramePr>
        <p:xfrm>
          <a:off x="4486727" y="3131850"/>
          <a:ext cx="495395" cy="2016000"/>
        </p:xfrm>
        <a:graphic>
          <a:graphicData uri="http://schemas.openxmlformats.org/drawingml/2006/table">
            <a:tbl>
              <a:tblPr firstRow="1" bandRow="1">
                <a:tableStyleId>{2D5ABB26-0587-4C30-8999-92F81FD0307C}</a:tableStyleId>
              </a:tblPr>
              <a:tblGrid>
                <a:gridCol w="495395">
                  <a:extLst>
                    <a:ext uri="{9D8B030D-6E8A-4147-A177-3AD203B41FA5}">
                      <a16:colId xmlns:a16="http://schemas.microsoft.com/office/drawing/2014/main" xmlns="" val="20000"/>
                    </a:ext>
                  </a:extLst>
                </a:gridCol>
              </a:tblGrid>
              <a:tr h="504000">
                <a:tc>
                  <a:txBody>
                    <a:bodyPr/>
                    <a:lstStyle/>
                    <a:p>
                      <a:r>
                        <a:rPr lang="en-US" altLang="zh-CN" sz="1600" dirty="0"/>
                        <a:t>-15</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504000">
                <a:tc>
                  <a:txBody>
                    <a:bodyPr/>
                    <a:lstStyle/>
                    <a:p>
                      <a:r>
                        <a:rPr lang="en-US" altLang="zh-CN" sz="1600" dirty="0"/>
                        <a:t>22</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504000">
                <a:tc>
                  <a:txBody>
                    <a:bodyPr/>
                    <a:lstStyle/>
                    <a:p>
                      <a:r>
                        <a:rPr lang="en-US" altLang="zh-CN" sz="1600" dirty="0"/>
                        <a:t>-44</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504000">
                <a:tc>
                  <a:txBody>
                    <a:bodyPr/>
                    <a:lstStyle/>
                    <a:p>
                      <a:r>
                        <a:rPr lang="en-US" altLang="zh-CN" sz="1600" dirty="0"/>
                        <a:t>5</a:t>
                      </a:r>
                      <a:r>
                        <a:rPr lang="en-US" altLang="zh-CN" sz="1600"/>
                        <a:t>6</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bl>
          </a:graphicData>
        </a:graphic>
      </p:graphicFrame>
      <mc:AlternateContent xmlns:mc="http://schemas.openxmlformats.org/markup-compatibility/2006" xmlns:a14="http://schemas.microsoft.com/office/drawing/2010/main">
        <mc:Choice Requires="a14">
          <p:sp>
            <p:nvSpPr>
              <p:cNvPr id="30" name="矩形 29"/>
              <p:cNvSpPr/>
              <p:nvPr/>
            </p:nvSpPr>
            <p:spPr>
              <a:xfrm>
                <a:off x="4932640" y="3866972"/>
                <a:ext cx="4106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m:t>
                      </m:r>
                    </m:oMath>
                  </m:oMathPara>
                </a14:m>
                <a:endParaRPr lang="zh-CN" altLang="en-US" dirty="0"/>
              </a:p>
            </p:txBody>
          </p:sp>
        </mc:Choice>
        <mc:Fallback xmlns="">
          <p:sp>
            <p:nvSpPr>
              <p:cNvPr id="30" name="矩形 29"/>
              <p:cNvSpPr>
                <a:spLocks noRot="1" noChangeAspect="1" noMove="1" noResize="1" noEditPoints="1" noAdjustHandles="1" noChangeArrowheads="1" noChangeShapeType="1" noTextEdit="1"/>
              </p:cNvSpPr>
              <p:nvPr/>
            </p:nvSpPr>
            <p:spPr>
              <a:xfrm>
                <a:off x="4932640" y="3866972"/>
                <a:ext cx="410689" cy="369332"/>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p:sp>
        <p:nvSpPr>
          <p:cNvPr id="32" name="矩形 31"/>
          <p:cNvSpPr/>
          <p:nvPr/>
        </p:nvSpPr>
        <p:spPr>
          <a:xfrm>
            <a:off x="2046139" y="4928894"/>
            <a:ext cx="2287806" cy="369332"/>
          </a:xfrm>
          <a:prstGeom prst="rect">
            <a:avLst/>
          </a:prstGeom>
        </p:spPr>
        <p:txBody>
          <a:bodyPr wrap="none">
            <a:spAutoFit/>
          </a:bodyPr>
          <a:lstStyle/>
          <a:p>
            <a:r>
              <a:rPr lang="en-US" altLang="zh-CN" dirty="0">
                <a:latin typeface="华文楷体" panose="02010600040101010101" pitchFamily="2" charset="-122"/>
                <a:ea typeface="华文楷体" panose="02010600040101010101" pitchFamily="2" charset="-122"/>
              </a:rPr>
              <a:t>W:</a:t>
            </a:r>
            <a:r>
              <a:rPr lang="zh-CN" altLang="en-US" dirty="0">
                <a:latin typeface="华文楷体" panose="02010600040101010101" pitchFamily="2" charset="-122"/>
                <a:ea typeface="华文楷体" panose="02010600040101010101" pitchFamily="2" charset="-122"/>
              </a:rPr>
              <a:t>随机赋值，待优化</a:t>
            </a:r>
            <a:endParaRPr lang="zh-CN" altLang="en-US" dirty="0"/>
          </a:p>
        </p:txBody>
      </p:sp>
      <mc:AlternateContent xmlns:mc="http://schemas.openxmlformats.org/markup-compatibility/2006" xmlns:a14="http://schemas.microsoft.com/office/drawing/2010/main">
        <mc:Choice Requires="a14">
          <p:sp>
            <p:nvSpPr>
              <p:cNvPr id="35" name="矩形 34"/>
              <p:cNvSpPr/>
              <p:nvPr/>
            </p:nvSpPr>
            <p:spPr>
              <a:xfrm>
                <a:off x="4462071" y="5203451"/>
                <a:ext cx="4426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a:ea typeface="华文楷体" panose="02010600040101010101" pitchFamily="2" charset="-122"/>
                            </a:rPr>
                          </m:ctrlPr>
                        </m:sSubPr>
                        <m:e>
                          <m:r>
                            <a:rPr lang="en-US" altLang="zh-CN" b="0" i="1" dirty="0" smtClean="0">
                              <a:latin typeface="Cambria Math" panose="02040503050406030204" pitchFamily="18" charset="0"/>
                              <a:ea typeface="华文楷体" panose="02010600040101010101" pitchFamily="2" charset="-122"/>
                            </a:rPr>
                            <m:t>𝑥</m:t>
                          </m:r>
                        </m:e>
                        <m:sub>
                          <m:r>
                            <a:rPr lang="en-US" altLang="zh-CN" b="0" i="1" dirty="0" smtClean="0">
                              <a:latin typeface="Cambria Math" panose="02040503050406030204" pitchFamily="18" charset="0"/>
                              <a:ea typeface="华文楷体" panose="02010600040101010101" pitchFamily="2" charset="-122"/>
                            </a:rPr>
                            <m:t>𝑖</m:t>
                          </m:r>
                        </m:sub>
                      </m:sSub>
                    </m:oMath>
                  </m:oMathPara>
                </a14:m>
                <a:endParaRPr lang="zh-CN" altLang="en-US" dirty="0"/>
              </a:p>
            </p:txBody>
          </p:sp>
        </mc:Choice>
        <mc:Fallback xmlns="">
          <p:sp>
            <p:nvSpPr>
              <p:cNvPr id="35" name="矩形 34"/>
              <p:cNvSpPr>
                <a:spLocks noRot="1" noChangeAspect="1" noMove="1" noResize="1" noEditPoints="1" noAdjustHandles="1" noChangeArrowheads="1" noChangeShapeType="1" noTextEdit="1"/>
              </p:cNvSpPr>
              <p:nvPr/>
            </p:nvSpPr>
            <p:spPr>
              <a:xfrm>
                <a:off x="4462071" y="5203451"/>
                <a:ext cx="442685" cy="369332"/>
              </a:xfrm>
              <a:prstGeom prst="rect">
                <a:avLst/>
              </a:prstGeom>
              <a:blipFill rotWithShape="1">
                <a:blip r:embed="rId7"/>
                <a:stretch>
                  <a:fillRect b="-1667"/>
                </a:stretch>
              </a:blipFill>
            </p:spPr>
            <p:txBody>
              <a:bodyPr/>
              <a:lstStyle/>
              <a:p>
                <a:r>
                  <a:rPr lang="zh-CN" altLang="en-US">
                    <a:noFill/>
                  </a:rPr>
                  <a:t> </a:t>
                </a:r>
                <a:endParaRPr lang="zh-CN" altLang="en-US">
                  <a:noFill/>
                </a:endParaRPr>
              </a:p>
            </p:txBody>
          </p:sp>
        </mc:Fallback>
      </mc:AlternateContent>
      <p:sp>
        <p:nvSpPr>
          <p:cNvPr id="36" name="矩形 35"/>
          <p:cNvSpPr/>
          <p:nvPr/>
        </p:nvSpPr>
        <p:spPr>
          <a:xfrm>
            <a:off x="5051243" y="5037398"/>
            <a:ext cx="1118986" cy="923330"/>
          </a:xfrm>
          <a:prstGeom prst="rect">
            <a:avLst/>
          </a:prstGeom>
        </p:spPr>
        <p:txBody>
          <a:bodyPr wrap="square">
            <a:spAutoFit/>
          </a:bodyPr>
          <a:lstStyle/>
          <a:p>
            <a:r>
              <a:rPr lang="en-US" altLang="zh-CN" dirty="0">
                <a:latin typeface="华文楷体" panose="02010600040101010101" pitchFamily="2" charset="-122"/>
                <a:ea typeface="华文楷体" panose="02010600040101010101" pitchFamily="2" charset="-122"/>
              </a:rPr>
              <a:t>B:</a:t>
            </a:r>
            <a:r>
              <a:rPr lang="zh-CN" altLang="en-US" dirty="0">
                <a:latin typeface="华文楷体" panose="02010600040101010101" pitchFamily="2" charset="-122"/>
                <a:ea typeface="华文楷体" panose="02010600040101010101" pitchFamily="2" charset="-122"/>
              </a:rPr>
              <a:t>一般初始赋值</a:t>
            </a:r>
            <a:r>
              <a:rPr lang="en-US" altLang="zh-CN" dirty="0">
                <a:latin typeface="华文楷体" panose="02010600040101010101" pitchFamily="2" charset="-122"/>
                <a:ea typeface="华文楷体" panose="02010600040101010101" pitchFamily="2" charset="-122"/>
              </a:rPr>
              <a:t>0</a:t>
            </a:r>
            <a:r>
              <a:rPr lang="zh-CN" altLang="en-US" dirty="0">
                <a:latin typeface="华文楷体" panose="02010600040101010101" pitchFamily="2" charset="-122"/>
                <a:ea typeface="华文楷体" panose="02010600040101010101" pitchFamily="2" charset="-122"/>
              </a:rPr>
              <a:t>，待优化</a:t>
            </a:r>
            <a:endParaRPr lang="zh-CN" altLang="en-US" dirty="0"/>
          </a:p>
        </p:txBody>
      </p:sp>
      <p:sp>
        <p:nvSpPr>
          <p:cNvPr id="40" name="矩形 39"/>
          <p:cNvSpPr/>
          <p:nvPr/>
        </p:nvSpPr>
        <p:spPr>
          <a:xfrm>
            <a:off x="1014685" y="1388385"/>
            <a:ext cx="7538913" cy="511807"/>
          </a:xfrm>
          <a:prstGeom prst="rect">
            <a:avLst/>
          </a:prstGeom>
        </p:spPr>
        <p:txBody>
          <a:bodyPr wrap="square">
            <a:spAutoFit/>
          </a:bodyPr>
          <a:lstStyle/>
          <a:p>
            <a:pPr>
              <a:lnSpc>
                <a:spcPct val="125000"/>
              </a:lnSpc>
            </a:pPr>
            <a:r>
              <a:rPr lang="zh-CN" altLang="en-US" sz="2400" b="1" dirty="0">
                <a:solidFill>
                  <a:srgbClr val="FF3300"/>
                </a:solidFill>
                <a:latin typeface="微软雅黑" panose="020B0503020204020204" pitchFamily="34" charset="-122"/>
                <a:ea typeface="微软雅黑" panose="020B0503020204020204" pitchFamily="34" charset="-122"/>
              </a:rPr>
              <a:t>多分类（打标）损失导入</a:t>
            </a:r>
            <a:endParaRPr lang="zh-CN" altLang="en-US" sz="2200" dirty="0">
              <a:solidFill>
                <a:srgbClr val="FF3300"/>
              </a:solidFill>
              <a:latin typeface="微软雅黑" panose="020B0503020204020204" pitchFamily="34" charset="-122"/>
              <a:ea typeface="微软雅黑" panose="020B0503020204020204" pitchFamily="34" charset="-122"/>
            </a:endParaRPr>
          </a:p>
        </p:txBody>
      </p:sp>
      <p:pic>
        <p:nvPicPr>
          <p:cNvPr id="41" name="图片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7682" y="1415511"/>
            <a:ext cx="517314" cy="517314"/>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6073817" y="2514321"/>
            <a:ext cx="4530605" cy="3206249"/>
          </a:xfrm>
          <a:prstGeom prst="rect">
            <a:avLst/>
          </a:prstGeom>
          <a:noFill/>
          <a:ln w="47625"/>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ln w="22225">
                <a:solidFill>
                  <a:schemeClr val="accent2"/>
                </a:solidFill>
                <a:prstDash val="solid"/>
              </a:ln>
              <a:solidFill>
                <a:schemeClr val="accent2">
                  <a:lumMod val="40000"/>
                  <a:lumOff val="60000"/>
                </a:schemeClr>
              </a:solidFill>
            </a:endParaRPr>
          </a:p>
        </p:txBody>
      </p:sp>
      <p:sp>
        <p:nvSpPr>
          <p:cNvPr id="3" name="矩形 2"/>
          <p:cNvSpPr/>
          <p:nvPr/>
        </p:nvSpPr>
        <p:spPr>
          <a:xfrm>
            <a:off x="1640428" y="384062"/>
            <a:ext cx="3256037"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损失函数</a:t>
            </a:r>
            <a:endParaRPr lang="zh-CN" altLang="en-US" sz="3600" b="1"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7" name="矩形 6"/>
              <p:cNvSpPr/>
              <p:nvPr/>
            </p:nvSpPr>
            <p:spPr>
              <a:xfrm>
                <a:off x="678878" y="1528749"/>
                <a:ext cx="4515502" cy="4785413"/>
              </a:xfrm>
              <a:prstGeom prst="rect">
                <a:avLst/>
              </a:prstGeom>
              <a:noFill/>
              <a:ln>
                <a:noFill/>
              </a:ln>
            </p:spPr>
            <p:txBody>
              <a:bodyPr wrap="square">
                <a:spAutoFit/>
              </a:bodyPr>
              <a:lstStyle/>
              <a:p>
                <a:pPr marL="342900" indent="-342900">
                  <a:lnSpc>
                    <a:spcPct val="150000"/>
                  </a:lnSpc>
                  <a:buFont typeface="Wingdings" panose="05000000000000000000" pitchFamily="2" charset="2"/>
                  <a:buChar char="l"/>
                  <a:defRPr/>
                </a:pPr>
                <a:r>
                  <a:rPr lang="zh-CN" altLang="en-US" sz="1600" b="1" dirty="0">
                    <a:latin typeface="微软雅黑" panose="020B0503020204020204" pitchFamily="34" charset="-122"/>
                    <a:ea typeface="微软雅黑" panose="020B0503020204020204" pitchFamily="34" charset="-122"/>
                  </a:rPr>
                  <a:t>交叉熵损失</a:t>
                </a:r>
                <a:r>
                  <a:rPr lang="en-US" altLang="zh-CN" sz="1600" b="1" dirty="0">
                    <a:latin typeface="微软雅黑" panose="020B0503020204020204" pitchFamily="34" charset="-122"/>
                    <a:ea typeface="微软雅黑" panose="020B0503020204020204" pitchFamily="34" charset="-122"/>
                  </a:rPr>
                  <a:t> &amp; SoftMax </a:t>
                </a:r>
                <a:r>
                  <a:rPr lang="zh-CN" altLang="en-US" sz="1600" b="1" dirty="0">
                    <a:latin typeface="微软雅黑" panose="020B0503020204020204" pitchFamily="34" charset="-122"/>
                    <a:ea typeface="微软雅黑" panose="020B0503020204020204" pitchFamily="34" charset="-122"/>
                  </a:rPr>
                  <a:t>概率归一化</a:t>
                </a:r>
                <a:endParaRPr lang="en-US" altLang="zh-CN" dirty="0">
                  <a:latin typeface="华文楷体" panose="02010600040101010101" pitchFamily="2" charset="-122"/>
                  <a:ea typeface="华文楷体" panose="02010600040101010101" pitchFamily="2" charset="-122"/>
                </a:endParaRPr>
              </a:p>
              <a:p>
                <a:pPr>
                  <a:lnSpc>
                    <a:spcPct val="150000"/>
                  </a:lnSpc>
                  <a:defRPr/>
                </a:pPr>
                <a14:m>
                  <m:oMathPara xmlns:m="http://schemas.openxmlformats.org/officeDocument/2006/math">
                    <m:oMathParaPr>
                      <m:jc m:val="centerGroup"/>
                    </m:oMathParaPr>
                    <m:oMath xmlns:m="http://schemas.openxmlformats.org/officeDocument/2006/math">
                      <m:r>
                        <m:rPr>
                          <m:sty m:val="p"/>
                        </m:rPr>
                        <a:rPr lang="en-US" altLang="zh-CN" sz="1600" i="1" dirty="0" smtClean="0">
                          <a:latin typeface="Cambria Math" panose="02040503050406030204" pitchFamily="18" charset="0"/>
                          <a:ea typeface="华文楷体" panose="02010600040101010101" pitchFamily="2" charset="-122"/>
                        </a:rPr>
                        <m:t>H</m:t>
                      </m:r>
                      <m:d>
                        <m:dPr>
                          <m:ctrlPr>
                            <a:rPr lang="en-US" altLang="zh-CN" sz="1600" i="1" dirty="0" smtClean="0">
                              <a:latin typeface="Cambria Math"/>
                              <a:ea typeface="华文楷体" panose="02010600040101010101" pitchFamily="2" charset="-122"/>
                            </a:rPr>
                          </m:ctrlPr>
                        </m:dPr>
                        <m:e>
                          <m:r>
                            <a:rPr lang="en-US" altLang="zh-CN" sz="1600" b="0" i="1" dirty="0" smtClean="0">
                              <a:latin typeface="Cambria Math" panose="02040503050406030204" pitchFamily="18" charset="0"/>
                              <a:ea typeface="华文楷体" panose="02010600040101010101" pitchFamily="2" charset="-122"/>
                            </a:rPr>
                            <m:t>𝑝</m:t>
                          </m:r>
                          <m:r>
                            <a:rPr lang="en-US" altLang="zh-CN" sz="1600" b="0" i="1" dirty="0" smtClean="0">
                              <a:latin typeface="Cambria Math" panose="02040503050406030204" pitchFamily="18" charset="0"/>
                              <a:ea typeface="华文楷体" panose="02010600040101010101" pitchFamily="2" charset="-122"/>
                            </a:rPr>
                            <m:t>,</m:t>
                          </m:r>
                          <m:r>
                            <a:rPr lang="en-US" altLang="zh-CN" sz="1600" b="0" i="1" dirty="0" smtClean="0">
                              <a:latin typeface="Cambria Math" panose="02040503050406030204" pitchFamily="18" charset="0"/>
                              <a:ea typeface="华文楷体" panose="02010600040101010101" pitchFamily="2" charset="-122"/>
                            </a:rPr>
                            <m:t>𝑞</m:t>
                          </m:r>
                        </m:e>
                      </m:d>
                      <m:r>
                        <a:rPr lang="en-US" altLang="zh-CN" sz="1600" b="0" i="1" dirty="0" smtClean="0">
                          <a:latin typeface="Cambria Math" panose="02040503050406030204" pitchFamily="18" charset="0"/>
                          <a:ea typeface="华文楷体" panose="02010600040101010101" pitchFamily="2" charset="-122"/>
                        </a:rPr>
                        <m:t>=−</m:t>
                      </m:r>
                      <m:nary>
                        <m:naryPr>
                          <m:chr m:val="∑"/>
                          <m:subHide m:val="on"/>
                          <m:supHide m:val="on"/>
                          <m:ctrlPr>
                            <a:rPr lang="en-US" altLang="zh-CN" sz="1600" b="0" i="1" dirty="0" smtClean="0">
                              <a:latin typeface="Cambria Math"/>
                              <a:ea typeface="华文楷体" panose="02010600040101010101" pitchFamily="2" charset="-122"/>
                            </a:rPr>
                          </m:ctrlPr>
                        </m:naryPr>
                        <m:sub/>
                        <m:sup/>
                        <m:e>
                          <m:r>
                            <a:rPr lang="en-US" altLang="zh-CN" sz="1600" b="0" i="1" dirty="0" smtClean="0">
                              <a:latin typeface="Cambria Math" panose="02040503050406030204" pitchFamily="18" charset="0"/>
                              <a:ea typeface="华文楷体" panose="02010600040101010101" pitchFamily="2" charset="-122"/>
                            </a:rPr>
                            <m:t>𝑝</m:t>
                          </m:r>
                          <m:d>
                            <m:dPr>
                              <m:ctrlPr>
                                <a:rPr lang="en-US" altLang="zh-CN" sz="1600" b="0" i="1" dirty="0" smtClean="0">
                                  <a:latin typeface="Cambria Math"/>
                                  <a:ea typeface="华文楷体" panose="02010600040101010101" pitchFamily="2" charset="-122"/>
                                </a:rPr>
                              </m:ctrlPr>
                            </m:dPr>
                            <m:e>
                              <m:r>
                                <a:rPr lang="en-US" altLang="zh-CN" sz="1600" b="0" i="1" dirty="0" smtClean="0">
                                  <a:latin typeface="Cambria Math" panose="02040503050406030204" pitchFamily="18" charset="0"/>
                                  <a:ea typeface="华文楷体" panose="02010600040101010101" pitchFamily="2" charset="-122"/>
                                </a:rPr>
                                <m:t>𝑥</m:t>
                              </m:r>
                            </m:e>
                          </m:d>
                          <m:r>
                            <a:rPr lang="en-US" altLang="zh-CN" sz="1600" b="0" i="1" dirty="0" smtClean="0">
                              <a:latin typeface="Cambria Math" panose="02040503050406030204" pitchFamily="18" charset="0"/>
                              <a:ea typeface="华文楷体" panose="02010600040101010101" pitchFamily="2" charset="-122"/>
                            </a:rPr>
                            <m:t>𝑙𝑜𝑔𝑞</m:t>
                          </m:r>
                          <m:d>
                            <m:dPr>
                              <m:ctrlPr>
                                <a:rPr lang="en-US" altLang="zh-CN" sz="1600" b="0" i="1" dirty="0" smtClean="0">
                                  <a:latin typeface="Cambria Math"/>
                                  <a:ea typeface="华文楷体" panose="02010600040101010101" pitchFamily="2" charset="-122"/>
                                </a:rPr>
                              </m:ctrlPr>
                            </m:dPr>
                            <m:e>
                              <m:r>
                                <a:rPr lang="en-US" altLang="zh-CN" sz="1600" b="0" i="1" dirty="0" smtClean="0">
                                  <a:latin typeface="Cambria Math" panose="02040503050406030204" pitchFamily="18" charset="0"/>
                                  <a:ea typeface="华文楷体" panose="02010600040101010101" pitchFamily="2" charset="-122"/>
                                </a:rPr>
                                <m:t>𝑥</m:t>
                              </m:r>
                            </m:e>
                          </m:d>
                        </m:e>
                      </m:nary>
                    </m:oMath>
                  </m:oMathPara>
                </a14:m>
                <a:endParaRPr lang="en-US" altLang="zh-CN" sz="1600" b="0" dirty="0">
                  <a:latin typeface="华文楷体" panose="02010600040101010101" pitchFamily="2" charset="-122"/>
                  <a:ea typeface="华文楷体" panose="02010600040101010101" pitchFamily="2" charset="-122"/>
                </a:endParaRPr>
              </a:p>
              <a:p>
                <a:pPr algn="ctr">
                  <a:lnSpc>
                    <a:spcPct val="150000"/>
                  </a:lnSpc>
                  <a:defRPr/>
                </a:pPr>
                <a:r>
                  <a:rPr lang="zh-CN" altLang="en-US" dirty="0">
                    <a:latin typeface="微软雅黑" panose="020B0503020204020204" pitchFamily="34" charset="-122"/>
                    <a:ea typeface="微软雅黑" panose="020B0503020204020204" pitchFamily="34" charset="-122"/>
                  </a:rPr>
                  <a:t>用来衡量两个概率分布间的差异性</a:t>
                </a:r>
                <a:endParaRPr lang="en-US" altLang="zh-CN" dirty="0">
                  <a:latin typeface="微软雅黑" panose="020B0503020204020204" pitchFamily="34" charset="-122"/>
                  <a:ea typeface="微软雅黑" panose="020B0503020204020204" pitchFamily="34" charset="-122"/>
                </a:endParaRPr>
              </a:p>
              <a:p>
                <a:pPr>
                  <a:lnSpc>
                    <a:spcPct val="150000"/>
                  </a:lnSpc>
                  <a:defRPr/>
                </a:pPr>
                <a:endParaRPr lang="en-US" altLang="zh-CN" sz="1600" dirty="0">
                  <a:latin typeface="华文楷体" panose="02010600040101010101" pitchFamily="2" charset="-122"/>
                  <a:ea typeface="华文楷体" panose="02010600040101010101" pitchFamily="2" charset="-122"/>
                </a:endParaRPr>
              </a:p>
              <a:p>
                <a:pPr>
                  <a:lnSpc>
                    <a:spcPct val="150000"/>
                  </a:lnSpc>
                  <a:defRPr/>
                </a:pPr>
                <a:r>
                  <a:rPr lang="en-US" altLang="zh-CN" sz="1600" dirty="0">
                    <a:latin typeface="华文楷体" panose="02010600040101010101" pitchFamily="2" charset="-122"/>
                    <a:ea typeface="华文楷体" panose="02010600040101010101" pitchFamily="2" charset="-122"/>
                  </a:rPr>
                  <a:t>	</a:t>
                </a:r>
                <a:r>
                  <a:rPr lang="zh-CN" altLang="en-US" sz="1600" dirty="0">
                    <a:solidFill>
                      <a:srgbClr val="FF0000"/>
                    </a:solidFill>
                    <a:latin typeface="华文楷体" panose="02010600040101010101" pitchFamily="2" charset="-122"/>
                    <a:ea typeface="华文楷体" panose="02010600040101010101" pitchFamily="2" charset="-122"/>
                  </a:rPr>
                  <a:t>标签是个</a:t>
                </a:r>
                <a:r>
                  <a:rPr lang="en-US" altLang="zh-CN" sz="1600" dirty="0">
                    <a:solidFill>
                      <a:srgbClr val="FF0000"/>
                    </a:solidFill>
                    <a:latin typeface="华文楷体" panose="02010600040101010101" pitchFamily="2" charset="-122"/>
                    <a:ea typeface="华文楷体" panose="02010600040101010101" pitchFamily="2" charset="-122"/>
                  </a:rPr>
                  <a:t>one-hot</a:t>
                </a:r>
                <a:r>
                  <a:rPr lang="zh-CN" altLang="en-US" sz="1600" dirty="0">
                    <a:solidFill>
                      <a:srgbClr val="FF0000"/>
                    </a:solidFill>
                    <a:latin typeface="华文楷体" panose="02010600040101010101" pitchFamily="2" charset="-122"/>
                    <a:ea typeface="华文楷体" panose="02010600040101010101" pitchFamily="2" charset="-122"/>
                  </a:rPr>
                  <a:t>向量，是个概率分布</a:t>
                </a:r>
                <a:endParaRPr lang="en-US" altLang="zh-CN" sz="1600" dirty="0">
                  <a:solidFill>
                    <a:srgbClr val="FF0000"/>
                  </a:solidFill>
                  <a:latin typeface="华文楷体" panose="02010600040101010101" pitchFamily="2" charset="-122"/>
                  <a:ea typeface="华文楷体" panose="02010600040101010101" pitchFamily="2" charset="-122"/>
                </a:endParaRPr>
              </a:p>
              <a:p>
                <a:pPr>
                  <a:lnSpc>
                    <a:spcPct val="150000"/>
                  </a:lnSpc>
                  <a:defRPr/>
                </a:pPr>
                <a:r>
                  <a:rPr lang="en-US" altLang="zh-CN" sz="1600" dirty="0">
                    <a:solidFill>
                      <a:srgbClr val="FF0000"/>
                    </a:solidFill>
                    <a:latin typeface="华文楷体" panose="02010600040101010101" pitchFamily="2" charset="-122"/>
                    <a:ea typeface="华文楷体" panose="02010600040101010101" pitchFamily="2" charset="-122"/>
                  </a:rPr>
                  <a:t>	</a:t>
                </a:r>
                <a:r>
                  <a:rPr lang="zh-CN" altLang="en-US" sz="1600" dirty="0">
                    <a:solidFill>
                      <a:srgbClr val="FF0000"/>
                    </a:solidFill>
                    <a:latin typeface="华文楷体" panose="02010600040101010101" pitchFamily="2" charset="-122"/>
                    <a:ea typeface="华文楷体" panose="02010600040101010101" pitchFamily="2" charset="-122"/>
                  </a:rPr>
                  <a:t>网络直接输出的结果不是概率分布</a:t>
                </a:r>
                <a:endParaRPr lang="en-US" altLang="zh-CN" sz="1600" dirty="0">
                  <a:solidFill>
                    <a:srgbClr val="FF0000"/>
                  </a:solidFill>
                  <a:latin typeface="华文楷体" panose="02010600040101010101" pitchFamily="2" charset="-122"/>
                  <a:ea typeface="华文楷体" panose="02010600040101010101" pitchFamily="2" charset="-122"/>
                </a:endParaRPr>
              </a:p>
              <a:p>
                <a:pPr marL="342900" indent="-342900">
                  <a:lnSpc>
                    <a:spcPct val="150000"/>
                  </a:lnSpc>
                  <a:buAutoNum type="arabicPeriod"/>
                  <a:defRPr/>
                </a:pPr>
                <a:endParaRPr lang="en-US" altLang="zh-CN" sz="1600" dirty="0">
                  <a:latin typeface="华文楷体" panose="02010600040101010101" pitchFamily="2" charset="-122"/>
                  <a:ea typeface="华文楷体" panose="02010600040101010101" pitchFamily="2" charset="-122"/>
                </a:endParaRPr>
              </a:p>
              <a:p>
                <a:pPr marL="342900" indent="-342900">
                  <a:lnSpc>
                    <a:spcPct val="150000"/>
                  </a:lnSpc>
                  <a:buAutoNum type="arabicPeriod"/>
                  <a:defRPr/>
                </a:pPr>
                <a:r>
                  <a:rPr lang="zh-CN" altLang="en-US" dirty="0">
                    <a:latin typeface="微软雅黑" panose="020B0503020204020204" pitchFamily="34" charset="-122"/>
                    <a:ea typeface="微软雅黑" panose="020B0503020204020204" pitchFamily="34" charset="-122"/>
                  </a:rPr>
                  <a:t>所以在网络中先将得分结果归一化为概率分布</a:t>
                </a:r>
                <a:r>
                  <a:rPr lang="en-US" altLang="zh-CN" dirty="0">
                    <a:latin typeface="微软雅黑" panose="020B0503020204020204" pitchFamily="34" charset="-122"/>
                    <a:ea typeface="微软雅黑" panose="020B0503020204020204" pitchFamily="34" charset="-122"/>
                    <a:sym typeface="Wingdings" panose="05000000000000000000" pitchFamily="2" charset="2"/>
                  </a:rPr>
                  <a:t> SoftMax</a:t>
                </a:r>
                <a:endParaRPr lang="en-US" altLang="zh-CN" dirty="0">
                  <a:latin typeface="微软雅黑" panose="020B0503020204020204" pitchFamily="34" charset="-122"/>
                  <a:ea typeface="微软雅黑" panose="020B0503020204020204" pitchFamily="34" charset="-122"/>
                </a:endParaRPr>
              </a:p>
              <a:p>
                <a:pPr algn="ctr">
                  <a:lnSpc>
                    <a:spcPct val="150000"/>
                  </a:lnSpc>
                  <a:defRPr/>
                </a:pPr>
                <a:r>
                  <a:rPr lang="en-US" altLang="zh-CN" sz="1600" dirty="0">
                    <a:latin typeface="华文楷体" panose="02010600040101010101" pitchFamily="2" charset="-122"/>
                    <a:ea typeface="华文楷体" panose="02010600040101010101" pitchFamily="2" charset="-122"/>
                  </a:rPr>
                  <a:t>SoftMax</a:t>
                </a:r>
                <a:r>
                  <a:rPr lang="zh-CN" altLang="en-US" sz="1600" dirty="0">
                    <a:latin typeface="华文楷体" panose="02010600040101010101" pitchFamily="2" charset="-122"/>
                    <a:ea typeface="华文楷体" panose="02010600040101010101" pitchFamily="2" charset="-122"/>
                  </a:rPr>
                  <a:t>的计算： </a:t>
                </a:r>
                <a14:m>
                  <m:oMath xmlns:m="http://schemas.openxmlformats.org/officeDocument/2006/math">
                    <m:sSub>
                      <m:sSubPr>
                        <m:ctrlPr>
                          <a:rPr lang="en-US" altLang="zh-CN" sz="1600" i="1" smtClean="0">
                            <a:latin typeface="Cambria Math"/>
                            <a:ea typeface="华文楷体" panose="02010600040101010101" pitchFamily="2" charset="-122"/>
                          </a:rPr>
                        </m:ctrlPr>
                      </m:sSubPr>
                      <m:e>
                        <m:r>
                          <m:rPr>
                            <m:sty m:val="p"/>
                          </m:rPr>
                          <a:rPr lang="en-US" altLang="zh-CN" sz="1600" i="1">
                            <a:latin typeface="Cambria Math" panose="02040503050406030204" pitchFamily="18" charset="0"/>
                            <a:ea typeface="华文楷体" panose="02010600040101010101" pitchFamily="2" charset="-122"/>
                          </a:rPr>
                          <m:t>S</m:t>
                        </m:r>
                      </m:e>
                      <m:sub>
                        <m:r>
                          <a:rPr lang="en-US" altLang="zh-CN" sz="1600" b="0" i="1" smtClean="0">
                            <a:latin typeface="Cambria Math" panose="02040503050406030204" pitchFamily="18" charset="0"/>
                            <a:ea typeface="华文楷体" panose="02010600040101010101" pitchFamily="2" charset="-122"/>
                          </a:rPr>
                          <m:t>𝑖</m:t>
                        </m:r>
                      </m:sub>
                    </m:sSub>
                    <m:r>
                      <a:rPr lang="en-US" altLang="zh-CN" sz="1600" b="0" i="1" smtClean="0">
                        <a:latin typeface="Cambria Math" panose="02040503050406030204" pitchFamily="18" charset="0"/>
                        <a:ea typeface="华文楷体" panose="02010600040101010101" pitchFamily="2" charset="-122"/>
                      </a:rPr>
                      <m:t>=</m:t>
                    </m:r>
                    <m:f>
                      <m:fPr>
                        <m:ctrlPr>
                          <a:rPr lang="en-US" altLang="zh-CN" sz="1600" b="0" i="1" smtClean="0">
                            <a:latin typeface="Cambria Math"/>
                            <a:ea typeface="华文楷体" panose="02010600040101010101" pitchFamily="2" charset="-122"/>
                          </a:rPr>
                        </m:ctrlPr>
                      </m:fPr>
                      <m:num>
                        <m:sSup>
                          <m:sSupPr>
                            <m:ctrlPr>
                              <a:rPr lang="en-US" altLang="zh-CN" sz="1600" b="0" i="1" smtClean="0">
                                <a:latin typeface="Cambria Math"/>
                                <a:ea typeface="华文楷体" panose="02010600040101010101" pitchFamily="2" charset="-122"/>
                              </a:rPr>
                            </m:ctrlPr>
                          </m:sSupPr>
                          <m:e>
                            <m:r>
                              <a:rPr lang="en-US" altLang="zh-CN" sz="1600" b="0" i="1" smtClean="0">
                                <a:latin typeface="Cambria Math" panose="02040503050406030204" pitchFamily="18" charset="0"/>
                                <a:ea typeface="华文楷体" panose="02010600040101010101" pitchFamily="2" charset="-122"/>
                              </a:rPr>
                              <m:t>𝑒</m:t>
                            </m:r>
                          </m:e>
                          <m:sup>
                            <m:r>
                              <a:rPr lang="en-US" altLang="zh-CN" sz="1600" b="0" i="1" smtClean="0">
                                <a:latin typeface="Cambria Math" panose="02040503050406030204" pitchFamily="18" charset="0"/>
                                <a:ea typeface="华文楷体" panose="02010600040101010101" pitchFamily="2" charset="-122"/>
                              </a:rPr>
                              <m:t>𝑖</m:t>
                            </m:r>
                          </m:sup>
                        </m:sSup>
                      </m:num>
                      <m:den>
                        <m:nary>
                          <m:naryPr>
                            <m:chr m:val="∑"/>
                            <m:limLoc m:val="subSup"/>
                            <m:supHide m:val="on"/>
                            <m:ctrlPr>
                              <a:rPr lang="en-US" altLang="zh-CN" sz="1600" b="0" i="1" smtClean="0">
                                <a:latin typeface="Cambria Math"/>
                                <a:ea typeface="华文楷体" panose="02010600040101010101" pitchFamily="2" charset="-122"/>
                              </a:rPr>
                            </m:ctrlPr>
                          </m:naryPr>
                          <m:sub>
                            <m:r>
                              <m:rPr>
                                <m:brk m:alnAt="9"/>
                              </m:rPr>
                              <a:rPr lang="en-US" altLang="zh-CN" sz="1600" b="0" i="1" smtClean="0">
                                <a:latin typeface="Cambria Math" panose="02040503050406030204" pitchFamily="18" charset="0"/>
                                <a:ea typeface="华文楷体" panose="02010600040101010101" pitchFamily="2" charset="-122"/>
                              </a:rPr>
                              <m:t>𝑗</m:t>
                            </m:r>
                          </m:sub>
                          <m:sup/>
                          <m:e>
                            <m:sSup>
                              <m:sSupPr>
                                <m:ctrlPr>
                                  <a:rPr lang="en-US" altLang="zh-CN" sz="1600" b="0" i="1" smtClean="0">
                                    <a:latin typeface="Cambria Math"/>
                                    <a:ea typeface="华文楷体" panose="02010600040101010101" pitchFamily="2" charset="-122"/>
                                  </a:rPr>
                                </m:ctrlPr>
                              </m:sSupPr>
                              <m:e>
                                <m:r>
                                  <a:rPr lang="en-US" altLang="zh-CN" sz="1600" b="0" i="1" smtClean="0">
                                    <a:latin typeface="Cambria Math" panose="02040503050406030204" pitchFamily="18" charset="0"/>
                                    <a:ea typeface="华文楷体" panose="02010600040101010101" pitchFamily="2" charset="-122"/>
                                  </a:rPr>
                                  <m:t>𝑒</m:t>
                                </m:r>
                              </m:e>
                              <m:sup>
                                <m:r>
                                  <a:rPr lang="en-US" altLang="zh-CN" sz="1600" b="0" i="1" smtClean="0">
                                    <a:latin typeface="Cambria Math" panose="02040503050406030204" pitchFamily="18" charset="0"/>
                                    <a:ea typeface="华文楷体" panose="02010600040101010101" pitchFamily="2" charset="-122"/>
                                  </a:rPr>
                                  <m:t>𝑗</m:t>
                                </m:r>
                              </m:sup>
                            </m:sSup>
                          </m:e>
                        </m:nary>
                      </m:den>
                    </m:f>
                  </m:oMath>
                </a14:m>
                <a:endParaRPr lang="en-US" altLang="zh-CN" sz="1600" dirty="0">
                  <a:latin typeface="华文楷体" panose="02010600040101010101" pitchFamily="2" charset="-122"/>
                  <a:ea typeface="华文楷体" panose="02010600040101010101" pitchFamily="2" charset="-122"/>
                </a:endParaRPr>
              </a:p>
            </p:txBody>
          </p:sp>
        </mc:Choice>
        <mc:Fallback xmlns="">
          <p:sp>
            <p:nvSpPr>
              <p:cNvPr id="7" name="矩形 6">
                <a:extLst/>
              </p:cNvPr>
              <p:cNvSpPr>
                <a:spLocks noRot="1" noChangeAspect="1" noMove="1" noResize="1" noEditPoints="1" noAdjustHandles="1" noChangeArrowheads="1" noChangeShapeType="1" noTextEdit="1"/>
              </p:cNvSpPr>
              <p:nvPr/>
            </p:nvSpPr>
            <p:spPr>
              <a:xfrm>
                <a:off x="678878" y="1528749"/>
                <a:ext cx="4515502" cy="4785413"/>
              </a:xfrm>
              <a:prstGeom prst="rect">
                <a:avLst/>
              </a:prstGeom>
              <a:blipFill rotWithShape="1">
                <a:blip r:embed="rId3"/>
                <a:stretch>
                  <a:fillRect l="-1350" b="-7006"/>
                </a:stretch>
              </a:blipFill>
              <a:ln>
                <a:noFill/>
              </a:ln>
            </p:spPr>
            <p:txBody>
              <a:bodyPr/>
              <a:lstStyle/>
              <a:p>
                <a:r>
                  <a:rPr lang="zh-CN" altLang="en-US">
                    <a:noFill/>
                  </a:rPr>
                  <a:t> </a:t>
                </a:r>
              </a:p>
            </p:txBody>
          </p:sp>
        </mc:Fallback>
      </mc:AlternateContent>
      <p:sp>
        <p:nvSpPr>
          <p:cNvPr id="8" name="矩形 7"/>
          <p:cNvSpPr/>
          <p:nvPr/>
        </p:nvSpPr>
        <p:spPr>
          <a:xfrm>
            <a:off x="8339120" y="1290581"/>
            <a:ext cx="3102131" cy="369332"/>
          </a:xfrm>
          <a:prstGeom prst="rect">
            <a:avLst/>
          </a:prstGeom>
        </p:spPr>
        <p:txBody>
          <a:bodyPr wrap="none">
            <a:spAutoFit/>
          </a:bodyPr>
          <a:lstStyle/>
          <a:p>
            <a:r>
              <a:rPr lang="en-US" altLang="zh-CN" dirty="0">
                <a:solidFill>
                  <a:srgbClr val="FF0000"/>
                </a:solidFill>
                <a:latin typeface="华文楷体" panose="02010600040101010101" pitchFamily="2" charset="-122"/>
                <a:ea typeface="华文楷体" panose="02010600040101010101" pitchFamily="2" charset="-122"/>
              </a:rPr>
              <a:t>Step1: </a:t>
            </a:r>
            <a:r>
              <a:rPr lang="zh-CN" altLang="en-US" dirty="0">
                <a:solidFill>
                  <a:srgbClr val="FF0000"/>
                </a:solidFill>
                <a:latin typeface="华文楷体" panose="02010600040101010101" pitchFamily="2" charset="-122"/>
                <a:ea typeface="华文楷体" panose="02010600040101010101" pitchFamily="2" charset="-122"/>
              </a:rPr>
              <a:t>将得分转化为概率分布</a:t>
            </a:r>
            <a:endParaRPr lang="zh-CN" altLang="en-US" dirty="0"/>
          </a:p>
        </p:txBody>
      </p:sp>
      <p:graphicFrame>
        <p:nvGraphicFramePr>
          <p:cNvPr id="9" name="表格 8"/>
          <p:cNvGraphicFramePr>
            <a:graphicFrameLocks noGrp="1"/>
          </p:cNvGraphicFramePr>
          <p:nvPr>
            <p:extLst>
              <p:ext uri="{D42A27DB-BD31-4B8C-83A1-F6EECF244321}">
                <p14:modId xmlns:p14="http://schemas.microsoft.com/office/powerpoint/2010/main" val="309466559"/>
              </p:ext>
            </p:extLst>
          </p:nvPr>
        </p:nvGraphicFramePr>
        <p:xfrm>
          <a:off x="6195905" y="3319296"/>
          <a:ext cx="773196" cy="1512000"/>
        </p:xfrm>
        <a:graphic>
          <a:graphicData uri="http://schemas.openxmlformats.org/drawingml/2006/table">
            <a:tbl>
              <a:tblPr firstRow="1" bandRow="1">
                <a:tableStyleId>{2D5ABB26-0587-4C30-8999-92F81FD0307C}</a:tableStyleId>
              </a:tblPr>
              <a:tblGrid>
                <a:gridCol w="773196">
                  <a:extLst>
                    <a:ext uri="{9D8B030D-6E8A-4147-A177-3AD203B41FA5}">
                      <a16:colId xmlns:a16="http://schemas.microsoft.com/office/drawing/2014/main" xmlns="" val="20000"/>
                    </a:ext>
                  </a:extLst>
                </a:gridCol>
              </a:tblGrid>
              <a:tr h="504000">
                <a:tc>
                  <a:txBody>
                    <a:bodyPr/>
                    <a:lstStyle/>
                    <a:p>
                      <a:r>
                        <a:rPr lang="en-US" altLang="zh-CN" dirty="0"/>
                        <a:t>-2.85</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E9E9"/>
                    </a:solidFill>
                  </a:tcPr>
                </a:tc>
                <a:extLst>
                  <a:ext uri="{0D108BD9-81ED-4DB2-BD59-A6C34878D82A}">
                    <a16:rowId xmlns:a16="http://schemas.microsoft.com/office/drawing/2014/main" xmlns="" val="10000"/>
                  </a:ext>
                </a:extLst>
              </a:tr>
              <a:tr h="504000">
                <a:tc>
                  <a:txBody>
                    <a:bodyPr/>
                    <a:lstStyle/>
                    <a:p>
                      <a:r>
                        <a:rPr lang="en-US" altLang="zh-CN" dirty="0"/>
                        <a:t>0.86</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FBE8"/>
                    </a:solidFill>
                  </a:tcPr>
                </a:tc>
                <a:extLst>
                  <a:ext uri="{0D108BD9-81ED-4DB2-BD59-A6C34878D82A}">
                    <a16:rowId xmlns:a16="http://schemas.microsoft.com/office/drawing/2014/main" xmlns="" val="10001"/>
                  </a:ext>
                </a:extLst>
              </a:tr>
              <a:tr h="504000">
                <a:tc>
                  <a:txBody>
                    <a:bodyPr/>
                    <a:lstStyle/>
                    <a:p>
                      <a:r>
                        <a:rPr lang="en-US" altLang="zh-CN"/>
                        <a:t>0.28</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EEFA"/>
                    </a:solidFill>
                  </a:tcPr>
                </a:tc>
                <a:extLst>
                  <a:ext uri="{0D108BD9-81ED-4DB2-BD59-A6C34878D82A}">
                    <a16:rowId xmlns:a16="http://schemas.microsoft.com/office/drawing/2014/main" xmlns="" val="10002"/>
                  </a:ext>
                </a:extLst>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953122507"/>
              </p:ext>
            </p:extLst>
          </p:nvPr>
        </p:nvGraphicFramePr>
        <p:xfrm>
          <a:off x="7510251" y="3319296"/>
          <a:ext cx="838200" cy="1512000"/>
        </p:xfrm>
        <a:graphic>
          <a:graphicData uri="http://schemas.openxmlformats.org/drawingml/2006/table">
            <a:tbl>
              <a:tblPr firstRow="1" bandRow="1">
                <a:tableStyleId>{2D5ABB26-0587-4C30-8999-92F81FD0307C}</a:tableStyleId>
              </a:tblPr>
              <a:tblGrid>
                <a:gridCol w="838200">
                  <a:extLst>
                    <a:ext uri="{9D8B030D-6E8A-4147-A177-3AD203B41FA5}">
                      <a16:colId xmlns:a16="http://schemas.microsoft.com/office/drawing/2014/main" xmlns="" val="20000"/>
                    </a:ext>
                  </a:extLst>
                </a:gridCol>
              </a:tblGrid>
              <a:tr h="504000">
                <a:tc>
                  <a:txBody>
                    <a:bodyPr/>
                    <a:lstStyle/>
                    <a:p>
                      <a:r>
                        <a:rPr lang="en-US" altLang="zh-CN" dirty="0"/>
                        <a:t>0.058</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E9E9"/>
                    </a:solidFill>
                  </a:tcPr>
                </a:tc>
                <a:extLst>
                  <a:ext uri="{0D108BD9-81ED-4DB2-BD59-A6C34878D82A}">
                    <a16:rowId xmlns:a16="http://schemas.microsoft.com/office/drawing/2014/main" xmlns="" val="10000"/>
                  </a:ext>
                </a:extLst>
              </a:tr>
              <a:tr h="504000">
                <a:tc>
                  <a:txBody>
                    <a:bodyPr/>
                    <a:lstStyle/>
                    <a:p>
                      <a:r>
                        <a:rPr lang="en-US" altLang="zh-CN" dirty="0"/>
                        <a:t>2.36</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FBE8"/>
                    </a:solidFill>
                  </a:tcPr>
                </a:tc>
                <a:extLst>
                  <a:ext uri="{0D108BD9-81ED-4DB2-BD59-A6C34878D82A}">
                    <a16:rowId xmlns:a16="http://schemas.microsoft.com/office/drawing/2014/main" xmlns="" val="10001"/>
                  </a:ext>
                </a:extLst>
              </a:tr>
              <a:tr h="504000">
                <a:tc>
                  <a:txBody>
                    <a:bodyPr/>
                    <a:lstStyle/>
                    <a:p>
                      <a:r>
                        <a:rPr lang="en-US" altLang="zh-CN" dirty="0"/>
                        <a:t>1.32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EEFA"/>
                    </a:solidFill>
                  </a:tcPr>
                </a:tc>
                <a:extLst>
                  <a:ext uri="{0D108BD9-81ED-4DB2-BD59-A6C34878D82A}">
                    <a16:rowId xmlns:a16="http://schemas.microsoft.com/office/drawing/2014/main" xmlns="" val="10002"/>
                  </a:ext>
                </a:extLst>
              </a:tr>
            </a:tbl>
          </a:graphicData>
        </a:graphic>
      </p:graphicFrame>
      <p:sp>
        <p:nvSpPr>
          <p:cNvPr id="12" name="矩形 11"/>
          <p:cNvSpPr/>
          <p:nvPr/>
        </p:nvSpPr>
        <p:spPr>
          <a:xfrm>
            <a:off x="5515315" y="4483244"/>
            <a:ext cx="655949" cy="369332"/>
          </a:xfrm>
          <a:prstGeom prst="rect">
            <a:avLst/>
          </a:prstGeom>
        </p:spPr>
        <p:txBody>
          <a:bodyPr wrap="none">
            <a:spAutoFit/>
          </a:bodyPr>
          <a:lstStyle/>
          <a:p>
            <a:r>
              <a:rPr lang="en-US" altLang="zh-CN" b="1" dirty="0">
                <a:latin typeface="华文楷体" panose="02010600040101010101" pitchFamily="2" charset="-122"/>
                <a:ea typeface="华文楷体" panose="02010600040101010101" pitchFamily="2" charset="-122"/>
              </a:rPr>
              <a:t>score</a:t>
            </a:r>
            <a:endParaRPr lang="zh-CN" altLang="en-US" b="1" dirty="0"/>
          </a:p>
        </p:txBody>
      </p:sp>
      <mc:AlternateContent xmlns:mc="http://schemas.openxmlformats.org/markup-compatibility/2006" xmlns:a14="http://schemas.microsoft.com/office/drawing/2010/main">
        <mc:Choice Requires="a14">
          <p:sp>
            <p:nvSpPr>
              <p:cNvPr id="14" name="矩形 13"/>
              <p:cNvSpPr/>
              <p:nvPr/>
            </p:nvSpPr>
            <p:spPr>
              <a:xfrm>
                <a:off x="5205565" y="4859442"/>
                <a:ext cx="145668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i="1" smtClean="0">
                              <a:latin typeface="Cambria Math"/>
                            </a:rPr>
                          </m:ctrlPr>
                        </m:dPr>
                        <m:e>
                          <m:r>
                            <a:rPr lang="en-US" altLang="zh-CN" b="0" i="1" smtClean="0">
                              <a:latin typeface="Cambria Math" panose="02040503050406030204" pitchFamily="18" charset="0"/>
                            </a:rPr>
                            <m:t>𝑤</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𝑏</m:t>
                          </m:r>
                        </m:e>
                      </m:d>
                    </m:oMath>
                  </m:oMathPara>
                </a14:m>
                <a:endParaRPr lang="zh-CN" altLang="en-US" dirty="0"/>
              </a:p>
            </p:txBody>
          </p:sp>
        </mc:Choice>
        <mc:Fallback xmlns="">
          <p:sp>
            <p:nvSpPr>
              <p:cNvPr id="14" name="矩形 13">
                <a:extLst/>
              </p:cNvPr>
              <p:cNvSpPr>
                <a:spLocks noRot="1" noChangeAspect="1" noMove="1" noResize="1" noEditPoints="1" noAdjustHandles="1" noChangeArrowheads="1" noChangeShapeType="1" noTextEdit="1"/>
              </p:cNvSpPr>
              <p:nvPr/>
            </p:nvSpPr>
            <p:spPr>
              <a:xfrm>
                <a:off x="5205565" y="4859442"/>
                <a:ext cx="1456681" cy="369332"/>
              </a:xfrm>
              <a:prstGeom prst="rect">
                <a:avLst/>
              </a:prstGeom>
              <a:blipFill rotWithShape="1">
                <a:blip r:embed="rId4"/>
                <a:stretch>
                  <a:fillRect b="-11475"/>
                </a:stretch>
              </a:blipFill>
            </p:spPr>
            <p:txBody>
              <a:bodyPr/>
              <a:lstStyle/>
              <a:p>
                <a:r>
                  <a:rPr lang="zh-CN" altLang="en-US">
                    <a:noFill/>
                  </a:rPr>
                  <a:t> </a:t>
                </a:r>
              </a:p>
            </p:txBody>
          </p:sp>
        </mc:Fallback>
      </mc:AlternateContent>
      <p:cxnSp>
        <p:nvCxnSpPr>
          <p:cNvPr id="15" name="直接箭头连接符 14"/>
          <p:cNvCxnSpPr/>
          <p:nvPr/>
        </p:nvCxnSpPr>
        <p:spPr>
          <a:xfrm flipV="1">
            <a:off x="5594090" y="4103219"/>
            <a:ext cx="47972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6" name="矩形 15"/>
              <p:cNvSpPr/>
              <p:nvPr/>
            </p:nvSpPr>
            <p:spPr>
              <a:xfrm>
                <a:off x="5702882" y="3733887"/>
                <a:ext cx="37093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𝑓</m:t>
                      </m:r>
                    </m:oMath>
                  </m:oMathPara>
                </a14:m>
                <a:endParaRPr lang="zh-CN" altLang="en-US" dirty="0"/>
              </a:p>
            </p:txBody>
          </p:sp>
        </mc:Choice>
        <mc:Fallback xmlns="">
          <p:sp>
            <p:nvSpPr>
              <p:cNvPr id="16" name="矩形 15">
                <a:extLst/>
              </p:cNvPr>
              <p:cNvSpPr>
                <a:spLocks noRot="1" noChangeAspect="1" noMove="1" noResize="1" noEditPoints="1" noAdjustHandles="1" noChangeArrowheads="1" noChangeShapeType="1" noTextEdit="1"/>
              </p:cNvSpPr>
              <p:nvPr/>
            </p:nvSpPr>
            <p:spPr>
              <a:xfrm>
                <a:off x="5702882" y="3733887"/>
                <a:ext cx="370935" cy="369332"/>
              </a:xfrm>
              <a:prstGeom prst="rect">
                <a:avLst/>
              </a:prstGeom>
              <a:blipFill rotWithShape="1">
                <a:blip r:embed="rId5"/>
                <a:stretch>
                  <a:fillRect b="-13333"/>
                </a:stretch>
              </a:blipFill>
            </p:spPr>
            <p:txBody>
              <a:bodyPr/>
              <a:lstStyle/>
              <a:p>
                <a:r>
                  <a:rPr lang="zh-CN" altLang="en-US">
                    <a:noFill/>
                  </a:rPr>
                  <a:t> </a:t>
                </a:r>
              </a:p>
            </p:txBody>
          </p:sp>
        </mc:Fallback>
      </mc:AlternateContent>
      <p:cxnSp>
        <p:nvCxnSpPr>
          <p:cNvPr id="18" name="直接箭头连接符 17"/>
          <p:cNvCxnSpPr/>
          <p:nvPr/>
        </p:nvCxnSpPr>
        <p:spPr>
          <a:xfrm flipV="1">
            <a:off x="7015361" y="4085391"/>
            <a:ext cx="47972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9" name="矩形 18"/>
              <p:cNvSpPr/>
              <p:nvPr/>
            </p:nvSpPr>
            <p:spPr>
              <a:xfrm>
                <a:off x="6990365" y="3733887"/>
                <a:ext cx="37093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exp</m:t>
                      </m:r>
                    </m:oMath>
                  </m:oMathPara>
                </a14:m>
                <a:endParaRPr lang="zh-CN" altLang="en-US" dirty="0"/>
              </a:p>
            </p:txBody>
          </p:sp>
        </mc:Choice>
        <mc:Fallback xmlns="">
          <p:sp>
            <p:nvSpPr>
              <p:cNvPr id="19" name="矩形 18">
                <a:extLst/>
              </p:cNvPr>
              <p:cNvSpPr>
                <a:spLocks noRot="1" noChangeAspect="1" noMove="1" noResize="1" noEditPoints="1" noAdjustHandles="1" noChangeArrowheads="1" noChangeShapeType="1" noTextEdit="1"/>
              </p:cNvSpPr>
              <p:nvPr/>
            </p:nvSpPr>
            <p:spPr>
              <a:xfrm>
                <a:off x="6990365" y="3733887"/>
                <a:ext cx="370935" cy="369332"/>
              </a:xfrm>
              <a:prstGeom prst="rect">
                <a:avLst/>
              </a:prstGeom>
              <a:blipFill rotWithShape="1">
                <a:blip r:embed="rId6"/>
                <a:stretch>
                  <a:fillRect r="-42623" b="-6667"/>
                </a:stretch>
              </a:blipFill>
            </p:spPr>
            <p:txBody>
              <a:bodyPr/>
              <a:lstStyle/>
              <a:p>
                <a:r>
                  <a:rPr lang="zh-CN" altLang="en-US">
                    <a:noFill/>
                  </a:rPr>
                  <a:t> </a:t>
                </a:r>
              </a:p>
            </p:txBody>
          </p:sp>
        </mc:Fallback>
      </mc:AlternateContent>
      <p:cxnSp>
        <p:nvCxnSpPr>
          <p:cNvPr id="20" name="直接箭头连接符 19"/>
          <p:cNvCxnSpPr/>
          <p:nvPr/>
        </p:nvCxnSpPr>
        <p:spPr>
          <a:xfrm flipV="1">
            <a:off x="8337056" y="4383714"/>
            <a:ext cx="126343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1" name="矩形 20"/>
              <p:cNvSpPr/>
              <p:nvPr/>
            </p:nvSpPr>
            <p:spPr>
              <a:xfrm>
                <a:off x="8363614" y="3733887"/>
                <a:ext cx="120264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𝑛𝑜𝑟𝑚𝑎𝑙𝑖𝑧𝑒</m:t>
                      </m:r>
                    </m:oMath>
                  </m:oMathPara>
                </a14:m>
                <a:endParaRPr lang="zh-CN" altLang="en-US" dirty="0"/>
              </a:p>
            </p:txBody>
          </p:sp>
        </mc:Choice>
        <mc:Fallback xmlns="">
          <p:sp>
            <p:nvSpPr>
              <p:cNvPr id="21" name="矩形 20">
                <a:extLst/>
              </p:cNvPr>
              <p:cNvSpPr>
                <a:spLocks noRot="1" noChangeAspect="1" noMove="1" noResize="1" noEditPoints="1" noAdjustHandles="1" noChangeArrowheads="1" noChangeShapeType="1" noTextEdit="1"/>
              </p:cNvSpPr>
              <p:nvPr/>
            </p:nvSpPr>
            <p:spPr>
              <a:xfrm>
                <a:off x="8363614" y="3733887"/>
                <a:ext cx="1202645" cy="369332"/>
              </a:xfrm>
              <a:prstGeom prst="rect">
                <a:avLst/>
              </a:prstGeom>
              <a:blipFill rotWithShape="1">
                <a:blip r:embed="rId7"/>
                <a:stretch>
                  <a:fillRect r="-2538"/>
                </a:stretch>
              </a:blipFill>
            </p:spPr>
            <p:txBody>
              <a:bodyPr/>
              <a:lstStyle/>
              <a:p>
                <a:r>
                  <a:rPr lang="zh-CN" altLang="en-US">
                    <a:noFill/>
                  </a:rPr>
                  <a:t> </a:t>
                </a:r>
              </a:p>
            </p:txBody>
          </p:sp>
        </mc:Fallback>
      </mc:AlternateContent>
      <p:graphicFrame>
        <p:nvGraphicFramePr>
          <p:cNvPr id="22" name="表格 21"/>
          <p:cNvGraphicFramePr>
            <a:graphicFrameLocks noGrp="1"/>
          </p:cNvGraphicFramePr>
          <p:nvPr>
            <p:extLst>
              <p:ext uri="{D42A27DB-BD31-4B8C-83A1-F6EECF244321}">
                <p14:modId xmlns:p14="http://schemas.microsoft.com/office/powerpoint/2010/main" val="419578697"/>
              </p:ext>
            </p:extLst>
          </p:nvPr>
        </p:nvGraphicFramePr>
        <p:xfrm>
          <a:off x="9626841" y="3319296"/>
          <a:ext cx="838200" cy="1512000"/>
        </p:xfrm>
        <a:graphic>
          <a:graphicData uri="http://schemas.openxmlformats.org/drawingml/2006/table">
            <a:tbl>
              <a:tblPr firstRow="1" bandRow="1">
                <a:tableStyleId>{2D5ABB26-0587-4C30-8999-92F81FD0307C}</a:tableStyleId>
              </a:tblPr>
              <a:tblGrid>
                <a:gridCol w="838200">
                  <a:extLst>
                    <a:ext uri="{9D8B030D-6E8A-4147-A177-3AD203B41FA5}">
                      <a16:colId xmlns:a16="http://schemas.microsoft.com/office/drawing/2014/main" xmlns="" val="20000"/>
                    </a:ext>
                  </a:extLst>
                </a:gridCol>
              </a:tblGrid>
              <a:tr h="504000">
                <a:tc>
                  <a:txBody>
                    <a:bodyPr/>
                    <a:lstStyle/>
                    <a:p>
                      <a:r>
                        <a:rPr lang="en-US" altLang="zh-CN" dirty="0"/>
                        <a:t>0.016</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E9E9"/>
                    </a:solidFill>
                  </a:tcPr>
                </a:tc>
                <a:extLst>
                  <a:ext uri="{0D108BD9-81ED-4DB2-BD59-A6C34878D82A}">
                    <a16:rowId xmlns:a16="http://schemas.microsoft.com/office/drawing/2014/main" xmlns="" val="10000"/>
                  </a:ext>
                </a:extLst>
              </a:tr>
              <a:tr h="504000">
                <a:tc>
                  <a:txBody>
                    <a:bodyPr/>
                    <a:lstStyle/>
                    <a:p>
                      <a:r>
                        <a:rPr lang="en-US" altLang="zh-CN" dirty="0"/>
                        <a:t>0.631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FBE8"/>
                    </a:solidFill>
                  </a:tcPr>
                </a:tc>
                <a:extLst>
                  <a:ext uri="{0D108BD9-81ED-4DB2-BD59-A6C34878D82A}">
                    <a16:rowId xmlns:a16="http://schemas.microsoft.com/office/drawing/2014/main" xmlns="" val="10001"/>
                  </a:ext>
                </a:extLst>
              </a:tr>
              <a:tr h="504000">
                <a:tc>
                  <a:txBody>
                    <a:bodyPr/>
                    <a:lstStyle/>
                    <a:p>
                      <a:r>
                        <a:rPr lang="en-US" altLang="zh-CN" dirty="0"/>
                        <a:t>0.353</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EEFA"/>
                    </a:solidFill>
                  </a:tcPr>
                </a:tc>
                <a:extLst>
                  <a:ext uri="{0D108BD9-81ED-4DB2-BD59-A6C34878D82A}">
                    <a16:rowId xmlns:a16="http://schemas.microsoft.com/office/drawing/2014/main" xmlns="" val="10002"/>
                  </a:ext>
                </a:extLst>
              </a:tr>
            </a:tbl>
          </a:graphicData>
        </a:graphic>
      </p:graphicFrame>
      <mc:AlternateContent xmlns:mc="http://schemas.openxmlformats.org/markup-compatibility/2006" xmlns:a14="http://schemas.microsoft.com/office/drawing/2010/main">
        <mc:Choice Requires="a14">
          <p:sp>
            <p:nvSpPr>
              <p:cNvPr id="23" name="矩形 22"/>
              <p:cNvSpPr/>
              <p:nvPr/>
            </p:nvSpPr>
            <p:spPr>
              <a:xfrm>
                <a:off x="6492101" y="2641085"/>
                <a:ext cx="1348318" cy="3101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1400" b="0" i="1" smtClean="0">
                              <a:latin typeface="Cambria Math"/>
                            </a:rPr>
                          </m:ctrlPr>
                        </m:sSupPr>
                        <m:e>
                          <m:r>
                            <a:rPr lang="en-US" altLang="zh-CN" sz="1400" b="0" i="1" smtClean="0">
                              <a:latin typeface="Cambria Math" panose="02040503050406030204" pitchFamily="18" charset="0"/>
                            </a:rPr>
                            <m:t>𝑒</m:t>
                          </m:r>
                        </m:e>
                        <m:sup>
                          <m:r>
                            <a:rPr lang="en-US" altLang="zh-CN" sz="1400" b="0" i="1" smtClean="0">
                              <a:latin typeface="Cambria Math" panose="02040503050406030204" pitchFamily="18" charset="0"/>
                            </a:rPr>
                            <m:t>−2.85</m:t>
                          </m:r>
                        </m:sup>
                      </m:sSup>
                      <m:r>
                        <a:rPr lang="en-US" altLang="zh-CN" sz="1400" b="0" i="1" smtClean="0">
                          <a:latin typeface="Cambria Math" panose="02040503050406030204" pitchFamily="18" charset="0"/>
                        </a:rPr>
                        <m:t>=0.058</m:t>
                      </m:r>
                    </m:oMath>
                  </m:oMathPara>
                </a14:m>
                <a:endParaRPr lang="zh-CN" altLang="en-US" sz="1400" dirty="0"/>
              </a:p>
            </p:txBody>
          </p:sp>
        </mc:Choice>
        <mc:Fallback xmlns="">
          <p:sp>
            <p:nvSpPr>
              <p:cNvPr id="23" name="矩形 22">
                <a:extLst/>
              </p:cNvPr>
              <p:cNvSpPr>
                <a:spLocks noRot="1" noChangeAspect="1" noMove="1" noResize="1" noEditPoints="1" noAdjustHandles="1" noChangeArrowheads="1" noChangeShapeType="1" noTextEdit="1"/>
              </p:cNvSpPr>
              <p:nvPr/>
            </p:nvSpPr>
            <p:spPr>
              <a:xfrm>
                <a:off x="6492101" y="2641085"/>
                <a:ext cx="1348318" cy="310150"/>
              </a:xfrm>
              <a:prstGeom prst="rect">
                <a:avLst/>
              </a:prstGeom>
              <a:blipFill rotWithShape="1">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7878190" y="5219920"/>
                <a:ext cx="2426882" cy="5006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1400" i="1" smtClean="0">
                              <a:solidFill>
                                <a:schemeClr val="tx1"/>
                              </a:solidFill>
                              <a:latin typeface="Cambria Math"/>
                            </a:rPr>
                          </m:ctrlPr>
                        </m:fPr>
                        <m:num>
                          <m:r>
                            <a:rPr lang="en-US" altLang="zh-CN" sz="1400" b="0" i="1" smtClean="0">
                              <a:solidFill>
                                <a:schemeClr val="tx1"/>
                              </a:solidFill>
                              <a:latin typeface="Cambria Math" panose="02040503050406030204" pitchFamily="18" charset="0"/>
                            </a:rPr>
                            <m:t>1.32</m:t>
                          </m:r>
                        </m:num>
                        <m:den>
                          <m:r>
                            <a:rPr lang="en-US" altLang="zh-CN" sz="1400" b="0" i="1" smtClean="0">
                              <a:solidFill>
                                <a:schemeClr val="tx1"/>
                              </a:solidFill>
                              <a:latin typeface="Cambria Math" panose="02040503050406030204" pitchFamily="18" charset="0"/>
                            </a:rPr>
                            <m:t>0.058+2.36+1.32</m:t>
                          </m:r>
                        </m:den>
                      </m:f>
                      <m:r>
                        <a:rPr lang="en-US" altLang="zh-CN" sz="1400" b="0" i="1" smtClean="0">
                          <a:solidFill>
                            <a:schemeClr val="tx1"/>
                          </a:solidFill>
                          <a:latin typeface="Cambria Math" panose="02040503050406030204" pitchFamily="18" charset="0"/>
                        </a:rPr>
                        <m:t>=0.353</m:t>
                      </m:r>
                    </m:oMath>
                  </m:oMathPara>
                </a14:m>
                <a:endParaRPr lang="zh-CN" altLang="en-US" sz="1400" dirty="0"/>
              </a:p>
            </p:txBody>
          </p:sp>
        </mc:Choice>
        <mc:Fallback xmlns="">
          <p:sp>
            <p:nvSpPr>
              <p:cNvPr id="24" name="矩形 23">
                <a:extLst/>
              </p:cNvPr>
              <p:cNvSpPr>
                <a:spLocks noRot="1" noChangeAspect="1" noMove="1" noResize="1" noEditPoints="1" noAdjustHandles="1" noChangeArrowheads="1" noChangeShapeType="1" noTextEdit="1"/>
              </p:cNvSpPr>
              <p:nvPr/>
            </p:nvSpPr>
            <p:spPr>
              <a:xfrm>
                <a:off x="7878190" y="5219920"/>
                <a:ext cx="2426882" cy="500650"/>
              </a:xfrm>
              <a:prstGeom prst="rect">
                <a:avLst/>
              </a:prstGeom>
              <a:blipFill rotWithShape="1">
                <a:blip r:embed="rId9"/>
                <a:stretch>
                  <a:fillRect b="-1220"/>
                </a:stretch>
              </a:blipFill>
            </p:spPr>
            <p:txBody>
              <a:bodyPr/>
              <a:lstStyle/>
              <a:p>
                <a:r>
                  <a:rPr lang="zh-CN" altLang="en-US">
                    <a:noFill/>
                  </a:rPr>
                  <a:t> </a:t>
                </a:r>
              </a:p>
            </p:txBody>
          </p:sp>
        </mc:Fallback>
      </mc:AlternateContent>
      <p:sp>
        <p:nvSpPr>
          <p:cNvPr id="25" name="弧形 24"/>
          <p:cNvSpPr/>
          <p:nvPr/>
        </p:nvSpPr>
        <p:spPr>
          <a:xfrm>
            <a:off x="6420134" y="2963278"/>
            <a:ext cx="1670179" cy="731800"/>
          </a:xfrm>
          <a:prstGeom prst="arc">
            <a:avLst>
              <a:gd name="adj1" fmla="val 10933617"/>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弧形 25"/>
          <p:cNvSpPr/>
          <p:nvPr/>
        </p:nvSpPr>
        <p:spPr>
          <a:xfrm rot="10800000">
            <a:off x="8152557" y="4475543"/>
            <a:ext cx="1670179" cy="731800"/>
          </a:xfrm>
          <a:prstGeom prst="arc">
            <a:avLst>
              <a:gd name="adj1" fmla="val 10933617"/>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0" name="组合 29"/>
          <p:cNvGrpSpPr/>
          <p:nvPr/>
        </p:nvGrpSpPr>
        <p:grpSpPr>
          <a:xfrm>
            <a:off x="5608707" y="1759999"/>
            <a:ext cx="4885143" cy="521327"/>
            <a:chOff x="6179210" y="1363045"/>
            <a:chExt cx="4885143" cy="521327"/>
          </a:xfrm>
        </p:grpSpPr>
        <mc:AlternateContent xmlns:mc="http://schemas.openxmlformats.org/markup-compatibility/2006" xmlns:a14="http://schemas.microsoft.com/office/drawing/2010/main">
          <mc:Choice Requires="a14">
            <p:sp>
              <p:nvSpPr>
                <p:cNvPr id="4" name="文本框 3"/>
                <p:cNvSpPr txBox="1"/>
                <p:nvPr/>
              </p:nvSpPr>
              <p:spPr>
                <a:xfrm>
                  <a:off x="7897182" y="1363045"/>
                  <a:ext cx="2194319" cy="512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1&gt;</m:t>
                        </m:r>
                        <m:sSub>
                          <m:sSubPr>
                            <m:ctrlPr>
                              <a:rPr lang="en-US" altLang="zh-CN" b="0" i="1" smtClean="0">
                                <a:latin typeface="Cambria Math"/>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&gt;0, </m:t>
                        </m:r>
                        <m:nary>
                          <m:naryPr>
                            <m:chr m:val="∑"/>
                            <m:limLoc m:val="subSup"/>
                            <m:supHide m:val="on"/>
                            <m:ctrlPr>
                              <a:rPr lang="en-US" altLang="zh-CN" b="0" i="1" smtClean="0">
                                <a:latin typeface="Cambria Math"/>
                              </a:rPr>
                            </m:ctrlPr>
                          </m:naryPr>
                          <m:sub>
                            <m:r>
                              <m:rPr>
                                <m:brk m:alnAt="9"/>
                              </m:rPr>
                              <a:rPr lang="en-US" altLang="zh-CN" b="0" i="1" smtClean="0">
                                <a:latin typeface="Cambria Math" panose="02040503050406030204" pitchFamily="18" charset="0"/>
                              </a:rPr>
                              <m:t>𝑖</m:t>
                            </m:r>
                          </m:sub>
                          <m:sup/>
                          <m:e>
                            <m:sSub>
                              <m:sSubPr>
                                <m:ctrlPr>
                                  <a:rPr lang="en-US" altLang="zh-CN" b="0" i="1" smtClean="0">
                                    <a:latin typeface="Cambria Math"/>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m:t>
                            </m:r>
                          </m:e>
                        </m:nary>
                      </m:oMath>
                    </m:oMathPara>
                  </a14:m>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7897182" y="1363045"/>
                  <a:ext cx="2194319" cy="512128"/>
                </a:xfrm>
                <a:prstGeom prst="rect">
                  <a:avLst/>
                </a:prstGeom>
                <a:blipFill rotWithShape="1">
                  <a:blip r:embed="rId10"/>
                  <a:stretch>
                    <a:fillRect/>
                  </a:stretch>
                </a:blipFill>
              </p:spPr>
              <p:txBody>
                <a:bodyPr/>
                <a:lstStyle/>
                <a:p>
                  <a:r>
                    <a:rPr lang="zh-CN" altLang="en-US">
                      <a:noFill/>
                    </a:rPr>
                    <a:t> </a:t>
                  </a:r>
                  <a:endParaRPr lang="zh-CN" altLang="en-US">
                    <a:noFill/>
                  </a:endParaRPr>
                </a:p>
              </p:txBody>
            </p:sp>
          </mc:Fallback>
        </mc:AlternateContent>
        <p:sp>
          <p:nvSpPr>
            <p:cNvPr id="5" name="文本框 4"/>
            <p:cNvSpPr txBox="1"/>
            <p:nvPr/>
          </p:nvSpPr>
          <p:spPr>
            <a:xfrm>
              <a:off x="6464128" y="1411408"/>
              <a:ext cx="2410786" cy="369332"/>
            </a:xfrm>
            <a:prstGeom prst="rect">
              <a:avLst/>
            </a:prstGeom>
            <a:noFill/>
          </p:spPr>
          <p:txBody>
            <a:bodyPr wrap="square" rtlCol="0">
              <a:spAutoFit/>
            </a:bodyPr>
            <a:lstStyle/>
            <a:p>
              <a:r>
                <a:rPr lang="zh-CN" altLang="en-US" b="1" dirty="0"/>
                <a:t>概率分布</a:t>
              </a:r>
              <a:r>
                <a:rPr lang="zh-CN" altLang="en-US" dirty="0"/>
                <a:t>：</a:t>
              </a:r>
            </a:p>
          </p:txBody>
        </p:sp>
        <p:cxnSp>
          <p:nvCxnSpPr>
            <p:cNvPr id="28" name="直接连接符 27"/>
            <p:cNvCxnSpPr/>
            <p:nvPr/>
          </p:nvCxnSpPr>
          <p:spPr>
            <a:xfrm flipH="1">
              <a:off x="6179210" y="1884372"/>
              <a:ext cx="48851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6179210" y="1363045"/>
              <a:ext cx="4885143" cy="0"/>
            </a:xfrm>
            <a:prstGeom prst="line">
              <a:avLst/>
            </a:prstGeom>
          </p:spPr>
          <p:style>
            <a:lnRef idx="1">
              <a:schemeClr val="accent1"/>
            </a:lnRef>
            <a:fillRef idx="0">
              <a:schemeClr val="accent1"/>
            </a:fillRef>
            <a:effectRef idx="0">
              <a:schemeClr val="accent1"/>
            </a:effectRef>
            <a:fontRef idx="minor">
              <a:schemeClr val="tx1"/>
            </a:fontRef>
          </p:style>
        </p:cxnSp>
      </p:grpSp>
      <p:graphicFrame>
        <p:nvGraphicFramePr>
          <p:cNvPr id="35" name="表格 34"/>
          <p:cNvGraphicFramePr>
            <a:graphicFrameLocks noGrp="1"/>
          </p:cNvGraphicFramePr>
          <p:nvPr>
            <p:extLst>
              <p:ext uri="{D42A27DB-BD31-4B8C-83A1-F6EECF244321}">
                <p14:modId xmlns:p14="http://schemas.microsoft.com/office/powerpoint/2010/main" val="3568557222"/>
              </p:ext>
            </p:extLst>
          </p:nvPr>
        </p:nvGraphicFramePr>
        <p:xfrm>
          <a:off x="11336479" y="3325845"/>
          <a:ext cx="838200" cy="1512000"/>
        </p:xfrm>
        <a:graphic>
          <a:graphicData uri="http://schemas.openxmlformats.org/drawingml/2006/table">
            <a:tbl>
              <a:tblPr firstRow="1" bandRow="1">
                <a:tableStyleId>{2D5ABB26-0587-4C30-8999-92F81FD0307C}</a:tableStyleId>
              </a:tblPr>
              <a:tblGrid>
                <a:gridCol w="838200">
                  <a:extLst>
                    <a:ext uri="{9D8B030D-6E8A-4147-A177-3AD203B41FA5}">
                      <a16:colId xmlns:a16="http://schemas.microsoft.com/office/drawing/2014/main" xmlns="" val="20000"/>
                    </a:ext>
                  </a:extLst>
                </a:gridCol>
              </a:tblGrid>
              <a:tr h="504000">
                <a:tc>
                  <a:txBody>
                    <a:bodyPr/>
                    <a:lstStyle/>
                    <a:p>
                      <a:r>
                        <a:rPr lang="en-US" altLang="zh-CN"/>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504000">
                <a:tc>
                  <a:txBody>
                    <a:bodyPr/>
                    <a:lstStyle/>
                    <a:p>
                      <a:r>
                        <a:rPr lang="en-US" altLang="zh-CN"/>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504000">
                <a:tc>
                  <a:txBody>
                    <a:bodyPr/>
                    <a:lstStyle/>
                    <a:p>
                      <a:r>
                        <a:rPr lang="en-US" altLang="zh-CN"/>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bl>
          </a:graphicData>
        </a:graphic>
      </p:graphicFrame>
      <p:sp>
        <p:nvSpPr>
          <p:cNvPr id="36" name="矩形 35"/>
          <p:cNvSpPr/>
          <p:nvPr/>
        </p:nvSpPr>
        <p:spPr>
          <a:xfrm>
            <a:off x="11457260" y="5285579"/>
            <a:ext cx="596638" cy="369332"/>
          </a:xfrm>
          <a:prstGeom prst="rect">
            <a:avLst/>
          </a:prstGeom>
        </p:spPr>
        <p:txBody>
          <a:bodyPr wrap="none">
            <a:spAutoFit/>
          </a:bodyPr>
          <a:lstStyle/>
          <a:p>
            <a:r>
              <a:rPr lang="en-US" altLang="zh-CN" dirty="0">
                <a:latin typeface="华文楷体" panose="02010600040101010101" pitchFamily="2" charset="-122"/>
                <a:ea typeface="华文楷体" panose="02010600040101010101" pitchFamily="2" charset="-122"/>
              </a:rPr>
              <a:t>label</a:t>
            </a:r>
            <a:endParaRPr lang="zh-CN" altLang="en-US" dirty="0"/>
          </a:p>
        </p:txBody>
      </p:sp>
      <p:sp>
        <p:nvSpPr>
          <p:cNvPr id="37" name="弧形 36"/>
          <p:cNvSpPr/>
          <p:nvPr/>
        </p:nvSpPr>
        <p:spPr>
          <a:xfrm>
            <a:off x="10073252" y="2944326"/>
            <a:ext cx="1670179" cy="731800"/>
          </a:xfrm>
          <a:prstGeom prst="arc">
            <a:avLst>
              <a:gd name="adj1" fmla="val 10933617"/>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 name="矩形 1"/>
          <p:cNvSpPr/>
          <p:nvPr/>
        </p:nvSpPr>
        <p:spPr>
          <a:xfrm>
            <a:off x="7928750" y="934644"/>
            <a:ext cx="3922869" cy="369332"/>
          </a:xfrm>
          <a:prstGeom prst="rect">
            <a:avLst/>
          </a:prstGeom>
        </p:spPr>
        <p:txBody>
          <a:bodyPr wrap="none">
            <a:spAutoFit/>
          </a:bodyPr>
          <a:lstStyle/>
          <a:p>
            <a:r>
              <a:rPr lang="zh-CN" altLang="en-US" b="1" dirty="0">
                <a:solidFill>
                  <a:srgbClr val="FF0000"/>
                </a:solidFill>
                <a:latin typeface="华文楷体" panose="02010600040101010101" pitchFamily="2" charset="-122"/>
                <a:ea typeface="华文楷体" panose="02010600040101010101" pitchFamily="2" charset="-122"/>
              </a:rPr>
              <a:t>？ </a:t>
            </a:r>
            <a:r>
              <a:rPr lang="en-US" altLang="zh-CN" b="1" dirty="0">
                <a:solidFill>
                  <a:srgbClr val="FF0000"/>
                </a:solidFill>
                <a:latin typeface="华文楷体" panose="02010600040101010101" pitchFamily="2" charset="-122"/>
                <a:ea typeface="华文楷体" panose="02010600040101010101" pitchFamily="2" charset="-122"/>
              </a:rPr>
              <a:t>1. </a:t>
            </a:r>
            <a:r>
              <a:rPr lang="zh-CN" altLang="en-US" b="1" dirty="0">
                <a:solidFill>
                  <a:srgbClr val="FF0000"/>
                </a:solidFill>
                <a:latin typeface="华文楷体" panose="02010600040101010101" pitchFamily="2" charset="-122"/>
                <a:ea typeface="华文楷体" panose="02010600040101010101" pitchFamily="2" charset="-122"/>
              </a:rPr>
              <a:t>如何计算网络得分和标签的不同</a:t>
            </a:r>
            <a:endParaRPr lang="en-US" altLang="zh-CN" b="1" dirty="0">
              <a:solidFill>
                <a:srgbClr val="FF0000"/>
              </a:solidFill>
              <a:latin typeface="华文楷体" panose="02010600040101010101" pitchFamily="2" charset="-122"/>
              <a:ea typeface="华文楷体" panose="02010600040101010101" pitchFamily="2"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8688156" y="2744676"/>
            <a:ext cx="3332964" cy="2729287"/>
          </a:xfrm>
          <a:prstGeom prst="rect">
            <a:avLst/>
          </a:prstGeom>
          <a:noFill/>
          <a:ln w="47625"/>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ln w="22225">
                <a:solidFill>
                  <a:schemeClr val="accent2"/>
                </a:solidFill>
                <a:prstDash val="solid"/>
              </a:ln>
              <a:solidFill>
                <a:schemeClr val="accent2">
                  <a:lumMod val="40000"/>
                  <a:lumOff val="60000"/>
                </a:schemeClr>
              </a:solidFill>
            </a:endParaRPr>
          </a:p>
        </p:txBody>
      </p:sp>
      <p:sp>
        <p:nvSpPr>
          <p:cNvPr id="3" name="矩形 2"/>
          <p:cNvSpPr/>
          <p:nvPr/>
        </p:nvSpPr>
        <p:spPr>
          <a:xfrm>
            <a:off x="1640428" y="384062"/>
            <a:ext cx="3256037"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损失函数</a:t>
            </a:r>
            <a:endParaRPr lang="zh-CN" altLang="en-US" sz="3600" b="1"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7" name="矩形 6"/>
              <p:cNvSpPr/>
              <p:nvPr/>
            </p:nvSpPr>
            <p:spPr>
              <a:xfrm>
                <a:off x="421011" y="1875244"/>
                <a:ext cx="4114588" cy="4864730"/>
              </a:xfrm>
              <a:prstGeom prst="rect">
                <a:avLst/>
              </a:prstGeom>
              <a:noFill/>
            </p:spPr>
            <p:txBody>
              <a:bodyPr wrap="square">
                <a:spAutoFit/>
              </a:bodyPr>
              <a:lstStyle/>
              <a:p>
                <a:pPr marL="342900" indent="-342900">
                  <a:lnSpc>
                    <a:spcPct val="150000"/>
                  </a:lnSpc>
                  <a:buFont typeface="Wingdings" panose="05000000000000000000" pitchFamily="2" charset="2"/>
                  <a:buChar char="l"/>
                  <a:defRPr/>
                </a:pPr>
                <a:r>
                  <a:rPr lang="zh-CN" altLang="en-US" sz="1600" b="1" dirty="0">
                    <a:latin typeface="微软雅黑" panose="020B0503020204020204" pitchFamily="34" charset="-122"/>
                    <a:ea typeface="微软雅黑" panose="020B0503020204020204" pitchFamily="34" charset="-122"/>
                  </a:rPr>
                  <a:t>交叉熵损失</a:t>
                </a:r>
                <a:r>
                  <a:rPr lang="en-US" altLang="zh-CN" sz="1600" b="1" dirty="0">
                    <a:latin typeface="微软雅黑" panose="020B0503020204020204" pitchFamily="34" charset="-122"/>
                    <a:ea typeface="微软雅黑" panose="020B0503020204020204" pitchFamily="34" charset="-122"/>
                  </a:rPr>
                  <a:t> &amp; SoftMax </a:t>
                </a:r>
                <a:r>
                  <a:rPr lang="zh-CN" altLang="en-US" sz="1600" b="1" dirty="0">
                    <a:latin typeface="微软雅黑" panose="020B0503020204020204" pitchFamily="34" charset="-122"/>
                    <a:ea typeface="微软雅黑" panose="020B0503020204020204" pitchFamily="34" charset="-122"/>
                  </a:rPr>
                  <a:t>概率归一化</a:t>
                </a:r>
                <a:endParaRPr lang="en-US" altLang="zh-CN" dirty="0">
                  <a:latin typeface="华文楷体" panose="02010600040101010101" pitchFamily="2" charset="-122"/>
                  <a:ea typeface="华文楷体" panose="02010600040101010101" pitchFamily="2" charset="-122"/>
                </a:endParaRPr>
              </a:p>
              <a:p>
                <a:pPr>
                  <a:lnSpc>
                    <a:spcPct val="150000"/>
                  </a:lnSpc>
                  <a:defRPr/>
                </a:pPr>
                <a14:m>
                  <m:oMathPara xmlns:m="http://schemas.openxmlformats.org/officeDocument/2006/math">
                    <m:oMathParaPr>
                      <m:jc m:val="centerGroup"/>
                    </m:oMathParaPr>
                    <m:oMath xmlns:m="http://schemas.openxmlformats.org/officeDocument/2006/math">
                      <m:r>
                        <m:rPr>
                          <m:sty m:val="p"/>
                        </m:rPr>
                        <a:rPr lang="en-US" altLang="zh-CN" sz="1600" i="1" dirty="0" smtClean="0">
                          <a:latin typeface="Cambria Math" panose="02040503050406030204" pitchFamily="18" charset="0"/>
                          <a:ea typeface="华文楷体" panose="02010600040101010101" pitchFamily="2" charset="-122"/>
                        </a:rPr>
                        <m:t>H</m:t>
                      </m:r>
                      <m:d>
                        <m:dPr>
                          <m:ctrlPr>
                            <a:rPr lang="en-US" altLang="zh-CN" sz="1600" i="1" dirty="0" smtClean="0">
                              <a:latin typeface="Cambria Math"/>
                              <a:ea typeface="华文楷体" panose="02010600040101010101" pitchFamily="2" charset="-122"/>
                            </a:rPr>
                          </m:ctrlPr>
                        </m:dPr>
                        <m:e>
                          <m:r>
                            <a:rPr lang="en-US" altLang="zh-CN" sz="1600" b="0" i="1" dirty="0" smtClean="0">
                              <a:latin typeface="Cambria Math" panose="02040503050406030204" pitchFamily="18" charset="0"/>
                              <a:ea typeface="华文楷体" panose="02010600040101010101" pitchFamily="2" charset="-122"/>
                            </a:rPr>
                            <m:t>𝑝</m:t>
                          </m:r>
                          <m:r>
                            <a:rPr lang="en-US" altLang="zh-CN" sz="1600" b="0" i="1" dirty="0" smtClean="0">
                              <a:latin typeface="Cambria Math" panose="02040503050406030204" pitchFamily="18" charset="0"/>
                              <a:ea typeface="华文楷体" panose="02010600040101010101" pitchFamily="2" charset="-122"/>
                            </a:rPr>
                            <m:t>,</m:t>
                          </m:r>
                          <m:r>
                            <a:rPr lang="en-US" altLang="zh-CN" sz="1600" b="0" i="1" dirty="0" smtClean="0">
                              <a:latin typeface="Cambria Math" panose="02040503050406030204" pitchFamily="18" charset="0"/>
                              <a:ea typeface="华文楷体" panose="02010600040101010101" pitchFamily="2" charset="-122"/>
                            </a:rPr>
                            <m:t>𝑞</m:t>
                          </m:r>
                        </m:e>
                      </m:d>
                      <m:r>
                        <a:rPr lang="en-US" altLang="zh-CN" sz="1600" b="0" i="1" dirty="0" smtClean="0">
                          <a:latin typeface="Cambria Math" panose="02040503050406030204" pitchFamily="18" charset="0"/>
                          <a:ea typeface="华文楷体" panose="02010600040101010101" pitchFamily="2" charset="-122"/>
                        </a:rPr>
                        <m:t>=−</m:t>
                      </m:r>
                      <m:nary>
                        <m:naryPr>
                          <m:chr m:val="∑"/>
                          <m:subHide m:val="on"/>
                          <m:supHide m:val="on"/>
                          <m:ctrlPr>
                            <a:rPr lang="en-US" altLang="zh-CN" sz="1600" b="0" i="1" dirty="0" smtClean="0">
                              <a:latin typeface="Cambria Math"/>
                              <a:ea typeface="华文楷体" panose="02010600040101010101" pitchFamily="2" charset="-122"/>
                            </a:rPr>
                          </m:ctrlPr>
                        </m:naryPr>
                        <m:sub/>
                        <m:sup/>
                        <m:e>
                          <m:r>
                            <a:rPr lang="en-US" altLang="zh-CN" sz="1600" b="0" i="1" dirty="0" smtClean="0">
                              <a:latin typeface="Cambria Math" panose="02040503050406030204" pitchFamily="18" charset="0"/>
                              <a:ea typeface="华文楷体" panose="02010600040101010101" pitchFamily="2" charset="-122"/>
                            </a:rPr>
                            <m:t>𝑝</m:t>
                          </m:r>
                          <m:d>
                            <m:dPr>
                              <m:ctrlPr>
                                <a:rPr lang="en-US" altLang="zh-CN" sz="1600" b="0" i="1" dirty="0" smtClean="0">
                                  <a:latin typeface="Cambria Math"/>
                                  <a:ea typeface="华文楷体" panose="02010600040101010101" pitchFamily="2" charset="-122"/>
                                </a:rPr>
                              </m:ctrlPr>
                            </m:dPr>
                            <m:e>
                              <m:r>
                                <a:rPr lang="en-US" altLang="zh-CN" sz="1600" b="0" i="1" dirty="0" smtClean="0">
                                  <a:latin typeface="Cambria Math" panose="02040503050406030204" pitchFamily="18" charset="0"/>
                                  <a:ea typeface="华文楷体" panose="02010600040101010101" pitchFamily="2" charset="-122"/>
                                </a:rPr>
                                <m:t>𝑥</m:t>
                              </m:r>
                            </m:e>
                          </m:d>
                          <m:r>
                            <a:rPr lang="en-US" altLang="zh-CN" sz="1600" b="0" i="1" dirty="0" smtClean="0">
                              <a:latin typeface="Cambria Math" panose="02040503050406030204" pitchFamily="18" charset="0"/>
                              <a:ea typeface="华文楷体" panose="02010600040101010101" pitchFamily="2" charset="-122"/>
                            </a:rPr>
                            <m:t>𝑙𝑜𝑔𝑞</m:t>
                          </m:r>
                          <m:d>
                            <m:dPr>
                              <m:ctrlPr>
                                <a:rPr lang="en-US" altLang="zh-CN" sz="1600" b="0" i="1" dirty="0" smtClean="0">
                                  <a:latin typeface="Cambria Math"/>
                                  <a:ea typeface="华文楷体" panose="02010600040101010101" pitchFamily="2" charset="-122"/>
                                </a:rPr>
                              </m:ctrlPr>
                            </m:dPr>
                            <m:e>
                              <m:r>
                                <a:rPr lang="en-US" altLang="zh-CN" sz="1600" b="0" i="1" dirty="0" smtClean="0">
                                  <a:latin typeface="Cambria Math" panose="02040503050406030204" pitchFamily="18" charset="0"/>
                                  <a:ea typeface="华文楷体" panose="02010600040101010101" pitchFamily="2" charset="-122"/>
                                </a:rPr>
                                <m:t>𝑥</m:t>
                              </m:r>
                            </m:e>
                          </m:d>
                        </m:e>
                      </m:nary>
                    </m:oMath>
                  </m:oMathPara>
                </a14:m>
                <a:endParaRPr lang="en-US" altLang="zh-CN" sz="1600" dirty="0">
                  <a:latin typeface="华文楷体" panose="02010600040101010101" pitchFamily="2" charset="-122"/>
                  <a:ea typeface="华文楷体" panose="02010600040101010101" pitchFamily="2" charset="-122"/>
                </a:endParaRPr>
              </a:p>
              <a:p>
                <a:pPr algn="ctr">
                  <a:lnSpc>
                    <a:spcPct val="150000"/>
                  </a:lnSpc>
                  <a:defRPr/>
                </a:pPr>
                <a:r>
                  <a:rPr lang="zh-CN" altLang="en-US" dirty="0">
                    <a:latin typeface="微软雅黑" panose="020B0503020204020204" pitchFamily="34" charset="-122"/>
                    <a:ea typeface="微软雅黑" panose="020B0503020204020204" pitchFamily="34" charset="-122"/>
                  </a:rPr>
                  <a:t>用来衡量两个分布间的差异性</a:t>
                </a:r>
                <a:endParaRPr lang="en-US" altLang="zh-CN" dirty="0">
                  <a:latin typeface="微软雅黑" panose="020B0503020204020204" pitchFamily="34" charset="-122"/>
                  <a:ea typeface="微软雅黑" panose="020B0503020204020204" pitchFamily="34" charset="-122"/>
                </a:endParaRPr>
              </a:p>
              <a:p>
                <a:pPr>
                  <a:lnSpc>
                    <a:spcPct val="150000"/>
                  </a:lnSpc>
                  <a:defRPr/>
                </a:pPr>
                <a:endParaRPr lang="en-US" altLang="zh-CN" sz="1600" dirty="0">
                  <a:latin typeface="华文楷体" panose="02010600040101010101" pitchFamily="2" charset="-122"/>
                  <a:ea typeface="华文楷体" panose="02010600040101010101" pitchFamily="2" charset="-122"/>
                </a:endParaRPr>
              </a:p>
              <a:p>
                <a:pPr>
                  <a:lnSpc>
                    <a:spcPct val="150000"/>
                  </a:lnSpc>
                  <a:defRPr/>
                </a:pPr>
                <a:r>
                  <a:rPr lang="en-US" altLang="zh-CN" dirty="0">
                    <a:latin typeface="微软雅黑" panose="020B0503020204020204" pitchFamily="34" charset="-122"/>
                    <a:ea typeface="微软雅黑" panose="020B0503020204020204" pitchFamily="34" charset="-122"/>
                  </a:rPr>
                  <a:t>2. </a:t>
                </a:r>
                <a:r>
                  <a:rPr lang="zh-CN" altLang="en-US" dirty="0">
                    <a:latin typeface="微软雅黑" panose="020B0503020204020204" pitchFamily="34" charset="-122"/>
                    <a:ea typeface="微软雅黑" panose="020B0503020204020204" pitchFamily="34" charset="-122"/>
                  </a:rPr>
                  <a:t>根据</a:t>
                </a:r>
                <a:r>
                  <a:rPr lang="zh-CN" altLang="en-US">
                    <a:latin typeface="微软雅黑" panose="020B0503020204020204" pitchFamily="34" charset="-122"/>
                    <a:ea typeface="微软雅黑" panose="020B0503020204020204" pitchFamily="34" charset="-122"/>
                  </a:rPr>
                  <a:t>输出和真实</a:t>
                </a:r>
                <a:r>
                  <a:rPr lang="zh-CN" altLang="en-US" dirty="0">
                    <a:latin typeface="微软雅黑" panose="020B0503020204020204" pitchFamily="34" charset="-122"/>
                    <a:ea typeface="微软雅黑" panose="020B0503020204020204" pitchFamily="34" charset="-122"/>
                  </a:rPr>
                  <a:t>的</a:t>
                </a:r>
                <a:r>
                  <a:rPr lang="zh-CN" altLang="en-US">
                    <a:latin typeface="微软雅黑" panose="020B0503020204020204" pitchFamily="34" charset="-122"/>
                    <a:ea typeface="微软雅黑" panose="020B0503020204020204" pitchFamily="34" charset="-122"/>
                  </a:rPr>
                  <a:t>标签间的概率分布计算</a:t>
                </a:r>
                <a:r>
                  <a:rPr lang="zh-CN" altLang="en-US" dirty="0">
                    <a:latin typeface="微软雅黑" panose="020B0503020204020204" pitchFamily="34" charset="-122"/>
                    <a:ea typeface="微软雅黑" panose="020B0503020204020204" pitchFamily="34" charset="-122"/>
                  </a:rPr>
                  <a:t>交叉熵，来度量输出结果和标签的差异情况</a:t>
                </a:r>
                <a:endParaRPr lang="en-US" altLang="zh-CN" dirty="0">
                  <a:latin typeface="微软雅黑" panose="020B0503020204020204" pitchFamily="34" charset="-122"/>
                  <a:ea typeface="微软雅黑" panose="020B0503020204020204" pitchFamily="34" charset="-122"/>
                </a:endParaRPr>
              </a:p>
              <a:p>
                <a:pPr>
                  <a:lnSpc>
                    <a:spcPct val="150000"/>
                  </a:lnSpc>
                  <a:defRPr/>
                </a:pPr>
                <a:endParaRPr lang="en-US" altLang="zh-CN" sz="1600" dirty="0">
                  <a:latin typeface="华文楷体" panose="02010600040101010101" pitchFamily="2" charset="-122"/>
                  <a:ea typeface="华文楷体" panose="02010600040101010101" pitchFamily="2" charset="-122"/>
                </a:endParaRPr>
              </a:p>
              <a:p>
                <a:pPr marL="800100" lvl="1" indent="-342900">
                  <a:lnSpc>
                    <a:spcPct val="150000"/>
                  </a:lnSpc>
                  <a:buFont typeface="Wingdings" panose="05000000000000000000" pitchFamily="2" charset="2"/>
                  <a:buChar char="ü"/>
                  <a:defRPr/>
                </a:pPr>
                <a14:m>
                  <m:oMath xmlns:m="http://schemas.openxmlformats.org/officeDocument/2006/math">
                    <m:r>
                      <m:rPr>
                        <m:sty m:val="p"/>
                      </m:rPr>
                      <a:rPr lang="en-US" altLang="zh-CN" sz="1600" dirty="0">
                        <a:latin typeface="Cambria Math" panose="02040503050406030204" pitchFamily="18" charset="0"/>
                        <a:ea typeface="华文楷体" panose="02010600040101010101" pitchFamily="2" charset="-122"/>
                      </a:rPr>
                      <m:t>p</m:t>
                    </m:r>
                    <m:d>
                      <m:dPr>
                        <m:ctrlPr>
                          <a:rPr lang="en-US" altLang="zh-CN" sz="1600" i="1" dirty="0">
                            <a:latin typeface="Cambria Math"/>
                            <a:ea typeface="华文楷体" panose="02010600040101010101" pitchFamily="2" charset="-122"/>
                          </a:rPr>
                        </m:ctrlPr>
                      </m:dPr>
                      <m:e>
                        <m:r>
                          <m:rPr>
                            <m:sty m:val="p"/>
                          </m:rPr>
                          <a:rPr lang="en-US" altLang="zh-CN" sz="1600" dirty="0">
                            <a:latin typeface="Cambria Math" panose="02040503050406030204" pitchFamily="18" charset="0"/>
                            <a:ea typeface="华文楷体" panose="02010600040101010101" pitchFamily="2" charset="-122"/>
                          </a:rPr>
                          <m:t>x</m:t>
                        </m:r>
                      </m:e>
                    </m:d>
                  </m:oMath>
                </a14:m>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标签代表的真实概率分布</a:t>
                </a:r>
                <a:endParaRPr lang="en-US" altLang="zh-CN" sz="1600" dirty="0">
                  <a:latin typeface="华文楷体" panose="02010600040101010101" pitchFamily="2" charset="-122"/>
                  <a:ea typeface="华文楷体" panose="02010600040101010101" pitchFamily="2" charset="-122"/>
                </a:endParaRPr>
              </a:p>
              <a:p>
                <a:pPr marL="800100" lvl="1" indent="-342900">
                  <a:lnSpc>
                    <a:spcPct val="150000"/>
                  </a:lnSpc>
                  <a:buFont typeface="Wingdings" panose="05000000000000000000" pitchFamily="2" charset="2"/>
                  <a:buChar char="ü"/>
                  <a:defRPr/>
                </a:pPr>
                <a14:m>
                  <m:oMath xmlns:m="http://schemas.openxmlformats.org/officeDocument/2006/math">
                    <m:r>
                      <m:rPr>
                        <m:sty m:val="p"/>
                      </m:rPr>
                      <a:rPr lang="en-US" altLang="zh-CN" sz="1600" dirty="0">
                        <a:latin typeface="Cambria Math" panose="02040503050406030204" pitchFamily="18" charset="0"/>
                        <a:ea typeface="华文楷体" panose="02010600040101010101" pitchFamily="2" charset="-122"/>
                      </a:rPr>
                      <m:t>q</m:t>
                    </m:r>
                    <m:d>
                      <m:dPr>
                        <m:ctrlPr>
                          <a:rPr lang="en-US" altLang="zh-CN" sz="1600" i="1" dirty="0">
                            <a:latin typeface="Cambria Math"/>
                            <a:ea typeface="华文楷体" panose="02010600040101010101" pitchFamily="2" charset="-122"/>
                          </a:rPr>
                        </m:ctrlPr>
                      </m:dPr>
                      <m:e>
                        <m:r>
                          <m:rPr>
                            <m:sty m:val="p"/>
                          </m:rPr>
                          <a:rPr lang="en-US" altLang="zh-CN" sz="1600" dirty="0">
                            <a:latin typeface="Cambria Math" panose="02040503050406030204" pitchFamily="18" charset="0"/>
                            <a:ea typeface="华文楷体" panose="02010600040101010101" pitchFamily="2" charset="-122"/>
                          </a:rPr>
                          <m:t>x</m:t>
                        </m:r>
                      </m:e>
                    </m:d>
                  </m:oMath>
                </a14:m>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输出代表的模型概率分布</a:t>
                </a:r>
                <a:endParaRPr lang="en-US" altLang="zh-CN" sz="1600" dirty="0">
                  <a:latin typeface="华文楷体" panose="02010600040101010101" pitchFamily="2" charset="-122"/>
                  <a:ea typeface="华文楷体" panose="02010600040101010101" pitchFamily="2" charset="-122"/>
                </a:endParaRPr>
              </a:p>
              <a:p>
                <a:pPr lvl="1">
                  <a:lnSpc>
                    <a:spcPct val="150000"/>
                  </a:lnSpc>
                  <a:defRPr/>
                </a:pPr>
                <a:endParaRPr lang="en-US" altLang="zh-CN" sz="1600" dirty="0">
                  <a:latin typeface="华文楷体" panose="02010600040101010101" pitchFamily="2" charset="-122"/>
                  <a:ea typeface="华文楷体" panose="02010600040101010101" pitchFamily="2" charset="-122"/>
                </a:endParaRPr>
              </a:p>
            </p:txBody>
          </p:sp>
        </mc:Choice>
        <mc:Fallback xmlns="">
          <p:sp>
            <p:nvSpPr>
              <p:cNvPr id="7" name="矩形 6">
                <a:extLst/>
              </p:cNvPr>
              <p:cNvSpPr>
                <a:spLocks noRot="1" noChangeAspect="1" noMove="1" noResize="1" noEditPoints="1" noAdjustHandles="1" noChangeArrowheads="1" noChangeShapeType="1" noTextEdit="1"/>
              </p:cNvSpPr>
              <p:nvPr/>
            </p:nvSpPr>
            <p:spPr>
              <a:xfrm>
                <a:off x="421011" y="1875244"/>
                <a:ext cx="4114588" cy="4864730"/>
              </a:xfrm>
              <a:prstGeom prst="rect">
                <a:avLst/>
              </a:prstGeom>
              <a:blipFill rotWithShape="1">
                <a:blip r:embed="rId3"/>
                <a:stretch>
                  <a:fillRect l="-1185" r="-1333"/>
                </a:stretch>
              </a:blipFill>
            </p:spPr>
            <p:txBody>
              <a:bodyPr/>
              <a:lstStyle/>
              <a:p>
                <a:r>
                  <a:rPr lang="zh-CN" altLang="en-US">
                    <a:noFill/>
                  </a:rPr>
                  <a:t> </a:t>
                </a:r>
              </a:p>
            </p:txBody>
          </p:sp>
        </mc:Fallback>
      </mc:AlternateContent>
      <p:sp>
        <p:nvSpPr>
          <p:cNvPr id="8" name="矩形 7"/>
          <p:cNvSpPr/>
          <p:nvPr/>
        </p:nvSpPr>
        <p:spPr>
          <a:xfrm>
            <a:off x="8457324" y="1471373"/>
            <a:ext cx="3563796" cy="369332"/>
          </a:xfrm>
          <a:prstGeom prst="rect">
            <a:avLst/>
          </a:prstGeom>
        </p:spPr>
        <p:txBody>
          <a:bodyPr wrap="none">
            <a:spAutoFit/>
          </a:bodyPr>
          <a:lstStyle/>
          <a:p>
            <a:r>
              <a:rPr lang="en-US" altLang="zh-CN" dirty="0">
                <a:solidFill>
                  <a:srgbClr val="FF0000"/>
                </a:solidFill>
                <a:latin typeface="华文楷体" panose="02010600040101010101" pitchFamily="2" charset="-122"/>
                <a:ea typeface="华文楷体" panose="02010600040101010101" pitchFamily="2" charset="-122"/>
              </a:rPr>
              <a:t>Step1: </a:t>
            </a:r>
            <a:r>
              <a:rPr lang="zh-CN" altLang="en-US" dirty="0">
                <a:solidFill>
                  <a:srgbClr val="FF0000"/>
                </a:solidFill>
                <a:latin typeface="华文楷体" panose="02010600040101010101" pitchFamily="2" charset="-122"/>
                <a:ea typeface="华文楷体" panose="02010600040101010101" pitchFamily="2" charset="-122"/>
              </a:rPr>
              <a:t>使用概率分布间的差异度量</a:t>
            </a:r>
            <a:endParaRPr lang="zh-CN" altLang="en-US" dirty="0"/>
          </a:p>
        </p:txBody>
      </p:sp>
      <p:graphicFrame>
        <p:nvGraphicFramePr>
          <p:cNvPr id="9" name="表格 8"/>
          <p:cNvGraphicFramePr>
            <a:graphicFrameLocks noGrp="1"/>
          </p:cNvGraphicFramePr>
          <p:nvPr/>
        </p:nvGraphicFramePr>
        <p:xfrm>
          <a:off x="5447617" y="3052403"/>
          <a:ext cx="773196" cy="1512000"/>
        </p:xfrm>
        <a:graphic>
          <a:graphicData uri="http://schemas.openxmlformats.org/drawingml/2006/table">
            <a:tbl>
              <a:tblPr firstRow="1" bandRow="1">
                <a:tableStyleId>{2D5ABB26-0587-4C30-8999-92F81FD0307C}</a:tableStyleId>
              </a:tblPr>
              <a:tblGrid>
                <a:gridCol w="773196">
                  <a:extLst>
                    <a:ext uri="{9D8B030D-6E8A-4147-A177-3AD203B41FA5}">
                      <a16:colId xmlns:a16="http://schemas.microsoft.com/office/drawing/2014/main" xmlns="" val="20000"/>
                    </a:ext>
                  </a:extLst>
                </a:gridCol>
              </a:tblGrid>
              <a:tr h="504000">
                <a:tc>
                  <a:txBody>
                    <a:bodyPr/>
                    <a:lstStyle/>
                    <a:p>
                      <a:r>
                        <a:rPr lang="en-US" altLang="zh-CN" dirty="0"/>
                        <a:t>-2.85</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E9E9"/>
                    </a:solidFill>
                  </a:tcPr>
                </a:tc>
                <a:extLst>
                  <a:ext uri="{0D108BD9-81ED-4DB2-BD59-A6C34878D82A}">
                    <a16:rowId xmlns:a16="http://schemas.microsoft.com/office/drawing/2014/main" xmlns="" val="10000"/>
                  </a:ext>
                </a:extLst>
              </a:tr>
              <a:tr h="504000">
                <a:tc>
                  <a:txBody>
                    <a:bodyPr/>
                    <a:lstStyle/>
                    <a:p>
                      <a:r>
                        <a:rPr lang="en-US" altLang="zh-CN" dirty="0"/>
                        <a:t>0.86</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FBE8"/>
                    </a:solidFill>
                  </a:tcPr>
                </a:tc>
                <a:extLst>
                  <a:ext uri="{0D108BD9-81ED-4DB2-BD59-A6C34878D82A}">
                    <a16:rowId xmlns:a16="http://schemas.microsoft.com/office/drawing/2014/main" xmlns="" val="10001"/>
                  </a:ext>
                </a:extLst>
              </a:tr>
              <a:tr h="504000">
                <a:tc>
                  <a:txBody>
                    <a:bodyPr/>
                    <a:lstStyle/>
                    <a:p>
                      <a:r>
                        <a:rPr lang="en-US" altLang="zh-CN" dirty="0"/>
                        <a:t>0.28</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EEFA"/>
                    </a:solidFill>
                  </a:tcPr>
                </a:tc>
                <a:extLst>
                  <a:ext uri="{0D108BD9-81ED-4DB2-BD59-A6C34878D82A}">
                    <a16:rowId xmlns:a16="http://schemas.microsoft.com/office/drawing/2014/main" xmlns="" val="10002"/>
                  </a:ext>
                </a:extLst>
              </a:tr>
            </a:tbl>
          </a:graphicData>
        </a:graphic>
      </p:graphicFrame>
      <p:graphicFrame>
        <p:nvGraphicFramePr>
          <p:cNvPr id="10" name="表格 9"/>
          <p:cNvGraphicFramePr>
            <a:graphicFrameLocks noGrp="1"/>
          </p:cNvGraphicFramePr>
          <p:nvPr/>
        </p:nvGraphicFramePr>
        <p:xfrm>
          <a:off x="6761963" y="3052403"/>
          <a:ext cx="838200" cy="1512000"/>
        </p:xfrm>
        <a:graphic>
          <a:graphicData uri="http://schemas.openxmlformats.org/drawingml/2006/table">
            <a:tbl>
              <a:tblPr firstRow="1" bandRow="1">
                <a:tableStyleId>{2D5ABB26-0587-4C30-8999-92F81FD0307C}</a:tableStyleId>
              </a:tblPr>
              <a:tblGrid>
                <a:gridCol w="838200">
                  <a:extLst>
                    <a:ext uri="{9D8B030D-6E8A-4147-A177-3AD203B41FA5}">
                      <a16:colId xmlns:a16="http://schemas.microsoft.com/office/drawing/2014/main" xmlns="" val="20000"/>
                    </a:ext>
                  </a:extLst>
                </a:gridCol>
              </a:tblGrid>
              <a:tr h="504000">
                <a:tc>
                  <a:txBody>
                    <a:bodyPr/>
                    <a:lstStyle/>
                    <a:p>
                      <a:r>
                        <a:rPr lang="en-US" altLang="zh-CN" dirty="0"/>
                        <a:t>0.058</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E9E9"/>
                    </a:solidFill>
                  </a:tcPr>
                </a:tc>
                <a:extLst>
                  <a:ext uri="{0D108BD9-81ED-4DB2-BD59-A6C34878D82A}">
                    <a16:rowId xmlns:a16="http://schemas.microsoft.com/office/drawing/2014/main" xmlns="" val="10000"/>
                  </a:ext>
                </a:extLst>
              </a:tr>
              <a:tr h="504000">
                <a:tc>
                  <a:txBody>
                    <a:bodyPr/>
                    <a:lstStyle/>
                    <a:p>
                      <a:r>
                        <a:rPr lang="en-US" altLang="zh-CN" dirty="0"/>
                        <a:t>2.36</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FBE8"/>
                    </a:solidFill>
                  </a:tcPr>
                </a:tc>
                <a:extLst>
                  <a:ext uri="{0D108BD9-81ED-4DB2-BD59-A6C34878D82A}">
                    <a16:rowId xmlns:a16="http://schemas.microsoft.com/office/drawing/2014/main" xmlns="" val="10001"/>
                  </a:ext>
                </a:extLst>
              </a:tr>
              <a:tr h="504000">
                <a:tc>
                  <a:txBody>
                    <a:bodyPr/>
                    <a:lstStyle/>
                    <a:p>
                      <a:r>
                        <a:rPr lang="en-US" altLang="zh-CN" dirty="0"/>
                        <a:t>1.32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EEFA"/>
                    </a:solidFill>
                  </a:tcPr>
                </a:tc>
                <a:extLst>
                  <a:ext uri="{0D108BD9-81ED-4DB2-BD59-A6C34878D82A}">
                    <a16:rowId xmlns:a16="http://schemas.microsoft.com/office/drawing/2014/main" xmlns="" val="10002"/>
                  </a:ext>
                </a:extLst>
              </a:tr>
            </a:tbl>
          </a:graphicData>
        </a:graphic>
      </p:graphicFrame>
      <p:sp>
        <p:nvSpPr>
          <p:cNvPr id="11" name="矩形 10"/>
          <p:cNvSpPr/>
          <p:nvPr/>
        </p:nvSpPr>
        <p:spPr>
          <a:xfrm>
            <a:off x="4767027" y="4216351"/>
            <a:ext cx="655949" cy="369332"/>
          </a:xfrm>
          <a:prstGeom prst="rect">
            <a:avLst/>
          </a:prstGeom>
        </p:spPr>
        <p:txBody>
          <a:bodyPr wrap="none">
            <a:spAutoFit/>
          </a:bodyPr>
          <a:lstStyle/>
          <a:p>
            <a:r>
              <a:rPr lang="en-US" altLang="zh-CN" b="1" dirty="0">
                <a:latin typeface="华文楷体" panose="02010600040101010101" pitchFamily="2" charset="-122"/>
                <a:ea typeface="华文楷体" panose="02010600040101010101" pitchFamily="2" charset="-122"/>
              </a:rPr>
              <a:t>score</a:t>
            </a:r>
            <a:endParaRPr lang="zh-CN" altLang="en-US" b="1" dirty="0"/>
          </a:p>
        </p:txBody>
      </p:sp>
      <mc:AlternateContent xmlns:mc="http://schemas.openxmlformats.org/markup-compatibility/2006" xmlns:a14="http://schemas.microsoft.com/office/drawing/2010/main">
        <mc:Choice Requires="a14">
          <p:sp>
            <p:nvSpPr>
              <p:cNvPr id="12" name="矩形 11"/>
              <p:cNvSpPr/>
              <p:nvPr/>
            </p:nvSpPr>
            <p:spPr>
              <a:xfrm>
                <a:off x="4457277" y="4592549"/>
                <a:ext cx="145668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i="1" smtClean="0">
                              <a:latin typeface="Cambria Math"/>
                            </a:rPr>
                          </m:ctrlPr>
                        </m:dPr>
                        <m:e>
                          <m:r>
                            <a:rPr lang="en-US" altLang="zh-CN" b="0" i="1" smtClean="0">
                              <a:latin typeface="Cambria Math" panose="02040503050406030204" pitchFamily="18" charset="0"/>
                            </a:rPr>
                            <m:t>𝑤</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𝑏</m:t>
                          </m:r>
                        </m:e>
                      </m:d>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4457277" y="4592549"/>
                <a:ext cx="1456681" cy="369332"/>
              </a:xfrm>
              <a:prstGeom prst="rect">
                <a:avLst/>
              </a:prstGeom>
              <a:blipFill rotWithShape="1">
                <a:blip r:embed="rId4"/>
                <a:stretch>
                  <a:fillRect b="-13115"/>
                </a:stretch>
              </a:blipFill>
            </p:spPr>
            <p:txBody>
              <a:bodyPr/>
              <a:lstStyle/>
              <a:p>
                <a:r>
                  <a:rPr lang="zh-CN" altLang="en-US">
                    <a:noFill/>
                  </a:rPr>
                  <a:t> </a:t>
                </a:r>
                <a:endParaRPr lang="zh-CN" altLang="en-US">
                  <a:noFill/>
                </a:endParaRPr>
              </a:p>
            </p:txBody>
          </p:sp>
        </mc:Fallback>
      </mc:AlternateContent>
      <p:cxnSp>
        <p:nvCxnSpPr>
          <p:cNvPr id="13" name="直接箭头连接符 12"/>
          <p:cNvCxnSpPr/>
          <p:nvPr/>
        </p:nvCxnSpPr>
        <p:spPr>
          <a:xfrm flipV="1">
            <a:off x="4893802" y="3818498"/>
            <a:ext cx="47972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矩形 13"/>
              <p:cNvSpPr/>
              <p:nvPr/>
            </p:nvSpPr>
            <p:spPr>
              <a:xfrm>
                <a:off x="4954594" y="3466994"/>
                <a:ext cx="37093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𝑓</m:t>
                      </m:r>
                    </m:oMath>
                  </m:oMathPara>
                </a14:m>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4954594" y="3466994"/>
                <a:ext cx="370935" cy="369332"/>
              </a:xfrm>
              <a:prstGeom prst="rect">
                <a:avLst/>
              </a:prstGeom>
              <a:blipFill rotWithShape="1">
                <a:blip r:embed="rId5"/>
                <a:stretch>
                  <a:fillRect b="-13333"/>
                </a:stretch>
              </a:blipFill>
            </p:spPr>
            <p:txBody>
              <a:bodyPr/>
              <a:lstStyle/>
              <a:p>
                <a:r>
                  <a:rPr lang="zh-CN" altLang="en-US">
                    <a:noFill/>
                  </a:rPr>
                  <a:t> </a:t>
                </a:r>
                <a:endParaRPr lang="zh-CN" altLang="en-US">
                  <a:noFill/>
                </a:endParaRPr>
              </a:p>
            </p:txBody>
          </p:sp>
        </mc:Fallback>
      </mc:AlternateContent>
      <p:cxnSp>
        <p:nvCxnSpPr>
          <p:cNvPr id="15" name="直接箭头连接符 14"/>
          <p:cNvCxnSpPr/>
          <p:nvPr/>
        </p:nvCxnSpPr>
        <p:spPr>
          <a:xfrm flipV="1">
            <a:off x="6267073" y="3818498"/>
            <a:ext cx="47972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6" name="矩形 15"/>
              <p:cNvSpPr/>
              <p:nvPr/>
            </p:nvSpPr>
            <p:spPr>
              <a:xfrm>
                <a:off x="6242077" y="3466994"/>
                <a:ext cx="37093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exp</m:t>
                      </m:r>
                    </m:oMath>
                  </m:oMathPara>
                </a14:m>
                <a:endParaRPr lang="zh-CN" altLang="en-US" dirty="0"/>
              </a:p>
            </p:txBody>
          </p:sp>
        </mc:Choice>
        <mc:Fallback xmlns="">
          <p:sp>
            <p:nvSpPr>
              <p:cNvPr id="16" name="矩形 15"/>
              <p:cNvSpPr>
                <a:spLocks noRot="1" noChangeAspect="1" noMove="1" noResize="1" noEditPoints="1" noAdjustHandles="1" noChangeArrowheads="1" noChangeShapeType="1" noTextEdit="1"/>
              </p:cNvSpPr>
              <p:nvPr/>
            </p:nvSpPr>
            <p:spPr>
              <a:xfrm>
                <a:off x="6242077" y="3466994"/>
                <a:ext cx="370935" cy="369332"/>
              </a:xfrm>
              <a:prstGeom prst="rect">
                <a:avLst/>
              </a:prstGeom>
              <a:blipFill rotWithShape="1">
                <a:blip r:embed="rId6"/>
                <a:stretch>
                  <a:fillRect r="-42623" b="-6667"/>
                </a:stretch>
              </a:blipFill>
            </p:spPr>
            <p:txBody>
              <a:bodyPr/>
              <a:lstStyle/>
              <a:p>
                <a:r>
                  <a:rPr lang="zh-CN" altLang="en-US">
                    <a:noFill/>
                  </a:rPr>
                  <a:t> </a:t>
                </a:r>
                <a:endParaRPr lang="zh-CN" altLang="en-US">
                  <a:noFill/>
                </a:endParaRPr>
              </a:p>
            </p:txBody>
          </p:sp>
        </mc:Fallback>
      </mc:AlternateContent>
      <p:cxnSp>
        <p:nvCxnSpPr>
          <p:cNvPr id="17" name="直接箭头连接符 16"/>
          <p:cNvCxnSpPr/>
          <p:nvPr/>
        </p:nvCxnSpPr>
        <p:spPr>
          <a:xfrm flipV="1">
            <a:off x="7599953" y="3820025"/>
            <a:ext cx="126343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8" name="矩形 17"/>
              <p:cNvSpPr/>
              <p:nvPr/>
            </p:nvSpPr>
            <p:spPr>
              <a:xfrm>
                <a:off x="7615326" y="3466994"/>
                <a:ext cx="120264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𝑛𝑜𝑟𝑚𝑎𝑙𝑖𝑧𝑒</m:t>
                      </m:r>
                    </m:oMath>
                  </m:oMathPara>
                </a14:m>
                <a:endParaRPr lang="zh-CN" altLang="en-US" dirty="0"/>
              </a:p>
            </p:txBody>
          </p:sp>
        </mc:Choice>
        <mc:Fallback xmlns="">
          <p:sp>
            <p:nvSpPr>
              <p:cNvPr id="18" name="矩形 17"/>
              <p:cNvSpPr>
                <a:spLocks noRot="1" noChangeAspect="1" noMove="1" noResize="1" noEditPoints="1" noAdjustHandles="1" noChangeArrowheads="1" noChangeShapeType="1" noTextEdit="1"/>
              </p:cNvSpPr>
              <p:nvPr/>
            </p:nvSpPr>
            <p:spPr>
              <a:xfrm>
                <a:off x="7615326" y="3466994"/>
                <a:ext cx="1202645" cy="369332"/>
              </a:xfrm>
              <a:prstGeom prst="rect">
                <a:avLst/>
              </a:prstGeom>
              <a:blipFill rotWithShape="1">
                <a:blip r:embed="rId7"/>
                <a:stretch>
                  <a:fillRect r="-2020"/>
                </a:stretch>
              </a:blipFill>
            </p:spPr>
            <p:txBody>
              <a:bodyPr/>
              <a:lstStyle/>
              <a:p>
                <a:r>
                  <a:rPr lang="zh-CN" altLang="en-US">
                    <a:noFill/>
                  </a:rPr>
                  <a:t> </a:t>
                </a:r>
                <a:endParaRPr lang="zh-CN" altLang="en-US">
                  <a:noFill/>
                </a:endParaRPr>
              </a:p>
            </p:txBody>
          </p:sp>
        </mc:Fallback>
      </mc:AlternateContent>
      <p:graphicFrame>
        <p:nvGraphicFramePr>
          <p:cNvPr id="19" name="表格 18"/>
          <p:cNvGraphicFramePr>
            <a:graphicFrameLocks noGrp="1"/>
          </p:cNvGraphicFramePr>
          <p:nvPr/>
        </p:nvGraphicFramePr>
        <p:xfrm>
          <a:off x="8878553" y="3052403"/>
          <a:ext cx="838200" cy="1512000"/>
        </p:xfrm>
        <a:graphic>
          <a:graphicData uri="http://schemas.openxmlformats.org/drawingml/2006/table">
            <a:tbl>
              <a:tblPr firstRow="1" bandRow="1">
                <a:tableStyleId>{2D5ABB26-0587-4C30-8999-92F81FD0307C}</a:tableStyleId>
              </a:tblPr>
              <a:tblGrid>
                <a:gridCol w="838200">
                  <a:extLst>
                    <a:ext uri="{9D8B030D-6E8A-4147-A177-3AD203B41FA5}">
                      <a16:colId xmlns:a16="http://schemas.microsoft.com/office/drawing/2014/main" xmlns="" val="20000"/>
                    </a:ext>
                  </a:extLst>
                </a:gridCol>
              </a:tblGrid>
              <a:tr h="504000">
                <a:tc>
                  <a:txBody>
                    <a:bodyPr/>
                    <a:lstStyle/>
                    <a:p>
                      <a:r>
                        <a:rPr lang="en-US" altLang="zh-CN" dirty="0"/>
                        <a:t>0.016</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E9E9"/>
                    </a:solidFill>
                  </a:tcPr>
                </a:tc>
                <a:extLst>
                  <a:ext uri="{0D108BD9-81ED-4DB2-BD59-A6C34878D82A}">
                    <a16:rowId xmlns:a16="http://schemas.microsoft.com/office/drawing/2014/main" xmlns="" val="10000"/>
                  </a:ext>
                </a:extLst>
              </a:tr>
              <a:tr h="504000">
                <a:tc>
                  <a:txBody>
                    <a:bodyPr/>
                    <a:lstStyle/>
                    <a:p>
                      <a:r>
                        <a:rPr lang="en-US" altLang="zh-CN" dirty="0"/>
                        <a:t>0.631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FBE8"/>
                    </a:solidFill>
                  </a:tcPr>
                </a:tc>
                <a:extLst>
                  <a:ext uri="{0D108BD9-81ED-4DB2-BD59-A6C34878D82A}">
                    <a16:rowId xmlns:a16="http://schemas.microsoft.com/office/drawing/2014/main" xmlns="" val="10001"/>
                  </a:ext>
                </a:extLst>
              </a:tr>
              <a:tr h="504000">
                <a:tc>
                  <a:txBody>
                    <a:bodyPr/>
                    <a:lstStyle/>
                    <a:p>
                      <a:r>
                        <a:rPr lang="en-US" altLang="zh-CN" dirty="0"/>
                        <a:t>0.353</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EEFA"/>
                    </a:solidFill>
                  </a:tcPr>
                </a:tc>
                <a:extLst>
                  <a:ext uri="{0D108BD9-81ED-4DB2-BD59-A6C34878D82A}">
                    <a16:rowId xmlns:a16="http://schemas.microsoft.com/office/drawing/2014/main" xmlns="" val="10002"/>
                  </a:ext>
                </a:extLst>
              </a:tr>
            </a:tbl>
          </a:graphicData>
        </a:graphic>
      </p:graphicFrame>
      <mc:AlternateContent xmlns:mc="http://schemas.openxmlformats.org/markup-compatibility/2006" xmlns:a14="http://schemas.microsoft.com/office/drawing/2010/main">
        <mc:Choice Requires="a14">
          <p:sp>
            <p:nvSpPr>
              <p:cNvPr id="20" name="矩形 19"/>
              <p:cNvSpPr/>
              <p:nvPr/>
            </p:nvSpPr>
            <p:spPr>
              <a:xfrm>
                <a:off x="5743813" y="2374192"/>
                <a:ext cx="1348318" cy="3101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1400" b="0" i="1" smtClean="0">
                              <a:latin typeface="Cambria Math"/>
                            </a:rPr>
                          </m:ctrlPr>
                        </m:sSupPr>
                        <m:e>
                          <m:r>
                            <a:rPr lang="en-US" altLang="zh-CN" sz="1400" b="0" i="1" smtClean="0">
                              <a:latin typeface="Cambria Math" panose="02040503050406030204" pitchFamily="18" charset="0"/>
                            </a:rPr>
                            <m:t>𝑒</m:t>
                          </m:r>
                        </m:e>
                        <m:sup>
                          <m:r>
                            <a:rPr lang="en-US" altLang="zh-CN" sz="1400" b="0" i="1" smtClean="0">
                              <a:latin typeface="Cambria Math" panose="02040503050406030204" pitchFamily="18" charset="0"/>
                            </a:rPr>
                            <m:t>−2.85</m:t>
                          </m:r>
                        </m:sup>
                      </m:sSup>
                      <m:r>
                        <a:rPr lang="en-US" altLang="zh-CN" sz="1400" b="0" i="1" smtClean="0">
                          <a:latin typeface="Cambria Math" panose="02040503050406030204" pitchFamily="18" charset="0"/>
                        </a:rPr>
                        <m:t>=0.058</m:t>
                      </m:r>
                    </m:oMath>
                  </m:oMathPara>
                </a14:m>
                <a:endParaRPr lang="zh-CN" altLang="en-US" sz="1400" dirty="0"/>
              </a:p>
            </p:txBody>
          </p:sp>
        </mc:Choice>
        <mc:Fallback xmlns="">
          <p:sp>
            <p:nvSpPr>
              <p:cNvPr id="20" name="矩形 19"/>
              <p:cNvSpPr>
                <a:spLocks noRot="1" noChangeAspect="1" noMove="1" noResize="1" noEditPoints="1" noAdjustHandles="1" noChangeArrowheads="1" noChangeShapeType="1" noTextEdit="1"/>
              </p:cNvSpPr>
              <p:nvPr/>
            </p:nvSpPr>
            <p:spPr>
              <a:xfrm>
                <a:off x="5743813" y="2374192"/>
                <a:ext cx="1348318" cy="310150"/>
              </a:xfrm>
              <a:prstGeom prst="rect">
                <a:avLst/>
              </a:prstGeom>
              <a:blipFill rotWithShape="1">
                <a:blip r:embed="rId8"/>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21" name="矩形 20"/>
              <p:cNvSpPr/>
              <p:nvPr/>
            </p:nvSpPr>
            <p:spPr>
              <a:xfrm>
                <a:off x="6877156" y="4933959"/>
                <a:ext cx="2426882" cy="5006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1400" i="1" smtClean="0">
                              <a:solidFill>
                                <a:schemeClr val="tx1"/>
                              </a:solidFill>
                              <a:latin typeface="Cambria Math"/>
                            </a:rPr>
                          </m:ctrlPr>
                        </m:fPr>
                        <m:num>
                          <m:r>
                            <a:rPr lang="en-US" altLang="zh-CN" sz="1400" b="0" i="1" smtClean="0">
                              <a:solidFill>
                                <a:schemeClr val="tx1"/>
                              </a:solidFill>
                              <a:latin typeface="Cambria Math" panose="02040503050406030204" pitchFamily="18" charset="0"/>
                            </a:rPr>
                            <m:t>1.32</m:t>
                          </m:r>
                        </m:num>
                        <m:den>
                          <m:r>
                            <a:rPr lang="en-US" altLang="zh-CN" sz="1400" b="0" i="1" smtClean="0">
                              <a:solidFill>
                                <a:schemeClr val="tx1"/>
                              </a:solidFill>
                              <a:latin typeface="Cambria Math" panose="02040503050406030204" pitchFamily="18" charset="0"/>
                            </a:rPr>
                            <m:t>0.058+2.36+1.32</m:t>
                          </m:r>
                        </m:den>
                      </m:f>
                      <m:r>
                        <a:rPr lang="en-US" altLang="zh-CN" sz="1400" b="0" i="1" smtClean="0">
                          <a:solidFill>
                            <a:schemeClr val="tx1"/>
                          </a:solidFill>
                          <a:latin typeface="Cambria Math" panose="02040503050406030204" pitchFamily="18" charset="0"/>
                        </a:rPr>
                        <m:t>=0.353</m:t>
                      </m:r>
                    </m:oMath>
                  </m:oMathPara>
                </a14:m>
                <a:endParaRPr lang="zh-CN" altLang="en-US" sz="1400" dirty="0"/>
              </a:p>
            </p:txBody>
          </p:sp>
        </mc:Choice>
        <mc:Fallback xmlns="">
          <p:sp>
            <p:nvSpPr>
              <p:cNvPr id="21" name="矩形 20">
                <a:extLst/>
              </p:cNvPr>
              <p:cNvSpPr>
                <a:spLocks noRot="1" noChangeAspect="1" noMove="1" noResize="1" noEditPoints="1" noAdjustHandles="1" noChangeArrowheads="1" noChangeShapeType="1" noTextEdit="1"/>
              </p:cNvSpPr>
              <p:nvPr/>
            </p:nvSpPr>
            <p:spPr>
              <a:xfrm>
                <a:off x="6877156" y="4933959"/>
                <a:ext cx="2426882" cy="500650"/>
              </a:xfrm>
              <a:prstGeom prst="rect">
                <a:avLst/>
              </a:prstGeom>
              <a:blipFill rotWithShape="1">
                <a:blip r:embed="rId9"/>
                <a:stretch>
                  <a:fillRect/>
                </a:stretch>
              </a:blipFill>
            </p:spPr>
            <p:txBody>
              <a:bodyPr/>
              <a:lstStyle/>
              <a:p>
                <a:r>
                  <a:rPr lang="zh-CN" altLang="en-US">
                    <a:noFill/>
                  </a:rPr>
                  <a:t> </a:t>
                </a:r>
              </a:p>
            </p:txBody>
          </p:sp>
        </mc:Fallback>
      </mc:AlternateContent>
      <p:sp>
        <p:nvSpPr>
          <p:cNvPr id="22" name="弧形 21"/>
          <p:cNvSpPr/>
          <p:nvPr/>
        </p:nvSpPr>
        <p:spPr>
          <a:xfrm>
            <a:off x="5671846" y="2696385"/>
            <a:ext cx="1670179" cy="731800"/>
          </a:xfrm>
          <a:prstGeom prst="arc">
            <a:avLst>
              <a:gd name="adj1" fmla="val 10933617"/>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24" name="表格 23"/>
          <p:cNvGraphicFramePr>
            <a:graphicFrameLocks noGrp="1"/>
          </p:cNvGraphicFramePr>
          <p:nvPr>
            <p:extLst>
              <p:ext uri="{D42A27DB-BD31-4B8C-83A1-F6EECF244321}">
                <p14:modId xmlns:p14="http://schemas.microsoft.com/office/powerpoint/2010/main" val="4133216339"/>
              </p:ext>
            </p:extLst>
          </p:nvPr>
        </p:nvGraphicFramePr>
        <p:xfrm>
          <a:off x="10740240" y="3052403"/>
          <a:ext cx="838200" cy="1512000"/>
        </p:xfrm>
        <a:graphic>
          <a:graphicData uri="http://schemas.openxmlformats.org/drawingml/2006/table">
            <a:tbl>
              <a:tblPr firstRow="1" bandRow="1">
                <a:tableStyleId>{2D5ABB26-0587-4C30-8999-92F81FD0307C}</a:tableStyleId>
              </a:tblPr>
              <a:tblGrid>
                <a:gridCol w="838200">
                  <a:extLst>
                    <a:ext uri="{9D8B030D-6E8A-4147-A177-3AD203B41FA5}">
                      <a16:colId xmlns:a16="http://schemas.microsoft.com/office/drawing/2014/main" xmlns="" val="20000"/>
                    </a:ext>
                  </a:extLst>
                </a:gridCol>
              </a:tblGrid>
              <a:tr h="504000">
                <a:tc>
                  <a:txBody>
                    <a:bodyPr/>
                    <a:lstStyle/>
                    <a:p>
                      <a:r>
                        <a:rPr lang="en-US" altLang="zh-CN"/>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504000">
                <a:tc>
                  <a:txBody>
                    <a:bodyPr/>
                    <a:lstStyle/>
                    <a:p>
                      <a:r>
                        <a:rPr lang="en-US" altLang="zh-CN"/>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504000">
                <a:tc>
                  <a:txBody>
                    <a:bodyPr/>
                    <a:lstStyle/>
                    <a:p>
                      <a:r>
                        <a:rPr lang="en-US" altLang="zh-CN" dirty="0"/>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bl>
          </a:graphicData>
        </a:graphic>
      </p:graphicFrame>
      <p:sp>
        <p:nvSpPr>
          <p:cNvPr id="25" name="矩形 24"/>
          <p:cNvSpPr/>
          <p:nvPr/>
        </p:nvSpPr>
        <p:spPr>
          <a:xfrm>
            <a:off x="11595362" y="4275736"/>
            <a:ext cx="596638" cy="369332"/>
          </a:xfrm>
          <a:prstGeom prst="rect">
            <a:avLst/>
          </a:prstGeom>
        </p:spPr>
        <p:txBody>
          <a:bodyPr wrap="none">
            <a:spAutoFit/>
          </a:bodyPr>
          <a:lstStyle/>
          <a:p>
            <a:r>
              <a:rPr lang="en-US" altLang="zh-CN" b="1" dirty="0">
                <a:latin typeface="华文楷体" panose="02010600040101010101" pitchFamily="2" charset="-122"/>
                <a:ea typeface="华文楷体" panose="02010600040101010101" pitchFamily="2" charset="-122"/>
              </a:rPr>
              <a:t>label</a:t>
            </a:r>
            <a:endParaRPr lang="zh-CN" altLang="en-US" b="1" dirty="0"/>
          </a:p>
        </p:txBody>
      </p:sp>
      <mc:AlternateContent xmlns:mc="http://schemas.openxmlformats.org/markup-compatibility/2006" xmlns:a14="http://schemas.microsoft.com/office/drawing/2010/main">
        <mc:Choice Requires="a14">
          <p:sp>
            <p:nvSpPr>
              <p:cNvPr id="2" name="文本框 1"/>
              <p:cNvSpPr txBox="1"/>
              <p:nvPr/>
            </p:nvSpPr>
            <p:spPr>
              <a:xfrm>
                <a:off x="9248529" y="2356939"/>
                <a:ext cx="21777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func>
                        <m:funcPr>
                          <m:ctrlPr>
                            <a:rPr lang="en-US" altLang="zh-CN" b="0" i="1" smtClean="0">
                              <a:latin typeface="Cambria Math"/>
                            </a:rPr>
                          </m:ctrlPr>
                        </m:funcPr>
                        <m:fName>
                          <m:r>
                            <m:rPr>
                              <m:sty m:val="p"/>
                            </m:rPr>
                            <a:rPr lang="en-US" altLang="zh-CN" b="0" i="0" smtClean="0">
                              <a:latin typeface="Cambria Math" panose="02040503050406030204" pitchFamily="18" charset="0"/>
                            </a:rPr>
                            <m:t>log</m:t>
                          </m:r>
                        </m:fName>
                        <m:e>
                          <m:d>
                            <m:dPr>
                              <m:ctrlPr>
                                <a:rPr lang="en-US" altLang="zh-CN" b="0" i="1" smtClean="0">
                                  <a:latin typeface="Cambria Math"/>
                                </a:rPr>
                              </m:ctrlPr>
                            </m:dPr>
                            <m:e>
                              <m:r>
                                <a:rPr lang="en-US" altLang="zh-CN" b="0" i="1" smtClean="0">
                                  <a:latin typeface="Cambria Math" panose="02040503050406030204" pitchFamily="18" charset="0"/>
                                </a:rPr>
                                <m:t>0.</m:t>
                              </m:r>
                              <m:r>
                                <a:rPr lang="en-US" altLang="zh-CN" b="0" i="1" smtClean="0">
                                  <a:latin typeface="Cambria Math"/>
                                </a:rPr>
                                <m:t>016</m:t>
                              </m:r>
                            </m:e>
                          </m:d>
                        </m:e>
                      </m:func>
                      <m:r>
                        <a:rPr lang="en-US" altLang="zh-CN" b="0" i="1" smtClean="0">
                          <a:latin typeface="Cambria Math" panose="02040503050406030204" pitchFamily="18" charset="0"/>
                        </a:rPr>
                        <m:t>=</m:t>
                      </m:r>
                      <m:r>
                        <a:rPr lang="en-US" altLang="zh-CN" b="0" i="1" smtClean="0">
                          <a:latin typeface="Cambria Math"/>
                        </a:rPr>
                        <m:t>1</m:t>
                      </m:r>
                      <m:r>
                        <a:rPr lang="en-US" altLang="zh-CN" b="0" i="1" smtClean="0">
                          <a:latin typeface="Cambria Math" panose="02040503050406030204" pitchFamily="18" charset="0"/>
                        </a:rPr>
                        <m:t>.</m:t>
                      </m:r>
                      <m:r>
                        <a:rPr lang="en-US" altLang="zh-CN" b="0" i="1" smtClean="0">
                          <a:latin typeface="Cambria Math"/>
                        </a:rPr>
                        <m:t>796</m:t>
                      </m:r>
                    </m:oMath>
                  </m:oMathPara>
                </a14:m>
                <a:endParaRPr lang="zh-CN" altLang="en-US" dirty="0"/>
              </a:p>
            </p:txBody>
          </p:sp>
        </mc:Choice>
        <mc:Fallback xmlns="">
          <p:sp>
            <p:nvSpPr>
              <p:cNvPr id="2" name="文本框 1">
                <a:extLst/>
              </p:cNvPr>
              <p:cNvSpPr txBox="1">
                <a:spLocks noRot="1" noChangeAspect="1" noMove="1" noResize="1" noEditPoints="1" noAdjustHandles="1" noChangeArrowheads="1" noChangeShapeType="1" noTextEdit="1"/>
              </p:cNvSpPr>
              <p:nvPr/>
            </p:nvSpPr>
            <p:spPr>
              <a:xfrm>
                <a:off x="9248529" y="2356939"/>
                <a:ext cx="2177712" cy="276999"/>
              </a:xfrm>
              <a:prstGeom prst="rect">
                <a:avLst/>
              </a:prstGeom>
              <a:blipFill rotWithShape="1">
                <a:blip r:embed="rId10"/>
                <a:stretch>
                  <a:fillRect t="-2222" r="-2521" b="-33333"/>
                </a:stretch>
              </a:blipFill>
            </p:spPr>
            <p:txBody>
              <a:bodyPr/>
              <a:lstStyle/>
              <a:p>
                <a:r>
                  <a:rPr lang="zh-CN" altLang="en-US">
                    <a:noFill/>
                  </a:rPr>
                  <a:t> </a:t>
                </a:r>
              </a:p>
            </p:txBody>
          </p:sp>
        </mc:Fallback>
      </mc:AlternateContent>
      <p:sp>
        <p:nvSpPr>
          <p:cNvPr id="28" name="矩形 27"/>
          <p:cNvSpPr/>
          <p:nvPr/>
        </p:nvSpPr>
        <p:spPr>
          <a:xfrm>
            <a:off x="8085664" y="1148208"/>
            <a:ext cx="3922869" cy="369332"/>
          </a:xfrm>
          <a:prstGeom prst="rect">
            <a:avLst/>
          </a:prstGeom>
        </p:spPr>
        <p:txBody>
          <a:bodyPr wrap="none">
            <a:spAutoFit/>
          </a:bodyPr>
          <a:lstStyle/>
          <a:p>
            <a:r>
              <a:rPr lang="zh-CN" altLang="en-US" b="1" dirty="0">
                <a:solidFill>
                  <a:srgbClr val="FF0000"/>
                </a:solidFill>
                <a:latin typeface="华文楷体" panose="02010600040101010101" pitchFamily="2" charset="-122"/>
                <a:ea typeface="华文楷体" panose="02010600040101010101" pitchFamily="2" charset="-122"/>
              </a:rPr>
              <a:t>？ </a:t>
            </a:r>
            <a:r>
              <a:rPr lang="en-US" altLang="zh-CN" b="1" dirty="0">
                <a:solidFill>
                  <a:srgbClr val="FF0000"/>
                </a:solidFill>
                <a:latin typeface="华文楷体" panose="02010600040101010101" pitchFamily="2" charset="-122"/>
                <a:ea typeface="华文楷体" panose="02010600040101010101" pitchFamily="2" charset="-122"/>
              </a:rPr>
              <a:t>1. </a:t>
            </a:r>
            <a:r>
              <a:rPr lang="zh-CN" altLang="en-US" b="1" dirty="0">
                <a:solidFill>
                  <a:srgbClr val="FF0000"/>
                </a:solidFill>
                <a:latin typeface="华文楷体" panose="02010600040101010101" pitchFamily="2" charset="-122"/>
                <a:ea typeface="华文楷体" panose="02010600040101010101" pitchFamily="2" charset="-122"/>
              </a:rPr>
              <a:t>如何计算网络得分和标签的不同</a:t>
            </a:r>
            <a:endParaRPr lang="en-US" altLang="zh-CN" b="1" dirty="0">
              <a:solidFill>
                <a:srgbClr val="FF0000"/>
              </a:solidFill>
              <a:latin typeface="华文楷体" panose="02010600040101010101" pitchFamily="2" charset="-122"/>
              <a:ea typeface="华文楷体" panose="02010600040101010101" pitchFamily="2" charset="-122"/>
            </a:endParaRPr>
          </a:p>
        </p:txBody>
      </p:sp>
      <p:sp>
        <p:nvSpPr>
          <p:cNvPr id="30" name="弧形 29"/>
          <p:cNvSpPr/>
          <p:nvPr/>
        </p:nvSpPr>
        <p:spPr>
          <a:xfrm rot="10800000">
            <a:off x="7357188" y="4200862"/>
            <a:ext cx="1670179" cy="731800"/>
          </a:xfrm>
          <a:prstGeom prst="arc">
            <a:avLst>
              <a:gd name="adj1" fmla="val 10933617"/>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弧形 28"/>
          <p:cNvSpPr/>
          <p:nvPr/>
        </p:nvSpPr>
        <p:spPr>
          <a:xfrm>
            <a:off x="9361111" y="2693508"/>
            <a:ext cx="1670179" cy="731800"/>
          </a:xfrm>
          <a:prstGeom prst="arc">
            <a:avLst>
              <a:gd name="adj1" fmla="val 10933617"/>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1" name="文本框 1"/>
              <p:cNvSpPr txBox="1"/>
              <p:nvPr/>
            </p:nvSpPr>
            <p:spPr>
              <a:xfrm>
                <a:off x="9556005" y="4898502"/>
                <a:ext cx="21777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func>
                        <m:funcPr>
                          <m:ctrlPr>
                            <a:rPr lang="en-US" altLang="zh-CN" b="0" i="1" smtClean="0">
                              <a:latin typeface="Cambria Math"/>
                            </a:rPr>
                          </m:ctrlPr>
                        </m:funcPr>
                        <m:fName>
                          <m:r>
                            <m:rPr>
                              <m:sty m:val="p"/>
                            </m:rPr>
                            <a:rPr lang="en-US" altLang="zh-CN" b="0" i="0" smtClean="0">
                              <a:latin typeface="Cambria Math" panose="02040503050406030204" pitchFamily="18" charset="0"/>
                            </a:rPr>
                            <m:t>log</m:t>
                          </m:r>
                        </m:fName>
                        <m:e>
                          <m:d>
                            <m:dPr>
                              <m:ctrlPr>
                                <a:rPr lang="en-US" altLang="zh-CN" b="0" i="1" smtClean="0">
                                  <a:latin typeface="Cambria Math"/>
                                </a:rPr>
                              </m:ctrlPr>
                            </m:dPr>
                            <m:e>
                              <m:r>
                                <a:rPr lang="en-US" altLang="zh-CN" b="0" i="1" smtClean="0">
                                  <a:latin typeface="Cambria Math" panose="02040503050406030204" pitchFamily="18" charset="0"/>
                                </a:rPr>
                                <m:t>0.</m:t>
                              </m:r>
                              <m:r>
                                <a:rPr lang="en-US" altLang="zh-CN" b="0" i="1" smtClean="0">
                                  <a:latin typeface="Cambria Math"/>
                                </a:rPr>
                                <m:t>631</m:t>
                              </m:r>
                            </m:e>
                          </m:d>
                        </m:e>
                      </m:func>
                      <m:r>
                        <a:rPr lang="en-US" altLang="zh-CN" b="0" i="1" smtClean="0">
                          <a:latin typeface="Cambria Math" panose="02040503050406030204" pitchFamily="18" charset="0"/>
                        </a:rPr>
                        <m:t>=0.</m:t>
                      </m:r>
                      <m:r>
                        <a:rPr lang="en-US" altLang="zh-CN" b="0" i="1" smtClean="0">
                          <a:latin typeface="Cambria Math"/>
                        </a:rPr>
                        <m:t>199</m:t>
                      </m:r>
                    </m:oMath>
                  </m:oMathPara>
                </a14:m>
                <a:endParaRPr lang="zh-CN" altLang="en-US" dirty="0"/>
              </a:p>
            </p:txBody>
          </p:sp>
        </mc:Choice>
        <mc:Fallback xmlns="">
          <p:sp>
            <p:nvSpPr>
              <p:cNvPr id="31" name="文本框 1">
                <a:extLst/>
              </p:cNvPr>
              <p:cNvSpPr txBox="1">
                <a:spLocks noRot="1" noChangeAspect="1" noMove="1" noResize="1" noEditPoints="1" noAdjustHandles="1" noChangeArrowheads="1" noChangeShapeType="1" noTextEdit="1"/>
              </p:cNvSpPr>
              <p:nvPr/>
            </p:nvSpPr>
            <p:spPr>
              <a:xfrm>
                <a:off x="9556005" y="4898502"/>
                <a:ext cx="2177712" cy="276999"/>
              </a:xfrm>
              <a:prstGeom prst="rect">
                <a:avLst/>
              </a:prstGeom>
              <a:blipFill rotWithShape="1">
                <a:blip r:embed="rId11"/>
                <a:stretch>
                  <a:fillRect l="-280" t="-2222" r="-2241" b="-3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1"/>
              <p:cNvSpPr txBox="1"/>
              <p:nvPr/>
            </p:nvSpPr>
            <p:spPr>
              <a:xfrm>
                <a:off x="9553128" y="5154420"/>
                <a:ext cx="21777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func>
                        <m:funcPr>
                          <m:ctrlPr>
                            <a:rPr lang="en-US" altLang="zh-CN" b="0" i="1" smtClean="0">
                              <a:latin typeface="Cambria Math"/>
                            </a:rPr>
                          </m:ctrlPr>
                        </m:funcPr>
                        <m:fName>
                          <m:r>
                            <m:rPr>
                              <m:sty m:val="p"/>
                            </m:rPr>
                            <a:rPr lang="en-US" altLang="zh-CN" b="0" i="0" smtClean="0">
                              <a:latin typeface="Cambria Math" panose="02040503050406030204" pitchFamily="18" charset="0"/>
                            </a:rPr>
                            <m:t>log</m:t>
                          </m:r>
                        </m:fName>
                        <m:e>
                          <m:d>
                            <m:dPr>
                              <m:ctrlPr>
                                <a:rPr lang="en-US" altLang="zh-CN" b="0" i="1" smtClean="0">
                                  <a:latin typeface="Cambria Math"/>
                                </a:rPr>
                              </m:ctrlPr>
                            </m:dPr>
                            <m:e>
                              <m:r>
                                <a:rPr lang="en-US" altLang="zh-CN" b="0" i="1" smtClean="0">
                                  <a:latin typeface="Cambria Math" panose="02040503050406030204" pitchFamily="18" charset="0"/>
                                </a:rPr>
                                <m:t>0.353</m:t>
                              </m:r>
                            </m:e>
                          </m:d>
                        </m:e>
                      </m:func>
                      <m:r>
                        <a:rPr lang="en-US" altLang="zh-CN" b="0" i="1" smtClean="0">
                          <a:latin typeface="Cambria Math" panose="02040503050406030204" pitchFamily="18" charset="0"/>
                        </a:rPr>
                        <m:t>=0.452</m:t>
                      </m:r>
                    </m:oMath>
                  </m:oMathPara>
                </a14:m>
                <a:endParaRPr lang="zh-CN" altLang="en-US" dirty="0"/>
              </a:p>
            </p:txBody>
          </p:sp>
        </mc:Choice>
        <mc:Fallback xmlns="">
          <p:sp>
            <p:nvSpPr>
              <p:cNvPr id="32" name="文本框 1">
                <a:extLst/>
              </p:cNvPr>
              <p:cNvSpPr txBox="1">
                <a:spLocks noRot="1" noChangeAspect="1" noMove="1" noResize="1" noEditPoints="1" noAdjustHandles="1" noChangeArrowheads="1" noChangeShapeType="1" noTextEdit="1"/>
              </p:cNvSpPr>
              <p:nvPr/>
            </p:nvSpPr>
            <p:spPr>
              <a:xfrm>
                <a:off x="9553128" y="5154420"/>
                <a:ext cx="2177712" cy="276999"/>
              </a:xfrm>
              <a:prstGeom prst="rect">
                <a:avLst/>
              </a:prstGeom>
              <a:blipFill rotWithShape="1">
                <a:blip r:embed="rId12"/>
                <a:stretch>
                  <a:fillRect t="-2222" r="-2801" b="-33333"/>
                </a:stretch>
              </a:blipFill>
            </p:spPr>
            <p:txBody>
              <a:bodyPr/>
              <a:lstStyle/>
              <a:p>
                <a:r>
                  <a:rPr lang="zh-CN" altLang="en-US">
                    <a:noFill/>
                  </a:rPr>
                  <a:t> </a:t>
                </a:r>
              </a:p>
            </p:txBody>
          </p:sp>
        </mc:Fallback>
      </mc:AlternateContent>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40428" y="384062"/>
            <a:ext cx="5526841"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梯度下降</a:t>
            </a:r>
            <a:endParaRPr lang="zh-CN" altLang="en-US" sz="3600" b="1"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5018510" y="3351674"/>
            <a:ext cx="6919112" cy="3429560"/>
          </a:xfrm>
          <a:prstGeom prst="rect">
            <a:avLst/>
          </a:prstGeom>
        </p:spPr>
      </p:pic>
      <p:sp>
        <p:nvSpPr>
          <p:cNvPr id="4" name="矩形 3"/>
          <p:cNvSpPr/>
          <p:nvPr/>
        </p:nvSpPr>
        <p:spPr>
          <a:xfrm>
            <a:off x="500185" y="2034927"/>
            <a:ext cx="4449481" cy="3182731"/>
          </a:xfrm>
          <a:prstGeom prst="rect">
            <a:avLst/>
          </a:prstGeom>
          <a:noFill/>
        </p:spPr>
        <p:txBody>
          <a:bodyPr wrap="square">
            <a:spAutoFit/>
          </a:bodyPr>
          <a:lstStyle/>
          <a:p>
            <a:pPr marL="342900" indent="-342900">
              <a:lnSpc>
                <a:spcPct val="150000"/>
              </a:lnSpc>
              <a:buFont typeface="Wingdings" panose="05000000000000000000" pitchFamily="2" charset="2"/>
              <a:buChar char="Ø"/>
              <a:defRPr/>
            </a:pPr>
            <a:r>
              <a:rPr lang="zh-CN" altLang="en-US" sz="2000" b="1" dirty="0">
                <a:latin typeface="微软雅黑" panose="020B0503020204020204" pitchFamily="34" charset="-122"/>
                <a:ea typeface="微软雅黑" panose="020B0503020204020204" pitchFamily="34" charset="-122"/>
              </a:rPr>
              <a:t>梯度下降的直觉</a:t>
            </a:r>
            <a:endParaRPr lang="en-US" altLang="zh-CN" sz="2000" b="1" dirty="0">
              <a:latin typeface="微软雅黑" panose="020B0503020204020204" pitchFamily="34" charset="-122"/>
              <a:ea typeface="微软雅黑" panose="020B0503020204020204" pitchFamily="34" charset="-122"/>
            </a:endParaRPr>
          </a:p>
          <a:p>
            <a:pPr>
              <a:lnSpc>
                <a:spcPct val="150000"/>
              </a:lnSpc>
              <a:defRPr/>
            </a:pPr>
            <a:endParaRPr lang="en-US" altLang="zh-CN" sz="800" dirty="0">
              <a:latin typeface="华文楷体" panose="02010600040101010101" pitchFamily="2" charset="-122"/>
              <a:ea typeface="华文楷体" panose="02010600040101010101" pitchFamily="2" charset="-122"/>
            </a:endParaRPr>
          </a:p>
          <a:p>
            <a:pPr marL="742950" lvl="1" indent="-285750">
              <a:lnSpc>
                <a:spcPct val="150000"/>
              </a:lnSpc>
              <a:buFont typeface="Wingdings" panose="05000000000000000000" pitchFamily="2" charset="2"/>
              <a:buChar char="ü"/>
              <a:defRPr/>
            </a:pPr>
            <a:r>
              <a:rPr lang="zh-CN" altLang="en-US" dirty="0">
                <a:latin typeface="微软雅黑" panose="020B0503020204020204" pitchFamily="34" charset="-122"/>
                <a:ea typeface="微软雅黑" panose="020B0503020204020204" pitchFamily="34" charset="-122"/>
              </a:rPr>
              <a:t>每一步都沿着损失下降最快的方向进行</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ü"/>
              <a:defRPr/>
            </a:pPr>
            <a:r>
              <a:rPr lang="zh-CN" altLang="en-US" dirty="0">
                <a:latin typeface="微软雅黑" panose="020B0503020204020204" pitchFamily="34" charset="-122"/>
                <a:ea typeface="微软雅黑" panose="020B0503020204020204" pitchFamily="34" charset="-122"/>
              </a:rPr>
              <a:t>一步一步走下去，直到所在的位置就是最低点，没办法再下降</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ü"/>
              <a:defRPr/>
            </a:pPr>
            <a:r>
              <a:rPr lang="zh-CN" altLang="en-US" dirty="0">
                <a:latin typeface="微软雅黑" panose="020B0503020204020204" pitchFamily="34" charset="-122"/>
                <a:ea typeface="微软雅黑" panose="020B0503020204020204" pitchFamily="34" charset="-122"/>
              </a:rPr>
              <a:t>超参：每次更新的步幅大小，更新参数的方式</a:t>
            </a:r>
            <a:endParaRPr lang="en-US" altLang="zh-CN" dirty="0">
              <a:latin typeface="微软雅黑" panose="020B0503020204020204" pitchFamily="34" charset="-122"/>
              <a:ea typeface="微软雅黑" panose="020B0503020204020204" pitchFamily="34" charset="-122"/>
            </a:endParaRPr>
          </a:p>
        </p:txBody>
      </p:sp>
      <p:sp>
        <p:nvSpPr>
          <p:cNvPr id="8" name="矩形 7"/>
          <p:cNvSpPr/>
          <p:nvPr/>
        </p:nvSpPr>
        <p:spPr>
          <a:xfrm>
            <a:off x="7163848" y="1458710"/>
            <a:ext cx="3102131" cy="369332"/>
          </a:xfrm>
          <a:prstGeom prst="rect">
            <a:avLst/>
          </a:prstGeom>
        </p:spPr>
        <p:txBody>
          <a:bodyPr wrap="none">
            <a:spAutoFit/>
          </a:bodyPr>
          <a:lstStyle/>
          <a:p>
            <a:r>
              <a:rPr lang="en-US" altLang="zh-CN" dirty="0">
                <a:solidFill>
                  <a:srgbClr val="FF0000"/>
                </a:solidFill>
                <a:latin typeface="华文楷体" panose="02010600040101010101" pitchFamily="2" charset="-122"/>
                <a:ea typeface="华文楷体" panose="02010600040101010101" pitchFamily="2" charset="-122"/>
              </a:rPr>
              <a:t>Step2: </a:t>
            </a:r>
            <a:r>
              <a:rPr lang="zh-CN" altLang="en-US" dirty="0">
                <a:solidFill>
                  <a:srgbClr val="FF0000"/>
                </a:solidFill>
                <a:latin typeface="华文楷体" panose="02010600040101010101" pitchFamily="2" charset="-122"/>
                <a:ea typeface="华文楷体" panose="02010600040101010101" pitchFamily="2" charset="-122"/>
              </a:rPr>
              <a:t>权重根据差异方向更新</a:t>
            </a:r>
            <a:endParaRPr lang="zh-CN" altLang="en-US" dirty="0"/>
          </a:p>
        </p:txBody>
      </p:sp>
      <p:grpSp>
        <p:nvGrpSpPr>
          <p:cNvPr id="16" name="组合 15"/>
          <p:cNvGrpSpPr/>
          <p:nvPr/>
        </p:nvGrpSpPr>
        <p:grpSpPr>
          <a:xfrm>
            <a:off x="6124583" y="2034927"/>
            <a:ext cx="5150789" cy="1266904"/>
            <a:chOff x="1340142" y="4829680"/>
            <a:chExt cx="5150789" cy="1266904"/>
          </a:xfrm>
        </p:grpSpPr>
        <p:sp>
          <p:nvSpPr>
            <p:cNvPr id="9" name="矩形 8"/>
            <p:cNvSpPr/>
            <p:nvPr/>
          </p:nvSpPr>
          <p:spPr>
            <a:xfrm>
              <a:off x="2593646" y="4829680"/>
              <a:ext cx="816078" cy="776748"/>
            </a:xfrm>
            <a:prstGeom prst="rect">
              <a:avLst/>
            </a:prstGeom>
            <a:noFill/>
            <a:ln w="47625"/>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ln w="22225">
                  <a:solidFill>
                    <a:schemeClr val="accent2"/>
                  </a:solidFill>
                  <a:prstDash val="solid"/>
                </a:ln>
                <a:solidFill>
                  <a:schemeClr val="accent2">
                    <a:lumMod val="40000"/>
                    <a:lumOff val="60000"/>
                  </a:schemeClr>
                </a:solidFill>
              </a:endParaRPr>
            </a:p>
          </p:txBody>
        </p:sp>
        <p:pic>
          <p:nvPicPr>
            <p:cNvPr id="6" name="图片 5"/>
            <p:cNvPicPr>
              <a:picLocks noChangeAspect="1"/>
            </p:cNvPicPr>
            <p:nvPr/>
          </p:nvPicPr>
          <p:blipFill rotWithShape="1">
            <a:blip r:embed="rId4"/>
            <a:srcRect l="4547"/>
            <a:stretch>
              <a:fillRect/>
            </a:stretch>
          </p:blipFill>
          <p:spPr>
            <a:xfrm>
              <a:off x="1340142" y="4850375"/>
              <a:ext cx="2209339" cy="704850"/>
            </a:xfrm>
            <a:prstGeom prst="rect">
              <a:avLst/>
            </a:prstGeom>
          </p:spPr>
        </p:pic>
        <p:sp>
          <p:nvSpPr>
            <p:cNvPr id="10" name="矩形 9"/>
            <p:cNvSpPr/>
            <p:nvPr/>
          </p:nvSpPr>
          <p:spPr>
            <a:xfrm>
              <a:off x="2379407" y="4829680"/>
              <a:ext cx="214240" cy="776748"/>
            </a:xfrm>
            <a:prstGeom prst="rect">
              <a:avLst/>
            </a:prstGeom>
            <a:noFill/>
            <a:ln w="47625"/>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ln w="22225">
                  <a:solidFill>
                    <a:schemeClr val="accent2"/>
                  </a:solidFill>
                  <a:prstDash val="solid"/>
                </a:ln>
                <a:solidFill>
                  <a:schemeClr val="accent2">
                    <a:lumMod val="40000"/>
                    <a:lumOff val="60000"/>
                  </a:schemeClr>
                </a:solidFill>
              </a:endParaRPr>
            </a:p>
          </p:txBody>
        </p:sp>
        <p:sp>
          <p:nvSpPr>
            <p:cNvPr id="7" name="矩形 6"/>
            <p:cNvSpPr/>
            <p:nvPr/>
          </p:nvSpPr>
          <p:spPr>
            <a:xfrm>
              <a:off x="3478568" y="4940833"/>
              <a:ext cx="3012363" cy="646331"/>
            </a:xfrm>
            <a:prstGeom prst="rect">
              <a:avLst/>
            </a:prstGeom>
          </p:spPr>
          <p:txBody>
            <a:bodyPr wrap="none">
              <a:spAutoFit/>
            </a:bodyPr>
            <a:lstStyle/>
            <a:p>
              <a:r>
                <a:rPr lang="zh-CN" altLang="en-US" dirty="0">
                  <a:latin typeface="华文楷体" panose="02010600040101010101" pitchFamily="2" charset="-122"/>
                  <a:ea typeface="华文楷体" panose="02010600040101010101" pitchFamily="2" charset="-122"/>
                </a:rPr>
                <a:t>梯度：参数更新的方向</a:t>
              </a:r>
              <a:endParaRPr lang="en-US" altLang="zh-CN" dirty="0">
                <a:latin typeface="华文楷体" panose="02010600040101010101" pitchFamily="2" charset="-122"/>
                <a:ea typeface="华文楷体" panose="02010600040101010101" pitchFamily="2" charset="-122"/>
              </a:endParaRPr>
            </a:p>
            <a:p>
              <a:r>
                <a:rPr lang="en-US" altLang="zh-CN" dirty="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损失下降最快的方向</a:t>
              </a:r>
              <a:endParaRPr lang="zh-CN" altLang="en-US" dirty="0"/>
            </a:p>
          </p:txBody>
        </p:sp>
        <p:sp>
          <p:nvSpPr>
            <p:cNvPr id="11" name="矩形 10"/>
            <p:cNvSpPr/>
            <p:nvPr/>
          </p:nvSpPr>
          <p:spPr>
            <a:xfrm>
              <a:off x="1764746" y="5727252"/>
              <a:ext cx="2723823" cy="369332"/>
            </a:xfrm>
            <a:prstGeom prst="rect">
              <a:avLst/>
            </a:prstGeom>
          </p:spPr>
          <p:txBody>
            <a:bodyPr wrap="none">
              <a:spAutoFit/>
            </a:bodyPr>
            <a:lstStyle/>
            <a:p>
              <a:r>
                <a:rPr lang="zh-CN" altLang="en-US" dirty="0">
                  <a:latin typeface="华文楷体" panose="02010600040101010101" pitchFamily="2" charset="-122"/>
                  <a:ea typeface="华文楷体" panose="02010600040101010101" pitchFamily="2" charset="-122"/>
                </a:rPr>
                <a:t>步长：参数每次更新多大</a:t>
              </a:r>
              <a:endParaRPr lang="zh-CN" altLang="en-US" dirty="0"/>
            </a:p>
          </p:txBody>
        </p:sp>
        <p:cxnSp>
          <p:nvCxnSpPr>
            <p:cNvPr id="13" name="直接箭头连接符 12"/>
            <p:cNvCxnSpPr>
              <a:stCxn id="10" idx="2"/>
            </p:cNvCxnSpPr>
            <p:nvPr/>
          </p:nvCxnSpPr>
          <p:spPr>
            <a:xfrm flipH="1">
              <a:off x="2379407" y="5606428"/>
              <a:ext cx="107120" cy="204437"/>
            </a:xfrm>
            <a:prstGeom prst="straightConnector1">
              <a:avLst/>
            </a:prstGeom>
            <a:ln w="22225">
              <a:tailEnd type="triangle"/>
            </a:ln>
          </p:spPr>
          <p:style>
            <a:lnRef idx="1">
              <a:schemeClr val="accent2"/>
            </a:lnRef>
            <a:fillRef idx="0">
              <a:schemeClr val="accent2"/>
            </a:fillRef>
            <a:effectRef idx="0">
              <a:schemeClr val="accent2"/>
            </a:effectRef>
            <a:fontRef idx="minor">
              <a:schemeClr val="tx1"/>
            </a:fontRef>
          </p:style>
        </p:cxnSp>
        <p:cxnSp>
          <p:nvCxnSpPr>
            <p:cNvPr id="15" name="直接箭头连接符 14"/>
            <p:cNvCxnSpPr/>
            <p:nvPr/>
          </p:nvCxnSpPr>
          <p:spPr>
            <a:xfrm flipV="1">
              <a:off x="3407655" y="5456903"/>
              <a:ext cx="141826" cy="149525"/>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grpSp>
      <p:sp>
        <p:nvSpPr>
          <p:cNvPr id="5" name="矩形 4"/>
          <p:cNvSpPr/>
          <p:nvPr/>
        </p:nvSpPr>
        <p:spPr>
          <a:xfrm>
            <a:off x="6677133" y="1089378"/>
            <a:ext cx="5511445" cy="369332"/>
          </a:xfrm>
          <a:prstGeom prst="rect">
            <a:avLst/>
          </a:prstGeom>
        </p:spPr>
        <p:txBody>
          <a:bodyPr wrap="none">
            <a:spAutoFit/>
          </a:bodyPr>
          <a:lstStyle/>
          <a:p>
            <a:r>
              <a:rPr lang="zh-CN" altLang="en-US" b="1" dirty="0">
                <a:solidFill>
                  <a:srgbClr val="FF0000"/>
                </a:solidFill>
                <a:latin typeface="华文楷体" panose="02010600040101010101" pitchFamily="2" charset="-122"/>
                <a:ea typeface="华文楷体" panose="02010600040101010101" pitchFamily="2" charset="-122"/>
              </a:rPr>
              <a:t>？ </a:t>
            </a:r>
            <a:r>
              <a:rPr lang="en-US" altLang="zh-CN" b="1" dirty="0">
                <a:solidFill>
                  <a:srgbClr val="FF0000"/>
                </a:solidFill>
                <a:latin typeface="华文楷体" panose="02010600040101010101" pitchFamily="2" charset="-122"/>
                <a:ea typeface="华文楷体" panose="02010600040101010101" pitchFamily="2" charset="-122"/>
              </a:rPr>
              <a:t>2. </a:t>
            </a:r>
            <a:r>
              <a:rPr lang="zh-CN" altLang="en-US" b="1" dirty="0">
                <a:solidFill>
                  <a:srgbClr val="FF0000"/>
                </a:solidFill>
                <a:latin typeface="华文楷体" panose="02010600040101010101" pitchFamily="2" charset="-122"/>
                <a:ea typeface="华文楷体" panose="02010600040101010101" pitchFamily="2" charset="-122"/>
              </a:rPr>
              <a:t>如何根据上述差异对网络的权重参数</a:t>
            </a:r>
            <a:r>
              <a:rPr lang="en-US" altLang="zh-CN" b="1" dirty="0">
                <a:solidFill>
                  <a:srgbClr val="FF0000"/>
                </a:solidFill>
                <a:latin typeface="华文楷体" panose="02010600040101010101" pitchFamily="2" charset="-122"/>
                <a:ea typeface="华文楷体" panose="02010600040101010101" pitchFamily="2" charset="-122"/>
              </a:rPr>
              <a:t>W</a:t>
            </a:r>
            <a:r>
              <a:rPr lang="zh-CN" altLang="en-US" b="1" dirty="0">
                <a:solidFill>
                  <a:srgbClr val="FF0000"/>
                </a:solidFill>
                <a:latin typeface="华文楷体" panose="02010600040101010101" pitchFamily="2" charset="-122"/>
                <a:ea typeface="华文楷体" panose="02010600040101010101" pitchFamily="2" charset="-122"/>
              </a:rPr>
              <a:t>进行更新</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40428" y="384062"/>
            <a:ext cx="5526841"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梯度下降</a:t>
            </a:r>
            <a:endParaRPr lang="zh-CN" altLang="en-US" sz="3600" b="1" dirty="0">
              <a:latin typeface="微软雅黑" panose="020B0503020204020204" pitchFamily="34" charset="-122"/>
              <a:ea typeface="微软雅黑" panose="020B0503020204020204" pitchFamily="34" charset="-122"/>
            </a:endParaRPr>
          </a:p>
        </p:txBody>
      </p:sp>
      <p:sp>
        <p:nvSpPr>
          <p:cNvPr id="8" name="矩形 7"/>
          <p:cNvSpPr/>
          <p:nvPr/>
        </p:nvSpPr>
        <p:spPr>
          <a:xfrm>
            <a:off x="7167270" y="1505097"/>
            <a:ext cx="3102131" cy="369332"/>
          </a:xfrm>
          <a:prstGeom prst="rect">
            <a:avLst/>
          </a:prstGeom>
        </p:spPr>
        <p:txBody>
          <a:bodyPr wrap="none">
            <a:spAutoFit/>
          </a:bodyPr>
          <a:lstStyle/>
          <a:p>
            <a:r>
              <a:rPr lang="en-US" altLang="zh-CN" dirty="0">
                <a:solidFill>
                  <a:srgbClr val="FF0000"/>
                </a:solidFill>
                <a:latin typeface="华文楷体" panose="02010600040101010101" pitchFamily="2" charset="-122"/>
                <a:ea typeface="华文楷体" panose="02010600040101010101" pitchFamily="2" charset="-122"/>
              </a:rPr>
              <a:t>Step2: </a:t>
            </a:r>
            <a:r>
              <a:rPr lang="zh-CN" altLang="en-US" dirty="0">
                <a:solidFill>
                  <a:srgbClr val="FF0000"/>
                </a:solidFill>
                <a:latin typeface="华文楷体" panose="02010600040101010101" pitchFamily="2" charset="-122"/>
                <a:ea typeface="华文楷体" panose="02010600040101010101" pitchFamily="2" charset="-122"/>
              </a:rPr>
              <a:t>权重根据差异方向更新</a:t>
            </a:r>
            <a:endParaRPr lang="zh-CN" altLang="en-US" dirty="0"/>
          </a:p>
        </p:txBody>
      </p:sp>
      <p:sp>
        <p:nvSpPr>
          <p:cNvPr id="7" name="矩形 6"/>
          <p:cNvSpPr/>
          <p:nvPr/>
        </p:nvSpPr>
        <p:spPr>
          <a:xfrm>
            <a:off x="777612" y="1979801"/>
            <a:ext cx="9313446" cy="4062651"/>
          </a:xfrm>
          <a:prstGeom prst="rect">
            <a:avLst/>
          </a:prstGeom>
          <a:noFill/>
        </p:spPr>
        <p:txBody>
          <a:bodyPr wrap="square">
            <a:spAutoFit/>
          </a:bodyPr>
          <a:lstStyle/>
          <a:p>
            <a:pPr marL="342900" indent="-342900">
              <a:lnSpc>
                <a:spcPct val="150000"/>
              </a:lnSpc>
              <a:buFont typeface="Wingdings" panose="05000000000000000000" pitchFamily="2" charset="2"/>
              <a:buChar char="Ø"/>
              <a:defRPr/>
            </a:pPr>
            <a:r>
              <a:rPr lang="zh-CN" altLang="en-US" sz="2000" b="1" dirty="0">
                <a:latin typeface="微软雅黑" panose="020B0503020204020204" pitchFamily="34" charset="-122"/>
                <a:ea typeface="微软雅黑" panose="020B0503020204020204" pitchFamily="34" charset="-122"/>
              </a:rPr>
              <a:t>梯度下降使用样本方式的变种</a:t>
            </a:r>
            <a:endParaRPr lang="en-US" altLang="zh-CN" sz="2000" b="1" dirty="0">
              <a:latin typeface="微软雅黑" panose="020B0503020204020204" pitchFamily="34" charset="-122"/>
              <a:ea typeface="微软雅黑" panose="020B0503020204020204" pitchFamily="34" charset="-122"/>
            </a:endParaRPr>
          </a:p>
          <a:p>
            <a:pPr>
              <a:lnSpc>
                <a:spcPct val="150000"/>
              </a:lnSpc>
              <a:defRPr/>
            </a:pPr>
            <a:endParaRPr lang="en-US" altLang="zh-CN" sz="800" dirty="0">
              <a:latin typeface="华文楷体" panose="02010600040101010101" pitchFamily="2" charset="-122"/>
              <a:ea typeface="华文楷体" panose="02010600040101010101" pitchFamily="2" charset="-122"/>
            </a:endParaRPr>
          </a:p>
          <a:p>
            <a:pPr marL="742950" lvl="1" indent="-285750">
              <a:lnSpc>
                <a:spcPct val="150000"/>
              </a:lnSpc>
              <a:buFont typeface="Wingdings" panose="05000000000000000000" pitchFamily="2" charset="2"/>
              <a:buChar char="ü"/>
              <a:defRPr/>
            </a:pPr>
            <a:r>
              <a:rPr lang="zh-CN" altLang="en-US" dirty="0">
                <a:latin typeface="微软雅黑" panose="020B0503020204020204" pitchFamily="34" charset="-122"/>
                <a:ea typeface="微软雅黑" panose="020B0503020204020204" pitchFamily="34" charset="-122"/>
              </a:rPr>
              <a:t>批量梯度下降</a:t>
            </a:r>
            <a:r>
              <a:rPr lang="zh-CN" altLang="en-US" dirty="0"/>
              <a:t>（</a:t>
            </a:r>
            <a:r>
              <a:rPr lang="en-US" altLang="zh-CN" dirty="0"/>
              <a:t>Batch gradient descent</a:t>
            </a:r>
            <a:r>
              <a:rPr lang="zh-CN" altLang="en-US" dirty="0"/>
              <a:t>）</a:t>
            </a:r>
            <a:endParaRPr lang="en-US" altLang="zh-CN" dirty="0">
              <a:latin typeface="微软雅黑" panose="020B0503020204020204" pitchFamily="34" charset="-122"/>
              <a:ea typeface="微软雅黑" panose="020B0503020204020204" pitchFamily="34" charset="-122"/>
            </a:endParaRPr>
          </a:p>
          <a:p>
            <a:pPr lvl="2">
              <a:lnSpc>
                <a:spcPct val="150000"/>
              </a:lnSpc>
              <a:defRPr/>
            </a:pPr>
            <a:r>
              <a:rPr lang="zh-CN" altLang="en-US" dirty="0">
                <a:latin typeface="微软雅黑" panose="020B0503020204020204" pitchFamily="34" charset="-122"/>
                <a:ea typeface="微软雅黑" panose="020B0503020204020204" pitchFamily="34" charset="-122"/>
              </a:rPr>
              <a:t>每次迭代时使用</a:t>
            </a:r>
            <a:r>
              <a:rPr lang="zh-CN" altLang="en-US" dirty="0">
                <a:solidFill>
                  <a:srgbClr val="FF3300"/>
                </a:solidFill>
                <a:latin typeface="微软雅黑" panose="020B0503020204020204" pitchFamily="34" charset="-122"/>
                <a:ea typeface="微软雅黑" panose="020B0503020204020204" pitchFamily="34" charset="-122"/>
              </a:rPr>
              <a:t>所有样本</a:t>
            </a:r>
            <a:r>
              <a:rPr lang="zh-CN" altLang="en-US" dirty="0">
                <a:latin typeface="微软雅黑" panose="020B0503020204020204" pitchFamily="34" charset="-122"/>
                <a:ea typeface="微软雅黑" panose="020B0503020204020204" pitchFamily="34" charset="-122"/>
              </a:rPr>
              <a:t>来进行梯度的更新</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ü"/>
              <a:defRPr/>
            </a:pPr>
            <a:r>
              <a:rPr lang="zh-CN" altLang="en-US" dirty="0">
                <a:latin typeface="微软雅黑" panose="020B0503020204020204" pitchFamily="34" charset="-122"/>
                <a:ea typeface="微软雅黑" panose="020B0503020204020204" pitchFamily="34" charset="-122"/>
              </a:rPr>
              <a:t>随机梯度下降</a:t>
            </a:r>
            <a:r>
              <a:rPr lang="zh-CN" altLang="en-US" dirty="0"/>
              <a:t>（</a:t>
            </a:r>
            <a:r>
              <a:rPr lang="en-US" altLang="zh-CN" dirty="0"/>
              <a:t>Stochastic gradient descent</a:t>
            </a:r>
            <a:r>
              <a:rPr lang="zh-CN" altLang="en-US" dirty="0"/>
              <a:t>）</a:t>
            </a:r>
            <a:endParaRPr lang="en-US" altLang="zh-CN" dirty="0">
              <a:latin typeface="微软雅黑" panose="020B0503020204020204" pitchFamily="34" charset="-122"/>
              <a:ea typeface="微软雅黑" panose="020B0503020204020204" pitchFamily="34" charset="-122"/>
            </a:endParaRPr>
          </a:p>
          <a:p>
            <a:pPr lvl="2">
              <a:lnSpc>
                <a:spcPct val="150000"/>
              </a:lnSpc>
              <a:defRPr/>
            </a:pPr>
            <a:r>
              <a:rPr lang="zh-CN" altLang="en-US" dirty="0">
                <a:latin typeface="微软雅黑" panose="020B0503020204020204" pitchFamily="34" charset="-122"/>
                <a:ea typeface="微软雅黑" panose="020B0503020204020204" pitchFamily="34" charset="-122"/>
              </a:rPr>
              <a:t>每次迭代时使用</a:t>
            </a:r>
            <a:r>
              <a:rPr lang="zh-CN" altLang="en-US" dirty="0">
                <a:solidFill>
                  <a:srgbClr val="FF3300"/>
                </a:solidFill>
                <a:latin typeface="微软雅黑" panose="020B0503020204020204" pitchFamily="34" charset="-122"/>
                <a:ea typeface="微软雅黑" panose="020B0503020204020204" pitchFamily="34" charset="-122"/>
              </a:rPr>
              <a:t>一个样本</a:t>
            </a:r>
            <a:r>
              <a:rPr lang="zh-CN" altLang="en-US" dirty="0">
                <a:latin typeface="微软雅黑" panose="020B0503020204020204" pitchFamily="34" charset="-122"/>
                <a:ea typeface="微软雅黑" panose="020B0503020204020204" pitchFamily="34" charset="-122"/>
              </a:rPr>
              <a:t>来进行梯度的更新</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ü"/>
              <a:defRPr/>
            </a:pPr>
            <a:r>
              <a:rPr lang="zh-CN" altLang="en-US" dirty="0">
                <a:latin typeface="微软雅黑" panose="020B0503020204020204" pitchFamily="34" charset="-122"/>
                <a:ea typeface="微软雅黑" panose="020B0503020204020204" pitchFamily="34" charset="-122"/>
              </a:rPr>
              <a:t>小批量梯度下降</a:t>
            </a:r>
            <a:r>
              <a:rPr lang="zh-CN" altLang="en-US" dirty="0"/>
              <a:t>（</a:t>
            </a:r>
            <a:r>
              <a:rPr lang="en-US" altLang="zh-CN" dirty="0"/>
              <a:t>Mini-batch gradient descent</a:t>
            </a:r>
            <a:r>
              <a:rPr lang="zh-CN" altLang="en-US" dirty="0"/>
              <a:t>）</a:t>
            </a:r>
            <a:endParaRPr lang="en-US" altLang="zh-CN" dirty="0">
              <a:latin typeface="微软雅黑" panose="020B0503020204020204" pitchFamily="34" charset="-122"/>
              <a:ea typeface="微软雅黑" panose="020B0503020204020204" pitchFamily="34" charset="-122"/>
            </a:endParaRPr>
          </a:p>
          <a:p>
            <a:pPr lvl="2">
              <a:lnSpc>
                <a:spcPct val="150000"/>
              </a:lnSpc>
              <a:defRPr/>
            </a:pPr>
            <a:r>
              <a:rPr lang="zh-CN" altLang="en-US" dirty="0">
                <a:latin typeface="微软雅黑" panose="020B0503020204020204" pitchFamily="34" charset="-122"/>
                <a:ea typeface="微软雅黑" panose="020B0503020204020204" pitchFamily="34" charset="-122"/>
              </a:rPr>
              <a:t>批量梯度下降和随机梯度下降的折中</a:t>
            </a:r>
            <a:endParaRPr lang="en-US" altLang="zh-CN" dirty="0">
              <a:latin typeface="微软雅黑" panose="020B0503020204020204" pitchFamily="34" charset="-122"/>
              <a:ea typeface="微软雅黑" panose="020B0503020204020204" pitchFamily="34" charset="-122"/>
            </a:endParaRPr>
          </a:p>
          <a:p>
            <a:pPr lvl="2">
              <a:lnSpc>
                <a:spcPct val="150000"/>
              </a:lnSpc>
              <a:defRPr/>
            </a:pPr>
            <a:r>
              <a:rPr lang="zh-CN" altLang="en-US" dirty="0">
                <a:latin typeface="微软雅黑" panose="020B0503020204020204" pitchFamily="34" charset="-122"/>
                <a:ea typeface="微软雅黑" panose="020B0503020204020204" pitchFamily="34" charset="-122"/>
              </a:rPr>
              <a:t>每次迭代时使用</a:t>
            </a:r>
            <a:r>
              <a:rPr lang="en-US" altLang="zh-CN" dirty="0">
                <a:solidFill>
                  <a:srgbClr val="FF3300"/>
                </a:solidFill>
                <a:latin typeface="微软雅黑" panose="020B0503020204020204" pitchFamily="34" charset="-122"/>
                <a:ea typeface="微软雅黑" panose="020B0503020204020204" pitchFamily="34" charset="-122"/>
              </a:rPr>
              <a:t>batch-size</a:t>
            </a:r>
            <a:r>
              <a:rPr lang="zh-CN" altLang="en-US" dirty="0">
                <a:solidFill>
                  <a:srgbClr val="FF3300"/>
                </a:solidFill>
                <a:latin typeface="微软雅黑" panose="020B0503020204020204" pitchFamily="34" charset="-122"/>
                <a:ea typeface="微软雅黑" panose="020B0503020204020204" pitchFamily="34" charset="-122"/>
              </a:rPr>
              <a:t>个样本</a:t>
            </a:r>
            <a:r>
              <a:rPr lang="zh-CN" altLang="en-US" dirty="0">
                <a:latin typeface="微软雅黑" panose="020B0503020204020204" pitchFamily="34" charset="-122"/>
                <a:ea typeface="微软雅黑" panose="020B0503020204020204" pitchFamily="34" charset="-122"/>
              </a:rPr>
              <a:t>来进行梯度的更新</a:t>
            </a:r>
            <a:endParaRPr lang="en-US" altLang="zh-CN" dirty="0">
              <a:latin typeface="微软雅黑" panose="020B0503020204020204" pitchFamily="34" charset="-122"/>
              <a:ea typeface="微软雅黑" panose="020B0503020204020204" pitchFamily="34" charset="-122"/>
            </a:endParaRPr>
          </a:p>
          <a:p>
            <a:pPr lvl="2">
              <a:lnSpc>
                <a:spcPct val="150000"/>
              </a:lnSpc>
              <a:defRPr/>
            </a:pPr>
            <a:endParaRPr lang="en-US" altLang="zh-CN" dirty="0">
              <a:latin typeface="微软雅黑" panose="020B0503020204020204" pitchFamily="34" charset="-122"/>
              <a:ea typeface="微软雅黑" panose="020B0503020204020204" pitchFamily="34" charset="-122"/>
            </a:endParaRPr>
          </a:p>
        </p:txBody>
      </p:sp>
      <p:sp>
        <p:nvSpPr>
          <p:cNvPr id="9" name="矩形 8"/>
          <p:cNvSpPr/>
          <p:nvPr/>
        </p:nvSpPr>
        <p:spPr>
          <a:xfrm>
            <a:off x="6680555" y="1135765"/>
            <a:ext cx="5511445" cy="369332"/>
          </a:xfrm>
          <a:prstGeom prst="rect">
            <a:avLst/>
          </a:prstGeom>
        </p:spPr>
        <p:txBody>
          <a:bodyPr wrap="none">
            <a:spAutoFit/>
          </a:bodyPr>
          <a:lstStyle/>
          <a:p>
            <a:r>
              <a:rPr lang="zh-CN" altLang="en-US" b="1" dirty="0">
                <a:solidFill>
                  <a:srgbClr val="FF0000"/>
                </a:solidFill>
                <a:latin typeface="华文楷体" panose="02010600040101010101" pitchFamily="2" charset="-122"/>
                <a:ea typeface="华文楷体" panose="02010600040101010101" pitchFamily="2" charset="-122"/>
              </a:rPr>
              <a:t>？ </a:t>
            </a:r>
            <a:r>
              <a:rPr lang="en-US" altLang="zh-CN" b="1" dirty="0">
                <a:solidFill>
                  <a:srgbClr val="FF0000"/>
                </a:solidFill>
                <a:latin typeface="华文楷体" panose="02010600040101010101" pitchFamily="2" charset="-122"/>
                <a:ea typeface="华文楷体" panose="02010600040101010101" pitchFamily="2" charset="-122"/>
              </a:rPr>
              <a:t>2. </a:t>
            </a:r>
            <a:r>
              <a:rPr lang="zh-CN" altLang="en-US" b="1" dirty="0">
                <a:solidFill>
                  <a:srgbClr val="FF0000"/>
                </a:solidFill>
                <a:latin typeface="华文楷体" panose="02010600040101010101" pitchFamily="2" charset="-122"/>
                <a:ea typeface="华文楷体" panose="02010600040101010101" pitchFamily="2" charset="-122"/>
              </a:rPr>
              <a:t>如何根据上述差异对网络的权重参数</a:t>
            </a:r>
            <a:r>
              <a:rPr lang="en-US" altLang="zh-CN" b="1" dirty="0">
                <a:solidFill>
                  <a:srgbClr val="FF0000"/>
                </a:solidFill>
                <a:latin typeface="华文楷体" panose="02010600040101010101" pitchFamily="2" charset="-122"/>
                <a:ea typeface="华文楷体" panose="02010600040101010101" pitchFamily="2" charset="-122"/>
              </a:rPr>
              <a:t>W</a:t>
            </a:r>
            <a:r>
              <a:rPr lang="zh-CN" altLang="en-US" b="1" dirty="0">
                <a:solidFill>
                  <a:srgbClr val="FF0000"/>
                </a:solidFill>
                <a:latin typeface="华文楷体" panose="02010600040101010101" pitchFamily="2" charset="-122"/>
                <a:ea typeface="华文楷体" panose="02010600040101010101" pitchFamily="2" charset="-122"/>
              </a:rPr>
              <a:t>进行更新</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40428" y="384062"/>
            <a:ext cx="5526841" cy="646331"/>
          </a:xfrm>
          <a:prstGeom prst="rect">
            <a:avLst/>
          </a:prstGeom>
        </p:spPr>
        <p:txBody>
          <a:bodyPr wrap="square">
            <a:spAutoFit/>
          </a:bodyPr>
          <a:lstStyle/>
          <a:p>
            <a:r>
              <a:rPr kumimoji="1" lang="zh-CN" altLang="en-US" sz="3600" b="1" dirty="0">
                <a:solidFill>
                  <a:srgbClr val="FF3300"/>
                </a:solidFill>
                <a:latin typeface="微软雅黑" panose="020B0503020204020204" pitchFamily="34" charset="-122"/>
                <a:ea typeface="微软雅黑" panose="020B0503020204020204" pitchFamily="34" charset="-122"/>
              </a:rPr>
              <a:t>梯度下降</a:t>
            </a:r>
            <a:endParaRPr lang="zh-CN" altLang="en-US" sz="3600" b="1" dirty="0">
              <a:solidFill>
                <a:srgbClr val="FF3300"/>
              </a:solidFill>
              <a:latin typeface="微软雅黑" panose="020B0503020204020204" pitchFamily="34" charset="-122"/>
              <a:ea typeface="微软雅黑" panose="020B0503020204020204" pitchFamily="34" charset="-122"/>
            </a:endParaRPr>
          </a:p>
        </p:txBody>
      </p:sp>
      <p:sp>
        <p:nvSpPr>
          <p:cNvPr id="8" name="矩形 7"/>
          <p:cNvSpPr/>
          <p:nvPr/>
        </p:nvSpPr>
        <p:spPr>
          <a:xfrm>
            <a:off x="7167270" y="1520124"/>
            <a:ext cx="3102131" cy="369332"/>
          </a:xfrm>
          <a:prstGeom prst="rect">
            <a:avLst/>
          </a:prstGeom>
        </p:spPr>
        <p:txBody>
          <a:bodyPr wrap="none">
            <a:spAutoFit/>
          </a:bodyPr>
          <a:lstStyle/>
          <a:p>
            <a:r>
              <a:rPr lang="en-US" altLang="zh-CN" dirty="0">
                <a:solidFill>
                  <a:srgbClr val="FF0000"/>
                </a:solidFill>
                <a:latin typeface="华文楷体" panose="02010600040101010101" pitchFamily="2" charset="-122"/>
                <a:ea typeface="华文楷体" panose="02010600040101010101" pitchFamily="2" charset="-122"/>
              </a:rPr>
              <a:t>Step2: </a:t>
            </a:r>
            <a:r>
              <a:rPr lang="zh-CN" altLang="en-US" dirty="0">
                <a:solidFill>
                  <a:srgbClr val="FF0000"/>
                </a:solidFill>
                <a:latin typeface="华文楷体" panose="02010600040101010101" pitchFamily="2" charset="-122"/>
                <a:ea typeface="华文楷体" panose="02010600040101010101" pitchFamily="2" charset="-122"/>
              </a:rPr>
              <a:t>权重根据差异方向更新</a:t>
            </a:r>
            <a:endParaRPr lang="zh-CN" altLang="en-US" dirty="0"/>
          </a:p>
        </p:txBody>
      </p:sp>
      <p:sp>
        <p:nvSpPr>
          <p:cNvPr id="7" name="矩形 6"/>
          <p:cNvSpPr/>
          <p:nvPr/>
        </p:nvSpPr>
        <p:spPr>
          <a:xfrm>
            <a:off x="663312" y="1399724"/>
            <a:ext cx="10766688" cy="5352556"/>
          </a:xfrm>
          <a:prstGeom prst="rect">
            <a:avLst/>
          </a:prstGeom>
          <a:noFill/>
        </p:spPr>
        <p:txBody>
          <a:bodyPr wrap="square">
            <a:spAutoFit/>
          </a:bodyPr>
          <a:lstStyle/>
          <a:p>
            <a:pPr marL="342900" indent="-342900">
              <a:lnSpc>
                <a:spcPct val="150000"/>
              </a:lnSpc>
              <a:buFont typeface="Wingdings" panose="05000000000000000000" pitchFamily="2" charset="2"/>
              <a:buChar char="Ø"/>
              <a:defRPr/>
            </a:pPr>
            <a:r>
              <a:rPr lang="zh-CN" altLang="en-US" sz="2000" b="1" dirty="0">
                <a:latin typeface="微软雅黑" panose="020B0503020204020204" pitchFamily="34" charset="-122"/>
                <a:ea typeface="微软雅黑" panose="020B0503020204020204" pitchFamily="34" charset="-122"/>
              </a:rPr>
              <a:t>梯度下降方式的优化</a:t>
            </a:r>
            <a:endParaRPr lang="en-US" altLang="zh-CN" sz="2000" b="1"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defRPr/>
            </a:pPr>
            <a:endParaRPr lang="en-US" altLang="zh-CN" sz="800" dirty="0">
              <a:latin typeface="华文楷体" panose="02010600040101010101" pitchFamily="2" charset="-122"/>
              <a:ea typeface="华文楷体" panose="02010600040101010101" pitchFamily="2" charset="-122"/>
            </a:endParaRPr>
          </a:p>
          <a:p>
            <a:pPr marL="742950" lvl="1" indent="-285750">
              <a:lnSpc>
                <a:spcPct val="150000"/>
              </a:lnSpc>
              <a:buFont typeface="Wingdings" panose="05000000000000000000" pitchFamily="2" charset="2"/>
              <a:buChar char="ü"/>
              <a:defRPr/>
            </a:pPr>
            <a:r>
              <a:rPr lang="en-US" altLang="zh-CN" dirty="0">
                <a:latin typeface="微软雅黑" panose="020B0503020204020204" pitchFamily="34" charset="-122"/>
                <a:ea typeface="微软雅黑" panose="020B0503020204020204" pitchFamily="34" charset="-122"/>
              </a:rPr>
              <a:t>Momentum</a:t>
            </a:r>
            <a:r>
              <a:rPr lang="zh-CN" altLang="en-US" dirty="0">
                <a:latin typeface="微软雅黑" panose="020B0503020204020204" pitchFamily="34" charset="-122"/>
                <a:ea typeface="微软雅黑" panose="020B0503020204020204" pitchFamily="34" charset="-122"/>
              </a:rPr>
              <a:t>法</a:t>
            </a:r>
            <a:endParaRPr lang="en-US" altLang="zh-CN" dirty="0">
              <a:latin typeface="微软雅黑" panose="020B0503020204020204" pitchFamily="34" charset="-122"/>
              <a:ea typeface="微软雅黑" panose="020B0503020204020204" pitchFamily="34" charset="-122"/>
            </a:endParaRPr>
          </a:p>
          <a:p>
            <a:pPr lvl="1">
              <a:lnSpc>
                <a:spcPct val="150000"/>
              </a:lnSpc>
              <a:defRPr/>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动量项在梯度指向方向相同的方向逐渐增大，对梯度指向改变的方向逐渐减小</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ü"/>
              <a:defRPr/>
            </a:pPr>
            <a:r>
              <a:rPr lang="en-US" altLang="zh-CN" dirty="0" err="1">
                <a:latin typeface="微软雅黑" panose="020B0503020204020204" pitchFamily="34" charset="-122"/>
                <a:ea typeface="微软雅黑" panose="020B0503020204020204" pitchFamily="34" charset="-122"/>
              </a:rPr>
              <a:t>Nesterov</a:t>
            </a:r>
            <a:r>
              <a:rPr lang="zh-CN" altLang="en-US" dirty="0">
                <a:latin typeface="微软雅黑" panose="020B0503020204020204" pitchFamily="34" charset="-122"/>
                <a:ea typeface="微软雅黑" panose="020B0503020204020204" pitchFamily="34" charset="-122"/>
              </a:rPr>
              <a:t>加速梯度法</a:t>
            </a:r>
            <a:endParaRPr lang="en-US" altLang="zh-CN" dirty="0">
              <a:latin typeface="微软雅黑" panose="020B0503020204020204" pitchFamily="34" charset="-122"/>
              <a:ea typeface="微软雅黑" panose="020B0503020204020204" pitchFamily="34" charset="-122"/>
            </a:endParaRPr>
          </a:p>
          <a:p>
            <a:pPr lvl="1">
              <a:lnSpc>
                <a:spcPct val="150000"/>
              </a:lnSpc>
              <a:defRPr/>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给予梯度项上述「预测」功能的方法</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ü"/>
              <a:defRPr/>
            </a:pPr>
            <a:r>
              <a:rPr lang="en-US" altLang="zh-CN" dirty="0" err="1">
                <a:latin typeface="微软雅黑" panose="020B0503020204020204" pitchFamily="34" charset="-122"/>
                <a:ea typeface="微软雅黑" panose="020B0503020204020204" pitchFamily="34" charset="-122"/>
              </a:rPr>
              <a:t>Adagrad</a:t>
            </a:r>
            <a:r>
              <a:rPr lang="zh-CN" altLang="en-US" dirty="0">
                <a:latin typeface="微软雅黑" panose="020B0503020204020204" pitchFamily="34" charset="-122"/>
                <a:ea typeface="微软雅黑" panose="020B0503020204020204" pitchFamily="34" charset="-122"/>
              </a:rPr>
              <a:t>法</a:t>
            </a:r>
            <a:endParaRPr lang="en-US" altLang="zh-CN" dirty="0">
              <a:latin typeface="微软雅黑" panose="020B0503020204020204" pitchFamily="34" charset="-122"/>
              <a:ea typeface="微软雅黑" panose="020B0503020204020204" pitchFamily="34" charset="-122"/>
            </a:endParaRPr>
          </a:p>
          <a:p>
            <a:pPr lvl="2">
              <a:lnSpc>
                <a:spcPct val="150000"/>
              </a:lnSpc>
              <a:defRPr/>
            </a:pPr>
            <a:r>
              <a:rPr lang="zh-CN" altLang="en-US" dirty="0">
                <a:latin typeface="微软雅黑" panose="020B0503020204020204" pitchFamily="34" charset="-122"/>
                <a:ea typeface="微软雅黑" panose="020B0503020204020204" pitchFamily="34" charset="-122"/>
              </a:rPr>
              <a:t>对低频出现的参数进行大的更新，对高频出现的参数进行小的更新，适合处理稀疏数据</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ü"/>
              <a:defRPr/>
            </a:pPr>
            <a:r>
              <a:rPr lang="en-US" altLang="zh-CN" dirty="0" err="1">
                <a:latin typeface="微软雅黑" panose="020B0503020204020204" pitchFamily="34" charset="-122"/>
                <a:ea typeface="微软雅黑" panose="020B0503020204020204" pitchFamily="34" charset="-122"/>
              </a:rPr>
              <a:t>Adadelta</a:t>
            </a:r>
            <a:r>
              <a:rPr lang="zh-CN" altLang="en-US" dirty="0">
                <a:latin typeface="微软雅黑" panose="020B0503020204020204" pitchFamily="34" charset="-122"/>
                <a:ea typeface="微软雅黑" panose="020B0503020204020204" pitchFamily="34" charset="-122"/>
              </a:rPr>
              <a:t>法</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ü"/>
              <a:defRPr/>
            </a:pPr>
            <a:r>
              <a:rPr lang="en-US" altLang="zh-CN" dirty="0" err="1">
                <a:latin typeface="微软雅黑" panose="020B0503020204020204" pitchFamily="34" charset="-122"/>
                <a:ea typeface="微软雅黑" panose="020B0503020204020204" pitchFamily="34" charset="-122"/>
              </a:rPr>
              <a:t>RMSprop</a:t>
            </a:r>
            <a:r>
              <a:rPr lang="zh-CN" altLang="en-US" dirty="0">
                <a:latin typeface="微软雅黑" panose="020B0503020204020204" pitchFamily="34" charset="-122"/>
                <a:ea typeface="微软雅黑" panose="020B0503020204020204" pitchFamily="34" charset="-122"/>
              </a:rPr>
              <a:t>法</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ü"/>
              <a:defRPr/>
            </a:pPr>
            <a:r>
              <a:rPr lang="en-US" altLang="zh-CN" dirty="0">
                <a:latin typeface="微软雅黑" panose="020B0503020204020204" pitchFamily="34" charset="-122"/>
                <a:ea typeface="微软雅黑" panose="020B0503020204020204" pitchFamily="34" charset="-122"/>
              </a:rPr>
              <a:t>Adam</a:t>
            </a:r>
            <a:r>
              <a:rPr lang="zh-CN" altLang="en-US" dirty="0">
                <a:latin typeface="微软雅黑" panose="020B0503020204020204" pitchFamily="34" charset="-122"/>
                <a:ea typeface="微软雅黑" panose="020B0503020204020204" pitchFamily="34" charset="-122"/>
              </a:rPr>
              <a:t>法</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ü"/>
              <a:defRPr/>
            </a:pPr>
            <a:r>
              <a:rPr lang="en-US" altLang="zh-CN" dirty="0">
                <a:latin typeface="微软雅黑" panose="020B0503020204020204" pitchFamily="34" charset="-122"/>
                <a:ea typeface="微软雅黑" panose="020B0503020204020204" pitchFamily="34" charset="-122"/>
              </a:rPr>
              <a:t>…</a:t>
            </a:r>
          </a:p>
          <a:p>
            <a:pPr lvl="2">
              <a:lnSpc>
                <a:spcPct val="150000"/>
              </a:lnSpc>
              <a:defRPr/>
            </a:pPr>
            <a:endParaRPr lang="en-US" altLang="zh-CN" dirty="0">
              <a:latin typeface="微软雅黑" panose="020B0503020204020204" pitchFamily="34" charset="-122"/>
              <a:ea typeface="微软雅黑" panose="020B0503020204020204" pitchFamily="34" charset="-122"/>
            </a:endParaRPr>
          </a:p>
        </p:txBody>
      </p:sp>
      <p:sp>
        <p:nvSpPr>
          <p:cNvPr id="9" name="矩形 8"/>
          <p:cNvSpPr/>
          <p:nvPr/>
        </p:nvSpPr>
        <p:spPr>
          <a:xfrm>
            <a:off x="6680555" y="1150792"/>
            <a:ext cx="5511445" cy="369332"/>
          </a:xfrm>
          <a:prstGeom prst="rect">
            <a:avLst/>
          </a:prstGeom>
        </p:spPr>
        <p:txBody>
          <a:bodyPr wrap="none">
            <a:spAutoFit/>
          </a:bodyPr>
          <a:lstStyle/>
          <a:p>
            <a:r>
              <a:rPr lang="zh-CN" altLang="en-US" b="1" dirty="0">
                <a:solidFill>
                  <a:srgbClr val="FF0000"/>
                </a:solidFill>
                <a:latin typeface="华文楷体" panose="02010600040101010101" pitchFamily="2" charset="-122"/>
                <a:ea typeface="华文楷体" panose="02010600040101010101" pitchFamily="2" charset="-122"/>
              </a:rPr>
              <a:t>？ </a:t>
            </a:r>
            <a:r>
              <a:rPr lang="en-US" altLang="zh-CN" b="1" dirty="0">
                <a:solidFill>
                  <a:srgbClr val="FF0000"/>
                </a:solidFill>
                <a:latin typeface="华文楷体" panose="02010600040101010101" pitchFamily="2" charset="-122"/>
                <a:ea typeface="华文楷体" panose="02010600040101010101" pitchFamily="2" charset="-122"/>
              </a:rPr>
              <a:t>2. </a:t>
            </a:r>
            <a:r>
              <a:rPr lang="zh-CN" altLang="en-US" b="1" dirty="0">
                <a:solidFill>
                  <a:srgbClr val="FF0000"/>
                </a:solidFill>
                <a:latin typeface="华文楷体" panose="02010600040101010101" pitchFamily="2" charset="-122"/>
                <a:ea typeface="华文楷体" panose="02010600040101010101" pitchFamily="2" charset="-122"/>
              </a:rPr>
              <a:t>如何根据上述差异对网络的权重参数</a:t>
            </a:r>
            <a:r>
              <a:rPr lang="en-US" altLang="zh-CN" b="1" dirty="0">
                <a:solidFill>
                  <a:srgbClr val="FF0000"/>
                </a:solidFill>
                <a:latin typeface="华文楷体" panose="02010600040101010101" pitchFamily="2" charset="-122"/>
                <a:ea typeface="华文楷体" panose="02010600040101010101" pitchFamily="2" charset="-122"/>
              </a:rPr>
              <a:t>W</a:t>
            </a:r>
            <a:r>
              <a:rPr lang="zh-CN" altLang="en-US" b="1" dirty="0">
                <a:solidFill>
                  <a:srgbClr val="FF0000"/>
                </a:solidFill>
                <a:latin typeface="华文楷体" panose="02010600040101010101" pitchFamily="2" charset="-122"/>
                <a:ea typeface="华文楷体" panose="02010600040101010101" pitchFamily="2" charset="-122"/>
              </a:rPr>
              <a:t>进行更新</a:t>
            </a:r>
          </a:p>
        </p:txBody>
      </p:sp>
      <p:pic>
        <p:nvPicPr>
          <p:cNvPr id="6" name="图片 5"/>
          <p:cNvPicPr>
            <a:picLocks noChangeAspect="1"/>
          </p:cNvPicPr>
          <p:nvPr/>
        </p:nvPicPr>
        <p:blipFill rotWithShape="1">
          <a:blip r:embed="rId3"/>
          <a:srcRect l="4547"/>
          <a:stretch>
            <a:fillRect/>
          </a:stretch>
        </p:blipFill>
        <p:spPr>
          <a:xfrm>
            <a:off x="4140001" y="1399724"/>
            <a:ext cx="2209339" cy="704850"/>
          </a:xfrm>
          <a:prstGeom prst="rect">
            <a:avLst/>
          </a:prstGeom>
        </p:spPr>
      </p:pic>
      <p:sp>
        <p:nvSpPr>
          <p:cNvPr id="10" name="矩形 9"/>
          <p:cNvSpPr/>
          <p:nvPr/>
        </p:nvSpPr>
        <p:spPr>
          <a:xfrm>
            <a:off x="6423914" y="4941038"/>
            <a:ext cx="4493538" cy="461665"/>
          </a:xfrm>
          <a:prstGeom prst="rect">
            <a:avLst/>
          </a:prstGeom>
        </p:spPr>
        <p:txBody>
          <a:bodyPr wrap="none">
            <a:spAutoFit/>
          </a:bodyPr>
          <a:lstStyle/>
          <a:p>
            <a:r>
              <a:rPr lang="zh-CN" altLang="en-US" sz="2400" dirty="0">
                <a:solidFill>
                  <a:srgbClr val="FF0000"/>
                </a:solidFill>
                <a:latin typeface="华文楷体" panose="02010600040101010101" pitchFamily="2" charset="-122"/>
                <a:ea typeface="华文楷体" panose="02010600040101010101" pitchFamily="2" charset="-122"/>
              </a:rPr>
              <a:t>更新梯度的具体方式上有所差异</a:t>
            </a:r>
            <a:endParaRPr lang="en-US" altLang="zh-CN" sz="2400" dirty="0">
              <a:solidFill>
                <a:srgbClr val="FF0000"/>
              </a:solidFill>
              <a:latin typeface="华文楷体" panose="02010600040101010101" pitchFamily="2" charset="-122"/>
              <a:ea typeface="华文楷体" panose="02010600040101010101" pitchFamily="2"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40428" y="384062"/>
            <a:ext cx="5526841"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反向传播</a:t>
            </a:r>
            <a:endParaRPr lang="zh-CN" altLang="en-US" sz="3600" b="1" dirty="0">
              <a:latin typeface="微软雅黑" panose="020B0503020204020204" pitchFamily="34" charset="-122"/>
              <a:ea typeface="微软雅黑" panose="020B0503020204020204" pitchFamily="34" charset="-122"/>
            </a:endParaRPr>
          </a:p>
        </p:txBody>
      </p:sp>
      <p:sp>
        <p:nvSpPr>
          <p:cNvPr id="5" name="矩形 4"/>
          <p:cNvSpPr/>
          <p:nvPr/>
        </p:nvSpPr>
        <p:spPr>
          <a:xfrm>
            <a:off x="560202" y="1645855"/>
            <a:ext cx="10274946" cy="3598229"/>
          </a:xfrm>
          <a:prstGeom prst="rect">
            <a:avLst/>
          </a:prstGeom>
          <a:noFill/>
        </p:spPr>
        <p:txBody>
          <a:bodyPr wrap="square">
            <a:spAutoFit/>
          </a:bodyPr>
          <a:lstStyle/>
          <a:p>
            <a:pPr marL="342900" indent="-342900">
              <a:lnSpc>
                <a:spcPct val="150000"/>
              </a:lnSpc>
              <a:buFont typeface="Wingdings" panose="05000000000000000000" pitchFamily="2" charset="2"/>
              <a:buChar char="Ø"/>
              <a:defRPr/>
            </a:pPr>
            <a:r>
              <a:rPr lang="zh-CN" altLang="en-US" sz="2000" b="1" dirty="0">
                <a:latin typeface="微软雅黑" panose="020B0503020204020204" pitchFamily="34" charset="-122"/>
                <a:ea typeface="微软雅黑" panose="020B0503020204020204" pitchFamily="34" charset="-122"/>
              </a:rPr>
              <a:t>反向传播算法</a:t>
            </a:r>
            <a:endParaRPr lang="en-US" altLang="zh-CN" sz="2000" b="1"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defRPr/>
            </a:pPr>
            <a:endParaRPr lang="en-US" altLang="zh-CN" sz="800" b="1"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ü"/>
              <a:defRPr/>
            </a:pPr>
            <a:r>
              <a:rPr lang="zh-CN" altLang="en-US" dirty="0">
                <a:latin typeface="微软雅黑" panose="020B0503020204020204" pitchFamily="34" charset="-122"/>
                <a:ea typeface="微软雅黑" panose="020B0503020204020204" pitchFamily="34" charset="-122"/>
              </a:rPr>
              <a:t>求解损失对所有参数的</a:t>
            </a:r>
            <a:r>
              <a:rPr lang="zh-CN" altLang="en-US" dirty="0">
                <a:solidFill>
                  <a:srgbClr val="FF3300"/>
                </a:solidFill>
                <a:latin typeface="微软雅黑" panose="020B0503020204020204" pitchFamily="34" charset="-122"/>
                <a:ea typeface="微软雅黑" panose="020B0503020204020204" pitchFamily="34" charset="-122"/>
              </a:rPr>
              <a:t>梯度</a:t>
            </a:r>
            <a:endParaRPr lang="en-US" altLang="zh-CN" dirty="0">
              <a:solidFill>
                <a:srgbClr val="FF3300"/>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ü"/>
              <a:defRPr/>
            </a:pPr>
            <a:endParaRPr lang="en-US" altLang="zh-CN" dirty="0">
              <a:solidFill>
                <a:srgbClr val="FF3300"/>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ü"/>
              <a:defRPr/>
            </a:pPr>
            <a:r>
              <a:rPr lang="zh-CN" altLang="en-US" dirty="0">
                <a:latin typeface="微软雅黑" panose="020B0503020204020204" pitchFamily="34" charset="-122"/>
                <a:ea typeface="微软雅黑" panose="020B0503020204020204" pitchFamily="34" charset="-122"/>
              </a:rPr>
              <a:t>两个过程：</a:t>
            </a:r>
            <a:endParaRPr lang="en-US" altLang="zh-CN" dirty="0">
              <a:latin typeface="微软雅黑" panose="020B0503020204020204" pitchFamily="34" charset="-122"/>
              <a:ea typeface="微软雅黑" panose="020B0503020204020204" pitchFamily="34" charset="-122"/>
            </a:endParaRPr>
          </a:p>
          <a:p>
            <a:pPr lvl="2">
              <a:lnSpc>
                <a:spcPct val="150000"/>
              </a:lnSpc>
              <a:defRPr/>
            </a:pPr>
            <a:r>
              <a:rPr lang="en-US" altLang="zh-CN" dirty="0">
                <a:solidFill>
                  <a:srgbClr val="FF3300"/>
                </a:solidFill>
                <a:latin typeface="微软雅黑" panose="020B0503020204020204" pitchFamily="34" charset="-122"/>
                <a:ea typeface="微软雅黑" panose="020B0503020204020204" pitchFamily="34" charset="-122"/>
              </a:rPr>
              <a:t>Forward pass</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逐层</a:t>
            </a:r>
            <a:r>
              <a:rPr lang="zh-CN" altLang="en-US" dirty="0">
                <a:solidFill>
                  <a:srgbClr val="FF3300"/>
                </a:solidFill>
                <a:latin typeface="微软雅黑" panose="020B0503020204020204" pitchFamily="34" charset="-122"/>
                <a:ea typeface="微软雅黑" panose="020B0503020204020204" pitchFamily="34" charset="-122"/>
              </a:rPr>
              <a:t>计算</a:t>
            </a:r>
            <a:r>
              <a:rPr lang="zh-CN" altLang="en-US" dirty="0">
                <a:latin typeface="微软雅黑" panose="020B0503020204020204" pitchFamily="34" charset="-122"/>
                <a:ea typeface="微软雅黑" panose="020B0503020204020204" pitchFamily="34" charset="-122"/>
              </a:rPr>
              <a:t>，并保存每一层的参数，方便反向传播计算梯度时使用</a:t>
            </a:r>
            <a:endParaRPr lang="en-US" altLang="zh-CN" dirty="0">
              <a:latin typeface="微软雅黑" panose="020B0503020204020204" pitchFamily="34" charset="-122"/>
              <a:ea typeface="微软雅黑" panose="020B0503020204020204" pitchFamily="34" charset="-122"/>
            </a:endParaRPr>
          </a:p>
          <a:p>
            <a:pPr lvl="2">
              <a:lnSpc>
                <a:spcPct val="150000"/>
              </a:lnSpc>
              <a:defRPr/>
            </a:pPr>
            <a:r>
              <a:rPr lang="en-US" altLang="zh-CN" dirty="0">
                <a:solidFill>
                  <a:srgbClr val="FF3300"/>
                </a:solidFill>
                <a:latin typeface="微软雅黑" panose="020B0503020204020204" pitchFamily="34" charset="-122"/>
                <a:ea typeface="微软雅黑" panose="020B0503020204020204" pitchFamily="34" charset="-122"/>
              </a:rPr>
              <a:t>Backward pass</a:t>
            </a:r>
            <a:r>
              <a:rPr lang="zh-CN" altLang="en-US" dirty="0">
                <a:latin typeface="微软雅黑" panose="020B0503020204020204" pitchFamily="34" charset="-122"/>
                <a:ea typeface="微软雅黑" panose="020B0503020204020204" pitchFamily="34" charset="-122"/>
              </a:rPr>
              <a:t>：根据最后的损失倒序逐层</a:t>
            </a:r>
            <a:r>
              <a:rPr lang="zh-CN" altLang="en-US" dirty="0">
                <a:solidFill>
                  <a:srgbClr val="FF3300"/>
                </a:solidFill>
                <a:latin typeface="微软雅黑" panose="020B0503020204020204" pitchFamily="34" charset="-122"/>
                <a:ea typeface="微软雅黑" panose="020B0503020204020204" pitchFamily="34" charset="-122"/>
              </a:rPr>
              <a:t>计算每一个参数的梯度</a:t>
            </a:r>
            <a:r>
              <a:rPr lang="zh-CN" altLang="en-US" dirty="0">
                <a:latin typeface="微软雅黑" panose="020B0503020204020204" pitchFamily="34" charset="-122"/>
                <a:ea typeface="微软雅黑" panose="020B0503020204020204" pitchFamily="34" charset="-122"/>
              </a:rPr>
              <a:t>，为参数的更新提供依据</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基本原理：链式法则</a:t>
            </a:r>
            <a:r>
              <a:rPr lang="en-US" altLang="zh-CN" dirty="0">
                <a:latin typeface="微软雅黑" panose="020B0503020204020204" pitchFamily="34" charset="-122"/>
                <a:ea typeface="微软雅黑" panose="020B0503020204020204" pitchFamily="34" charset="-122"/>
              </a:rPr>
              <a:t>】</a:t>
            </a:r>
          </a:p>
          <a:p>
            <a:pPr lvl="2">
              <a:lnSpc>
                <a:spcPct val="150000"/>
              </a:lnSpc>
              <a:defRPr/>
            </a:pPr>
            <a:endParaRPr lang="en-US" altLang="zh-CN" dirty="0">
              <a:latin typeface="微软雅黑" panose="020B0503020204020204" pitchFamily="34" charset="-122"/>
              <a:ea typeface="微软雅黑" panose="020B0503020204020204" pitchFamily="34" charset="-122"/>
            </a:endParaRPr>
          </a:p>
        </p:txBody>
      </p:sp>
      <p:sp>
        <p:nvSpPr>
          <p:cNvPr id="7" name="矩形 6"/>
          <p:cNvSpPr/>
          <p:nvPr/>
        </p:nvSpPr>
        <p:spPr>
          <a:xfrm>
            <a:off x="6680554" y="1276523"/>
            <a:ext cx="5511445" cy="369332"/>
          </a:xfrm>
          <a:prstGeom prst="rect">
            <a:avLst/>
          </a:prstGeom>
        </p:spPr>
        <p:txBody>
          <a:bodyPr wrap="none">
            <a:spAutoFit/>
          </a:bodyPr>
          <a:lstStyle/>
          <a:p>
            <a:r>
              <a:rPr lang="zh-CN" altLang="en-US" b="1" dirty="0">
                <a:solidFill>
                  <a:srgbClr val="FF0000"/>
                </a:solidFill>
                <a:latin typeface="华文楷体" panose="02010600040101010101" pitchFamily="2" charset="-122"/>
                <a:ea typeface="华文楷体" panose="02010600040101010101" pitchFamily="2" charset="-122"/>
              </a:rPr>
              <a:t>？ </a:t>
            </a:r>
            <a:r>
              <a:rPr lang="en-US" altLang="zh-CN" b="1" dirty="0">
                <a:solidFill>
                  <a:srgbClr val="FF0000"/>
                </a:solidFill>
                <a:latin typeface="华文楷体" panose="02010600040101010101" pitchFamily="2" charset="-122"/>
                <a:ea typeface="华文楷体" panose="02010600040101010101" pitchFamily="2" charset="-122"/>
              </a:rPr>
              <a:t>2. </a:t>
            </a:r>
            <a:r>
              <a:rPr lang="zh-CN" altLang="en-US" b="1" dirty="0">
                <a:solidFill>
                  <a:srgbClr val="FF0000"/>
                </a:solidFill>
                <a:latin typeface="华文楷体" panose="02010600040101010101" pitchFamily="2" charset="-122"/>
                <a:ea typeface="华文楷体" panose="02010600040101010101" pitchFamily="2" charset="-122"/>
              </a:rPr>
              <a:t>如何根据上述差异对网络的权重参数</a:t>
            </a:r>
            <a:r>
              <a:rPr lang="en-US" altLang="zh-CN" b="1" dirty="0">
                <a:solidFill>
                  <a:srgbClr val="FF0000"/>
                </a:solidFill>
                <a:latin typeface="华文楷体" panose="02010600040101010101" pitchFamily="2" charset="-122"/>
                <a:ea typeface="华文楷体" panose="02010600040101010101" pitchFamily="2" charset="-122"/>
              </a:rPr>
              <a:t>W</a:t>
            </a:r>
            <a:r>
              <a:rPr lang="zh-CN" altLang="en-US" b="1" dirty="0">
                <a:solidFill>
                  <a:srgbClr val="FF0000"/>
                </a:solidFill>
                <a:latin typeface="华文楷体" panose="02010600040101010101" pitchFamily="2" charset="-122"/>
                <a:ea typeface="华文楷体" panose="02010600040101010101" pitchFamily="2" charset="-122"/>
              </a:rPr>
              <a:t>进行更新</a:t>
            </a:r>
          </a:p>
        </p:txBody>
      </p:sp>
      <p:sp>
        <p:nvSpPr>
          <p:cNvPr id="8" name="矩形 7"/>
          <p:cNvSpPr/>
          <p:nvPr/>
        </p:nvSpPr>
        <p:spPr>
          <a:xfrm>
            <a:off x="7167269" y="1645855"/>
            <a:ext cx="4948791" cy="369332"/>
          </a:xfrm>
          <a:prstGeom prst="rect">
            <a:avLst/>
          </a:prstGeom>
        </p:spPr>
        <p:txBody>
          <a:bodyPr wrap="none">
            <a:spAutoFit/>
          </a:bodyPr>
          <a:lstStyle/>
          <a:p>
            <a:r>
              <a:rPr lang="en-US" altLang="zh-CN" dirty="0">
                <a:solidFill>
                  <a:srgbClr val="FF0000"/>
                </a:solidFill>
                <a:latin typeface="华文楷体" panose="02010600040101010101" pitchFamily="2" charset="-122"/>
                <a:ea typeface="华文楷体" panose="02010600040101010101" pitchFamily="2" charset="-122"/>
              </a:rPr>
              <a:t>Step2: </a:t>
            </a:r>
            <a:r>
              <a:rPr lang="zh-CN" altLang="en-US" dirty="0">
                <a:solidFill>
                  <a:srgbClr val="FF0000"/>
                </a:solidFill>
                <a:latin typeface="华文楷体" panose="02010600040101010101" pitchFamily="2" charset="-122"/>
                <a:ea typeface="华文楷体" panose="02010600040101010101" pitchFamily="2" charset="-122"/>
              </a:rPr>
              <a:t>将差异告诉权重</a:t>
            </a:r>
            <a:r>
              <a:rPr lang="en-US" altLang="zh-CN" dirty="0">
                <a:solidFill>
                  <a:srgbClr val="FF0000"/>
                </a:solidFill>
                <a:latin typeface="华文楷体" panose="02010600040101010101" pitchFamily="2" charset="-122"/>
                <a:ea typeface="华文楷体" panose="02010600040101010101" pitchFamily="2" charset="-122"/>
              </a:rPr>
              <a:t>——</a:t>
            </a:r>
            <a:r>
              <a:rPr lang="zh-CN" altLang="en-US" dirty="0">
                <a:solidFill>
                  <a:srgbClr val="FF0000"/>
                </a:solidFill>
                <a:latin typeface="华文楷体" panose="02010600040101010101" pitchFamily="2" charset="-122"/>
                <a:ea typeface="华文楷体" panose="02010600040101010101" pitchFamily="2" charset="-122"/>
              </a:rPr>
              <a:t>求损失对权重的梯度</a:t>
            </a:r>
            <a:endParaRPr lang="zh-CN" altLang="en-US" dirty="0"/>
          </a:p>
        </p:txBody>
      </p:sp>
      <p:sp>
        <p:nvSpPr>
          <p:cNvPr id="2" name="矩形 1"/>
          <p:cNvSpPr/>
          <p:nvPr/>
        </p:nvSpPr>
        <p:spPr>
          <a:xfrm>
            <a:off x="560202" y="5724310"/>
            <a:ext cx="9485498" cy="923330"/>
          </a:xfrm>
          <a:prstGeom prst="rect">
            <a:avLst/>
          </a:prstGeom>
        </p:spPr>
        <p:txBody>
          <a:bodyPr wrap="square">
            <a:spAutoFit/>
          </a:bodyPr>
          <a:lstStyle/>
          <a:p>
            <a:pPr marL="742950" lvl="1" indent="-285750">
              <a:lnSpc>
                <a:spcPct val="150000"/>
              </a:lnSpc>
              <a:buFont typeface="Wingdings" panose="05000000000000000000" pitchFamily="2" charset="2"/>
              <a:buChar char="ü"/>
              <a:defRPr/>
            </a:pPr>
            <a:r>
              <a:rPr lang="zh-CN" altLang="en-US" dirty="0">
                <a:latin typeface="华文楷体" panose="02010600040101010101" pitchFamily="2" charset="-122"/>
                <a:ea typeface="华文楷体" panose="02010600040101010101" pitchFamily="2" charset="-122"/>
              </a:rPr>
              <a:t>卷积神经网络的</a:t>
            </a:r>
            <a:r>
              <a:rPr lang="en-US" altLang="zh-CN" dirty="0">
                <a:latin typeface="华文楷体" panose="02010600040101010101" pitchFamily="2" charset="-122"/>
                <a:ea typeface="华文楷体" panose="02010600040101010101" pitchFamily="2" charset="-122"/>
              </a:rPr>
              <a:t>backward pass</a:t>
            </a:r>
            <a:r>
              <a:rPr lang="zh-CN" altLang="en-US" dirty="0">
                <a:latin typeface="华文楷体" panose="02010600040101010101" pitchFamily="2" charset="-122"/>
                <a:ea typeface="华文楷体" panose="02010600040101010101" pitchFamily="2" charset="-122"/>
              </a:rPr>
              <a:t>详情涉及更复杂的数学推导，出于时间考虑不再详述</a:t>
            </a:r>
            <a:endParaRPr lang="en-US" altLang="zh-CN" dirty="0">
              <a:latin typeface="华文楷体" panose="02010600040101010101" pitchFamily="2" charset="-122"/>
              <a:ea typeface="华文楷体" panose="02010600040101010101" pitchFamily="2" charset="-122"/>
            </a:endParaRPr>
          </a:p>
          <a:p>
            <a:pPr marL="742950" lvl="1" indent="-285750">
              <a:lnSpc>
                <a:spcPct val="150000"/>
              </a:lnSpc>
              <a:buFont typeface="Wingdings" panose="05000000000000000000" pitchFamily="2" charset="2"/>
              <a:buChar char="ü"/>
              <a:defRPr/>
            </a:pPr>
            <a:r>
              <a:rPr lang="zh-CN" altLang="en-US" dirty="0">
                <a:latin typeface="华文楷体" panose="02010600040101010101" pitchFamily="2" charset="-122"/>
                <a:ea typeface="华文楷体" panose="02010600040101010101" pitchFamily="2" charset="-122"/>
              </a:rPr>
              <a:t>下页仅描述单个神经元的反向传播过程</a:t>
            </a:r>
          </a:p>
        </p:txBody>
      </p:sp>
      <p:cxnSp>
        <p:nvCxnSpPr>
          <p:cNvPr id="9" name="直接连接符 8"/>
          <p:cNvCxnSpPr/>
          <p:nvPr/>
        </p:nvCxnSpPr>
        <p:spPr>
          <a:xfrm>
            <a:off x="1091382" y="5747536"/>
            <a:ext cx="5190571"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093580" y="1456258"/>
            <a:ext cx="4948791" cy="369332"/>
          </a:xfrm>
          <a:prstGeom prst="rect">
            <a:avLst/>
          </a:prstGeom>
        </p:spPr>
        <p:txBody>
          <a:bodyPr wrap="none">
            <a:spAutoFit/>
          </a:bodyPr>
          <a:lstStyle/>
          <a:p>
            <a:r>
              <a:rPr lang="en-US" altLang="zh-CN" dirty="0">
                <a:solidFill>
                  <a:srgbClr val="FF0000"/>
                </a:solidFill>
                <a:latin typeface="华文楷体" panose="02010600040101010101" pitchFamily="2" charset="-122"/>
                <a:ea typeface="华文楷体" panose="02010600040101010101" pitchFamily="2" charset="-122"/>
              </a:rPr>
              <a:t>Step2: </a:t>
            </a:r>
            <a:r>
              <a:rPr lang="zh-CN" altLang="en-US" dirty="0">
                <a:solidFill>
                  <a:srgbClr val="FF0000"/>
                </a:solidFill>
                <a:latin typeface="华文楷体" panose="02010600040101010101" pitchFamily="2" charset="-122"/>
                <a:ea typeface="华文楷体" panose="02010600040101010101" pitchFamily="2" charset="-122"/>
              </a:rPr>
              <a:t>将差异告诉权重</a:t>
            </a:r>
            <a:r>
              <a:rPr lang="en-US" altLang="zh-CN" dirty="0">
                <a:solidFill>
                  <a:srgbClr val="FF0000"/>
                </a:solidFill>
                <a:latin typeface="华文楷体" panose="02010600040101010101" pitchFamily="2" charset="-122"/>
                <a:ea typeface="华文楷体" panose="02010600040101010101" pitchFamily="2" charset="-122"/>
              </a:rPr>
              <a:t>——</a:t>
            </a:r>
            <a:r>
              <a:rPr lang="zh-CN" altLang="en-US" dirty="0">
                <a:solidFill>
                  <a:srgbClr val="FF0000"/>
                </a:solidFill>
                <a:latin typeface="华文楷体" panose="02010600040101010101" pitchFamily="2" charset="-122"/>
                <a:ea typeface="华文楷体" panose="02010600040101010101" pitchFamily="2" charset="-122"/>
              </a:rPr>
              <a:t>求损失对权重的梯度</a:t>
            </a:r>
            <a:endParaRPr lang="zh-CN" altLang="en-US" dirty="0"/>
          </a:p>
        </p:txBody>
      </p:sp>
      <p:sp>
        <p:nvSpPr>
          <p:cNvPr id="7" name="矩形 6"/>
          <p:cNvSpPr/>
          <p:nvPr/>
        </p:nvSpPr>
        <p:spPr>
          <a:xfrm>
            <a:off x="6606865" y="1086926"/>
            <a:ext cx="5511445" cy="369332"/>
          </a:xfrm>
          <a:prstGeom prst="rect">
            <a:avLst/>
          </a:prstGeom>
        </p:spPr>
        <p:txBody>
          <a:bodyPr wrap="none">
            <a:spAutoFit/>
          </a:bodyPr>
          <a:lstStyle/>
          <a:p>
            <a:r>
              <a:rPr lang="zh-CN" altLang="en-US" b="1" dirty="0">
                <a:solidFill>
                  <a:srgbClr val="FF0000"/>
                </a:solidFill>
                <a:latin typeface="华文楷体" panose="02010600040101010101" pitchFamily="2" charset="-122"/>
                <a:ea typeface="华文楷体" panose="02010600040101010101" pitchFamily="2" charset="-122"/>
              </a:rPr>
              <a:t>？ </a:t>
            </a:r>
            <a:r>
              <a:rPr lang="en-US" altLang="zh-CN" b="1" dirty="0">
                <a:solidFill>
                  <a:srgbClr val="FF0000"/>
                </a:solidFill>
                <a:latin typeface="华文楷体" panose="02010600040101010101" pitchFamily="2" charset="-122"/>
                <a:ea typeface="华文楷体" panose="02010600040101010101" pitchFamily="2" charset="-122"/>
              </a:rPr>
              <a:t>2. </a:t>
            </a:r>
            <a:r>
              <a:rPr lang="zh-CN" altLang="en-US" b="1" dirty="0">
                <a:solidFill>
                  <a:srgbClr val="FF0000"/>
                </a:solidFill>
                <a:latin typeface="华文楷体" panose="02010600040101010101" pitchFamily="2" charset="-122"/>
                <a:ea typeface="华文楷体" panose="02010600040101010101" pitchFamily="2" charset="-122"/>
              </a:rPr>
              <a:t>如何根据上述差异对网络的权重参数</a:t>
            </a:r>
            <a:r>
              <a:rPr lang="en-US" altLang="zh-CN" b="1" dirty="0">
                <a:solidFill>
                  <a:srgbClr val="FF0000"/>
                </a:solidFill>
                <a:latin typeface="华文楷体" panose="02010600040101010101" pitchFamily="2" charset="-122"/>
                <a:ea typeface="华文楷体" panose="02010600040101010101" pitchFamily="2" charset="-122"/>
              </a:rPr>
              <a:t>W</a:t>
            </a:r>
            <a:r>
              <a:rPr lang="zh-CN" altLang="en-US" b="1" dirty="0">
                <a:solidFill>
                  <a:srgbClr val="FF0000"/>
                </a:solidFill>
                <a:latin typeface="华文楷体" panose="02010600040101010101" pitchFamily="2" charset="-122"/>
                <a:ea typeface="华文楷体" panose="02010600040101010101" pitchFamily="2" charset="-122"/>
              </a:rPr>
              <a:t>进行更新</a:t>
            </a:r>
          </a:p>
        </p:txBody>
      </p:sp>
      <p:sp>
        <p:nvSpPr>
          <p:cNvPr id="9" name="矩形 8"/>
          <p:cNvSpPr/>
          <p:nvPr/>
        </p:nvSpPr>
        <p:spPr>
          <a:xfrm>
            <a:off x="1640428" y="384062"/>
            <a:ext cx="6943133"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神经元中梯度的计算</a:t>
            </a:r>
            <a:endParaRPr lang="zh-CN" altLang="en-US" sz="3600" b="1" dirty="0">
              <a:latin typeface="微软雅黑" panose="020B0503020204020204" pitchFamily="34" charset="-122"/>
              <a:ea typeface="微软雅黑" panose="020B0503020204020204" pitchFamily="34" charset="-122"/>
            </a:endParaRPr>
          </a:p>
        </p:txBody>
      </p:sp>
      <p:grpSp>
        <p:nvGrpSpPr>
          <p:cNvPr id="13" name="组合 12"/>
          <p:cNvGrpSpPr/>
          <p:nvPr/>
        </p:nvGrpSpPr>
        <p:grpSpPr>
          <a:xfrm>
            <a:off x="620822" y="3444988"/>
            <a:ext cx="9498712" cy="3378551"/>
            <a:chOff x="557344" y="2933758"/>
            <a:chExt cx="9498712" cy="3378551"/>
          </a:xfrm>
        </p:grpSpPr>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344" y="2933758"/>
              <a:ext cx="9404473" cy="3378551"/>
            </a:xfrm>
            <a:prstGeom prst="rect">
              <a:avLst/>
            </a:prstGeom>
          </p:spPr>
        </p:pic>
        <p:sp>
          <p:nvSpPr>
            <p:cNvPr id="15" name="椭圆 14"/>
            <p:cNvSpPr/>
            <p:nvPr/>
          </p:nvSpPr>
          <p:spPr>
            <a:xfrm>
              <a:off x="4376643" y="4623033"/>
              <a:ext cx="5679413" cy="1138670"/>
            </a:xfrm>
            <a:prstGeom prst="ellipse">
              <a:avLst/>
            </a:prstGeom>
            <a:noFill/>
            <a:effectLst>
              <a:glow rad="63500">
                <a:schemeClr val="accent2">
                  <a:satMod val="175000"/>
                  <a:alpha val="40000"/>
                </a:schemeClr>
              </a:glo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pSp>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822" y="1893131"/>
            <a:ext cx="3228075" cy="878931"/>
          </a:xfrm>
          <a:prstGeom prst="rect">
            <a:avLst/>
          </a:prstGeom>
        </p:spPr>
      </p:pic>
      <p:sp>
        <p:nvSpPr>
          <p:cNvPr id="18" name="矩形 17"/>
          <p:cNvSpPr/>
          <p:nvPr/>
        </p:nvSpPr>
        <p:spPr>
          <a:xfrm>
            <a:off x="620822" y="1332848"/>
            <a:ext cx="2274982" cy="468270"/>
          </a:xfrm>
          <a:prstGeom prst="rect">
            <a:avLst/>
          </a:prstGeom>
        </p:spPr>
        <p:txBody>
          <a:bodyPr wrap="none">
            <a:spAutoFit/>
          </a:bodyPr>
          <a:lstStyle/>
          <a:p>
            <a:pPr>
              <a:lnSpc>
                <a:spcPct val="150000"/>
              </a:lnSpc>
              <a:defRPr/>
            </a:pPr>
            <a:r>
              <a:rPr lang="zh-CN" altLang="en-US" dirty="0">
                <a:latin typeface="华文楷体" panose="02010600040101010101" pitchFamily="2" charset="-122"/>
                <a:ea typeface="华文楷体" panose="02010600040101010101" pitchFamily="2" charset="-122"/>
              </a:rPr>
              <a:t>以</a:t>
            </a:r>
            <a:r>
              <a:rPr lang="en-US" altLang="zh-CN" dirty="0">
                <a:latin typeface="华文楷体" panose="02010600040101010101" pitchFamily="2" charset="-122"/>
                <a:ea typeface="华文楷体" panose="02010600040101010101" pitchFamily="2" charset="-122"/>
              </a:rPr>
              <a:t>sigmoid</a:t>
            </a:r>
            <a:r>
              <a:rPr lang="zh-CN" altLang="en-US" dirty="0">
                <a:latin typeface="华文楷体" panose="02010600040101010101" pitchFamily="2" charset="-122"/>
                <a:ea typeface="华文楷体" panose="02010600040101010101" pitchFamily="2" charset="-122"/>
              </a:rPr>
              <a:t>损失为例：</a:t>
            </a:r>
            <a:endParaRPr lang="en-US" altLang="zh-CN" dirty="0">
              <a:latin typeface="华文楷体" panose="02010600040101010101" pitchFamily="2" charset="-122"/>
              <a:ea typeface="华文楷体" panose="02010600040101010101" pitchFamily="2" charset="-122"/>
            </a:endParaRPr>
          </a:p>
        </p:txBody>
      </p:sp>
      <p:pic>
        <p:nvPicPr>
          <p:cNvPr id="19" name="图片 18"/>
          <p:cNvPicPr>
            <a:picLocks noChangeAspect="1"/>
          </p:cNvPicPr>
          <p:nvPr/>
        </p:nvPicPr>
        <p:blipFill rotWithShape="1">
          <a:blip r:embed="rId5">
            <a:extLst>
              <a:ext uri="{28A0092B-C50C-407E-A947-70E740481C1C}">
                <a14:useLocalDpi xmlns:a14="http://schemas.microsoft.com/office/drawing/2010/main" val="0"/>
              </a:ext>
            </a:extLst>
          </a:blip>
          <a:srcRect r="15829"/>
          <a:stretch>
            <a:fillRect/>
          </a:stretch>
        </p:blipFill>
        <p:spPr>
          <a:xfrm>
            <a:off x="4440121" y="2047306"/>
            <a:ext cx="6746543" cy="2916507"/>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2470150" y="4035425"/>
            <a:ext cx="2736850" cy="523875"/>
          </a:xfrm>
          <a:prstGeom prst="roundRect">
            <a:avLst/>
          </a:prstGeom>
          <a:solidFill>
            <a:schemeClr val="bg1"/>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r>
              <a:rPr lang="zh-CN" altLang="en-US" sz="2800"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损失与误差的反向传播</a:t>
            </a:r>
          </a:p>
        </p:txBody>
      </p:sp>
      <p:sp>
        <p:nvSpPr>
          <p:cNvPr id="19" name="圆角矩形 15"/>
          <p:cNvSpPr/>
          <p:nvPr/>
        </p:nvSpPr>
        <p:spPr>
          <a:xfrm>
            <a:off x="5712460" y="4020820"/>
            <a:ext cx="2922270" cy="538480"/>
          </a:xfrm>
          <a:prstGeom prst="roundRect">
            <a:avLst/>
          </a:prstGeom>
          <a:solidFill>
            <a:srgbClr val="F4B183"/>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r>
              <a:rPr lang="zh-CN" altLang="en-US" sz="2400"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模型评估与正则化</a:t>
            </a:r>
          </a:p>
        </p:txBody>
      </p:sp>
      <p:sp>
        <p:nvSpPr>
          <p:cNvPr id="22" name="矩形 21"/>
          <p:cNvSpPr/>
          <p:nvPr/>
        </p:nvSpPr>
        <p:spPr>
          <a:xfrm>
            <a:off x="1640428" y="384062"/>
            <a:ext cx="4199933"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自己动手搭</a:t>
            </a:r>
            <a:r>
              <a:rPr kumimoji="1" lang="en-US" altLang="zh-CN" sz="3600" b="1" dirty="0">
                <a:latin typeface="微软雅黑" panose="020B0503020204020204" pitchFamily="34" charset="-122"/>
                <a:ea typeface="微软雅黑" panose="020B0503020204020204" pitchFamily="34" charset="-122"/>
              </a:rPr>
              <a:t>CNN</a:t>
            </a:r>
          </a:p>
        </p:txBody>
      </p:sp>
      <p:sp>
        <p:nvSpPr>
          <p:cNvPr id="21" name="圆角矩形 9"/>
          <p:cNvSpPr/>
          <p:nvPr/>
        </p:nvSpPr>
        <p:spPr>
          <a:xfrm>
            <a:off x="2112010" y="3044190"/>
            <a:ext cx="6714490" cy="769620"/>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800" dirty="0">
                <a:solidFill>
                  <a:schemeClr val="tx1"/>
                </a:solidFill>
                <a:latin typeface="微软雅黑" panose="020B0503020204020204" pitchFamily="34" charset="-122"/>
                <a:ea typeface="微软雅黑" panose="020B0503020204020204" pitchFamily="34" charset="-122"/>
              </a:rPr>
              <a:t>CNN</a:t>
            </a:r>
            <a:r>
              <a:rPr lang="zh-CN" altLang="en-US" sz="2800" dirty="0">
                <a:solidFill>
                  <a:schemeClr val="tx1"/>
                </a:solidFill>
                <a:latin typeface="微软雅黑" panose="020B0503020204020204" pitchFamily="34" charset="-122"/>
                <a:ea typeface="微软雅黑" panose="020B0503020204020204" pitchFamily="34" charset="-122"/>
              </a:rPr>
              <a:t>网络训练</a:t>
            </a:r>
          </a:p>
        </p:txBody>
      </p:sp>
      <p:sp>
        <p:nvSpPr>
          <p:cNvPr id="23" name="圆角矩形 10"/>
          <p:cNvSpPr/>
          <p:nvPr/>
        </p:nvSpPr>
        <p:spPr>
          <a:xfrm>
            <a:off x="2112010" y="1891030"/>
            <a:ext cx="6714490" cy="769620"/>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800" dirty="0">
                <a:solidFill>
                  <a:schemeClr val="tx1"/>
                </a:solidFill>
                <a:latin typeface="微软雅黑" panose="020B0503020204020204" pitchFamily="34" charset="-122"/>
                <a:ea typeface="微软雅黑" panose="020B0503020204020204" pitchFamily="34" charset="-122"/>
              </a:rPr>
              <a:t>CNN</a:t>
            </a:r>
            <a:r>
              <a:rPr lang="zh-CN" altLang="en-US" sz="2800" dirty="0">
                <a:solidFill>
                  <a:schemeClr val="tx1"/>
                </a:solidFill>
                <a:latin typeface="微软雅黑" panose="020B0503020204020204" pitchFamily="34" charset="-122"/>
                <a:ea typeface="微软雅黑" panose="020B0503020204020204" pitchFamily="34" charset="-122"/>
              </a:rPr>
              <a:t>基本结构</a:t>
            </a:r>
          </a:p>
        </p:txBody>
      </p:sp>
      <p:sp>
        <p:nvSpPr>
          <p:cNvPr id="24" name="圆角矩形 11"/>
          <p:cNvSpPr/>
          <p:nvPr/>
        </p:nvSpPr>
        <p:spPr>
          <a:xfrm>
            <a:off x="2112010" y="4846320"/>
            <a:ext cx="6714490" cy="769620"/>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第一个</a:t>
            </a:r>
            <a:r>
              <a:rPr lang="en-US" altLang="zh-CN" sz="2800" dirty="0">
                <a:solidFill>
                  <a:schemeClr val="tx1"/>
                </a:solidFill>
                <a:latin typeface="微软雅黑" panose="020B0503020204020204" pitchFamily="34" charset="-122"/>
                <a:ea typeface="微软雅黑" panose="020B0503020204020204" pitchFamily="34" charset="-122"/>
              </a:rPr>
              <a:t>CNN</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02082" y="1896239"/>
            <a:ext cx="5174686" cy="4201150"/>
          </a:xfrm>
          <a:prstGeom prst="rect">
            <a:avLst/>
          </a:prstGeom>
          <a:noFill/>
        </p:spPr>
        <p:txBody>
          <a:bodyPr wrap="square">
            <a:spAutoFit/>
          </a:bodyPr>
          <a:lstStyle/>
          <a:p>
            <a:pPr lvl="1">
              <a:lnSpc>
                <a:spcPct val="150000"/>
              </a:lnSpc>
              <a:defRPr/>
            </a:pPr>
            <a:endParaRPr lang="en-US" altLang="zh-CN" sz="800" b="1" dirty="0">
              <a:latin typeface="华文楷体" panose="02010600040101010101" pitchFamily="2" charset="-122"/>
              <a:ea typeface="华文楷体" panose="02010600040101010101" pitchFamily="2" charset="-122"/>
            </a:endParaRPr>
          </a:p>
          <a:p>
            <a:pPr>
              <a:lnSpc>
                <a:spcPct val="150000"/>
              </a:lnSpc>
              <a:defRPr/>
            </a:pPr>
            <a:r>
              <a:rPr lang="en-US" altLang="zh-CN" b="1" dirty="0">
                <a:latin typeface="华文楷体" panose="02010600040101010101" pitchFamily="2" charset="-122"/>
                <a:ea typeface="华文楷体" panose="02010600040101010101" pitchFamily="2" charset="-122"/>
              </a:rPr>
              <a:t>	1</a:t>
            </a:r>
            <a:r>
              <a:rPr lang="zh-CN" altLang="en-US" b="1" dirty="0">
                <a:latin typeface="华文楷体" panose="02010600040101010101" pitchFamily="2" charset="-122"/>
                <a:ea typeface="华文楷体" panose="02010600040101010101" pitchFamily="2" charset="-122"/>
              </a:rPr>
              <a:t>）</a:t>
            </a:r>
            <a:r>
              <a:rPr lang="zh-CN" altLang="en-US" b="1" dirty="0">
                <a:latin typeface="黑体" panose="02010609060101010101" pitchFamily="49" charset="-122"/>
                <a:ea typeface="黑体" panose="02010609060101010101" pitchFamily="49" charset="-122"/>
              </a:rPr>
              <a:t>学习算法的基本假设</a:t>
            </a:r>
            <a:r>
              <a:rPr lang="en-US" altLang="zh-CN" dirty="0">
                <a:latin typeface="华文楷体" panose="02010600040101010101" pitchFamily="2" charset="-122"/>
                <a:ea typeface="华文楷体" panose="02010600040101010101" pitchFamily="2" charset="-122"/>
              </a:rPr>
              <a:t>	</a:t>
            </a:r>
          </a:p>
          <a:p>
            <a:pPr>
              <a:lnSpc>
                <a:spcPct val="150000"/>
              </a:lnSpc>
              <a:defRPr/>
            </a:pPr>
            <a:r>
              <a:rPr lang="en-US" altLang="zh-CN" dirty="0">
                <a:latin typeface="华文楷体" panose="02010600040101010101" pitchFamily="2" charset="-122"/>
                <a:ea typeface="华文楷体" panose="02010600040101010101" pitchFamily="2" charset="-122"/>
              </a:rPr>
              <a:t>		</a:t>
            </a:r>
            <a:r>
              <a:rPr lang="zh-CN" altLang="en-US" dirty="0">
                <a:latin typeface="华文细黑" panose="02010600040101010101" pitchFamily="2" charset="-122"/>
                <a:ea typeface="华文细黑" panose="02010600040101010101" pitchFamily="2" charset="-122"/>
              </a:rPr>
              <a:t>用来训练模型的数据（训练集）和真实</a:t>
            </a:r>
            <a:endParaRPr lang="en-US" altLang="zh-CN" dirty="0">
              <a:latin typeface="华文细黑" panose="02010600040101010101" pitchFamily="2" charset="-122"/>
              <a:ea typeface="华文细黑" panose="02010600040101010101" pitchFamily="2" charset="-122"/>
            </a:endParaRPr>
          </a:p>
          <a:p>
            <a:pPr>
              <a:lnSpc>
                <a:spcPct val="150000"/>
              </a:lnSpc>
              <a:defRPr/>
            </a:pPr>
            <a:r>
              <a:rPr lang="en-US" altLang="zh-CN" dirty="0">
                <a:latin typeface="华文细黑" panose="02010600040101010101" pitchFamily="2" charset="-122"/>
                <a:ea typeface="华文细黑" panose="02010600040101010101" pitchFamily="2" charset="-122"/>
              </a:rPr>
              <a:t>	</a:t>
            </a:r>
            <a:r>
              <a:rPr lang="zh-CN" altLang="en-US" dirty="0">
                <a:latin typeface="华文细黑" panose="02010600040101010101" pitchFamily="2" charset="-122"/>
                <a:ea typeface="华文细黑" panose="02010600040101010101" pitchFamily="2" charset="-122"/>
              </a:rPr>
              <a:t>数据（测试集）间是</a:t>
            </a:r>
            <a:r>
              <a:rPr lang="zh-CN" altLang="en-US" dirty="0">
                <a:solidFill>
                  <a:srgbClr val="FF3300"/>
                </a:solidFill>
                <a:latin typeface="华文细黑" panose="02010600040101010101" pitchFamily="2" charset="-122"/>
                <a:ea typeface="华文细黑" panose="02010600040101010101" pitchFamily="2" charset="-122"/>
              </a:rPr>
              <a:t>独立同分布的</a:t>
            </a:r>
            <a:endParaRPr lang="en-US" altLang="zh-CN" dirty="0">
              <a:solidFill>
                <a:srgbClr val="FF3300"/>
              </a:solidFill>
              <a:latin typeface="华文细黑" panose="02010600040101010101" pitchFamily="2" charset="-122"/>
              <a:ea typeface="华文细黑" panose="02010600040101010101" pitchFamily="2" charset="-122"/>
            </a:endParaRPr>
          </a:p>
          <a:p>
            <a:pPr>
              <a:lnSpc>
                <a:spcPct val="150000"/>
              </a:lnSpc>
              <a:defRPr/>
            </a:pPr>
            <a:r>
              <a:rPr lang="en-US" altLang="zh-CN" sz="800" dirty="0">
                <a:solidFill>
                  <a:srgbClr val="0070C0"/>
                </a:solidFill>
                <a:latin typeface="华文楷体" panose="02010600040101010101" pitchFamily="2" charset="-122"/>
                <a:ea typeface="华文楷体" panose="02010600040101010101" pitchFamily="2" charset="-122"/>
              </a:rPr>
              <a:t>	</a:t>
            </a:r>
          </a:p>
          <a:p>
            <a:pPr>
              <a:lnSpc>
                <a:spcPct val="150000"/>
              </a:lnSpc>
              <a:defRPr/>
            </a:pPr>
            <a:r>
              <a:rPr lang="en-US" altLang="zh-CN" dirty="0">
                <a:latin typeface="华文楷体" panose="02010600040101010101" pitchFamily="2" charset="-122"/>
                <a:ea typeface="华文楷体" panose="02010600040101010101" pitchFamily="2" charset="-122"/>
              </a:rPr>
              <a:t>	</a:t>
            </a:r>
            <a:r>
              <a:rPr lang="en-US" altLang="zh-CN" b="1" dirty="0">
                <a:latin typeface="华文楷体" panose="02010600040101010101" pitchFamily="2" charset="-122"/>
                <a:ea typeface="华文楷体" panose="02010600040101010101" pitchFamily="2" charset="-122"/>
              </a:rPr>
              <a:t>2</a:t>
            </a:r>
            <a:r>
              <a:rPr lang="zh-CN" altLang="en-US" b="1" dirty="0">
                <a:latin typeface="华文楷体" panose="02010600040101010101" pitchFamily="2" charset="-122"/>
                <a:ea typeface="华文楷体" panose="02010600040101010101" pitchFamily="2" charset="-122"/>
              </a:rPr>
              <a:t>）</a:t>
            </a:r>
            <a:r>
              <a:rPr lang="zh-CN" altLang="en-US" b="1" dirty="0">
                <a:latin typeface="黑体" panose="02010609060101010101" pitchFamily="49" charset="-122"/>
                <a:ea typeface="黑体" panose="02010609060101010101" pitchFamily="49" charset="-122"/>
              </a:rPr>
              <a:t>泛化能力</a:t>
            </a:r>
            <a:endParaRPr lang="en-US" altLang="zh-CN" b="1" dirty="0">
              <a:latin typeface="黑体" panose="02010609060101010101" pitchFamily="49" charset="-122"/>
              <a:ea typeface="黑体" panose="02010609060101010101" pitchFamily="49" charset="-122"/>
            </a:endParaRPr>
          </a:p>
          <a:p>
            <a:pPr>
              <a:lnSpc>
                <a:spcPct val="150000"/>
              </a:lnSpc>
              <a:defRPr/>
            </a:pPr>
            <a:r>
              <a:rPr lang="en-US" altLang="zh-CN" dirty="0">
                <a:latin typeface="华文楷体" panose="02010600040101010101" pitchFamily="2" charset="-122"/>
                <a:ea typeface="华文楷体" panose="02010600040101010101" pitchFamily="2" charset="-122"/>
              </a:rPr>
              <a:t>		</a:t>
            </a:r>
            <a:r>
              <a:rPr lang="zh-CN" altLang="en-US" dirty="0">
                <a:latin typeface="华文细黑" panose="02010600040101010101" pitchFamily="2" charset="-122"/>
                <a:ea typeface="华文细黑" panose="02010600040101010101" pitchFamily="2" charset="-122"/>
              </a:rPr>
              <a:t>机器学习算法对未知样本的适应能力</a:t>
            </a:r>
            <a:endParaRPr lang="en-US" altLang="zh-CN" dirty="0">
              <a:latin typeface="华文细黑" panose="02010600040101010101" pitchFamily="2" charset="-122"/>
              <a:ea typeface="华文细黑" panose="02010600040101010101" pitchFamily="2" charset="-122"/>
            </a:endParaRPr>
          </a:p>
          <a:p>
            <a:pPr marL="1314450" lvl="2" indent="-400050">
              <a:lnSpc>
                <a:spcPct val="150000"/>
              </a:lnSpc>
              <a:buFont typeface="+mj-lt"/>
              <a:buAutoNum type="romanUcPeriod"/>
              <a:defRPr/>
            </a:pPr>
            <a:r>
              <a:rPr lang="zh-CN" altLang="en-US" dirty="0">
                <a:solidFill>
                  <a:srgbClr val="0070C0"/>
                </a:solidFill>
                <a:latin typeface="华文楷体" panose="02010600040101010101" pitchFamily="2" charset="-122"/>
                <a:ea typeface="华文楷体" panose="02010600040101010101" pitchFamily="2" charset="-122"/>
              </a:rPr>
              <a:t>学到隐含在数据集背后的规律</a:t>
            </a:r>
            <a:endParaRPr lang="en-US" altLang="zh-CN" dirty="0">
              <a:solidFill>
                <a:srgbClr val="0070C0"/>
              </a:solidFill>
              <a:latin typeface="华文楷体" panose="02010600040101010101" pitchFamily="2" charset="-122"/>
              <a:ea typeface="华文楷体" panose="02010600040101010101" pitchFamily="2" charset="-122"/>
            </a:endParaRPr>
          </a:p>
          <a:p>
            <a:pPr marL="1314450" lvl="2" indent="-400050">
              <a:lnSpc>
                <a:spcPct val="150000"/>
              </a:lnSpc>
              <a:buFont typeface="+mj-lt"/>
              <a:buAutoNum type="romanUcPeriod"/>
              <a:defRPr/>
            </a:pPr>
            <a:r>
              <a:rPr lang="zh-CN" altLang="en-US" dirty="0">
                <a:solidFill>
                  <a:srgbClr val="0070C0"/>
                </a:solidFill>
                <a:latin typeface="华文楷体" panose="02010600040101010101" pitchFamily="2" charset="-122"/>
                <a:ea typeface="华文楷体" panose="02010600040101010101" pitchFamily="2" charset="-122"/>
              </a:rPr>
              <a:t>针对具有同一规律的训练集以外的数据</a:t>
            </a:r>
            <a:endParaRPr lang="en-US" altLang="zh-CN" dirty="0">
              <a:solidFill>
                <a:srgbClr val="0070C0"/>
              </a:solidFill>
              <a:latin typeface="华文楷体" panose="02010600040101010101" pitchFamily="2" charset="-122"/>
              <a:ea typeface="华文楷体" panose="02010600040101010101" pitchFamily="2" charset="-122"/>
            </a:endParaRPr>
          </a:p>
          <a:p>
            <a:pPr marL="1314450" lvl="2" indent="-400050">
              <a:lnSpc>
                <a:spcPct val="150000"/>
              </a:lnSpc>
              <a:buFont typeface="+mj-lt"/>
              <a:buAutoNum type="romanUcPeriod"/>
              <a:defRPr/>
            </a:pPr>
            <a:r>
              <a:rPr lang="zh-CN" altLang="en-US" dirty="0">
                <a:solidFill>
                  <a:srgbClr val="0070C0"/>
                </a:solidFill>
                <a:latin typeface="华文楷体" panose="02010600040101010101" pitchFamily="2" charset="-122"/>
                <a:ea typeface="华文楷体" panose="02010600040101010101" pitchFamily="2" charset="-122"/>
              </a:rPr>
              <a:t>经过训练的网络也能给出合适的输出</a:t>
            </a:r>
            <a:endParaRPr lang="en-US" altLang="zh-CN" dirty="0">
              <a:solidFill>
                <a:srgbClr val="0070C0"/>
              </a:solidFill>
              <a:latin typeface="华文楷体" panose="02010600040101010101" pitchFamily="2" charset="-122"/>
              <a:ea typeface="华文楷体" panose="02010600040101010101" pitchFamily="2" charset="-122"/>
            </a:endParaRPr>
          </a:p>
        </p:txBody>
      </p:sp>
      <p:sp>
        <p:nvSpPr>
          <p:cNvPr id="8" name="矩形 7"/>
          <p:cNvSpPr/>
          <p:nvPr/>
        </p:nvSpPr>
        <p:spPr>
          <a:xfrm>
            <a:off x="1640428" y="384062"/>
            <a:ext cx="4802705"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模型的泛化</a:t>
            </a:r>
            <a:endParaRPr lang="zh-CN" altLang="en-US" sz="3600" b="1" dirty="0">
              <a:latin typeface="微软雅黑" panose="020B0503020204020204" pitchFamily="34" charset="-122"/>
              <a:ea typeface="微软雅黑" panose="020B0503020204020204" pitchFamily="34" charset="-122"/>
            </a:endParaRPr>
          </a:p>
        </p:txBody>
      </p:sp>
      <p:grpSp>
        <p:nvGrpSpPr>
          <p:cNvPr id="5" name="组合 4"/>
          <p:cNvGrpSpPr/>
          <p:nvPr/>
        </p:nvGrpSpPr>
        <p:grpSpPr>
          <a:xfrm>
            <a:off x="5502600" y="2000081"/>
            <a:ext cx="6824134" cy="3846384"/>
            <a:chOff x="3361266" y="1961749"/>
            <a:chExt cx="6824134" cy="3846384"/>
          </a:xfrm>
        </p:grpSpPr>
        <p:grpSp>
          <p:nvGrpSpPr>
            <p:cNvPr id="6" name="组合 5"/>
            <p:cNvGrpSpPr/>
            <p:nvPr/>
          </p:nvGrpSpPr>
          <p:grpSpPr>
            <a:xfrm>
              <a:off x="3361266" y="3750733"/>
              <a:ext cx="6824134" cy="2057400"/>
              <a:chOff x="2005480" y="2658510"/>
              <a:chExt cx="8118566" cy="2828926"/>
            </a:xfrm>
          </p:grpSpPr>
          <p:pic>
            <p:nvPicPr>
              <p:cNvPr id="9" name="图片 8"/>
              <p:cNvPicPr>
                <a:picLocks noChangeAspect="1"/>
              </p:cNvPicPr>
              <p:nvPr/>
            </p:nvPicPr>
            <p:blipFill>
              <a:blip r:embed="rId3"/>
              <a:stretch>
                <a:fillRect/>
              </a:stretch>
            </p:blipFill>
            <p:spPr>
              <a:xfrm>
                <a:off x="2005480" y="2658510"/>
                <a:ext cx="7598893" cy="2192867"/>
              </a:xfrm>
              <a:prstGeom prst="rect">
                <a:avLst/>
              </a:prstGeom>
            </p:spPr>
          </p:pic>
          <p:sp>
            <p:nvSpPr>
              <p:cNvPr id="10" name="矩形 9"/>
              <p:cNvSpPr/>
              <p:nvPr/>
            </p:nvSpPr>
            <p:spPr>
              <a:xfrm>
                <a:off x="2525153" y="4825707"/>
                <a:ext cx="7598893" cy="661729"/>
              </a:xfrm>
              <a:prstGeom prst="rect">
                <a:avLst/>
              </a:prstGeom>
            </p:spPr>
            <p:txBody>
              <a:bodyPr wrap="square">
                <a:spAutoFit/>
              </a:bodyPr>
              <a:lstStyle/>
              <a:p>
                <a:pPr>
                  <a:lnSpc>
                    <a:spcPct val="150000"/>
                  </a:lnSpc>
                  <a:defRPr/>
                </a:pPr>
                <a:r>
                  <a:rPr lang="zh-CN" altLang="en-US" dirty="0">
                    <a:latin typeface="华文楷体" panose="02010600040101010101" pitchFamily="2" charset="-122"/>
                    <a:ea typeface="华文楷体" panose="02010600040101010101" pitchFamily="2" charset="-122"/>
                  </a:rPr>
                  <a:t>欠拟合</a:t>
                </a:r>
                <a:r>
                  <a:rPr lang="en-US" altLang="zh-CN" dirty="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正确拟合</a:t>
                </a:r>
                <a:r>
                  <a:rPr lang="en-US" altLang="zh-CN" dirty="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过拟合</a:t>
                </a:r>
                <a:endParaRPr lang="en-US" altLang="zh-CN" dirty="0">
                  <a:latin typeface="华文楷体" panose="02010600040101010101" pitchFamily="2" charset="-122"/>
                  <a:ea typeface="华文楷体" panose="02010600040101010101" pitchFamily="2" charset="-122"/>
                </a:endParaRPr>
              </a:p>
            </p:txBody>
          </p:sp>
        </p:grpSp>
        <p:pic>
          <p:nvPicPr>
            <p:cNvPr id="7" name="Picture 2" descr="https://images2015.cnblogs.com/blog/1155267/201706/1155267-20170612100148837-134751766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9450" y="1961749"/>
              <a:ext cx="6638395" cy="1638713"/>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矩形 1"/>
          <p:cNvSpPr/>
          <p:nvPr/>
        </p:nvSpPr>
        <p:spPr>
          <a:xfrm>
            <a:off x="9032874" y="1388408"/>
            <a:ext cx="2723823" cy="507831"/>
          </a:xfrm>
          <a:prstGeom prst="rect">
            <a:avLst/>
          </a:prstGeom>
        </p:spPr>
        <p:txBody>
          <a:bodyPr wrap="none">
            <a:spAutoFit/>
          </a:bodyPr>
          <a:lstStyle/>
          <a:p>
            <a:pPr>
              <a:lnSpc>
                <a:spcPct val="150000"/>
              </a:lnSpc>
              <a:defRPr/>
            </a:pPr>
            <a:r>
              <a:rPr lang="zh-CN" altLang="en-US" dirty="0">
                <a:solidFill>
                  <a:srgbClr val="FF3300"/>
                </a:solidFill>
                <a:latin typeface="华文细黑" panose="02010600040101010101" pitchFamily="2" charset="-122"/>
                <a:ea typeface="华文细黑" panose="02010600040101010101" pitchFamily="2" charset="-122"/>
              </a:rPr>
              <a:t>参数越多，越容易过拟合</a:t>
            </a:r>
            <a:endParaRPr lang="en-US" altLang="zh-CN" dirty="0">
              <a:solidFill>
                <a:srgbClr val="FF3300"/>
              </a:solidFill>
              <a:latin typeface="华文细黑" panose="02010600040101010101" pitchFamily="2" charset="-122"/>
              <a:ea typeface="华文细黑" panose="0201060004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640428" y="384062"/>
            <a:ext cx="4064336"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神经网络的问题</a:t>
            </a:r>
          </a:p>
        </p:txBody>
      </p:sp>
      <p:sp>
        <p:nvSpPr>
          <p:cNvPr id="20" name="矩形 19"/>
          <p:cNvSpPr/>
          <p:nvPr/>
        </p:nvSpPr>
        <p:spPr>
          <a:xfrm>
            <a:off x="239251" y="2540817"/>
            <a:ext cx="4544890" cy="2400657"/>
          </a:xfrm>
          <a:prstGeom prst="rect">
            <a:avLst/>
          </a:prstGeom>
        </p:spPr>
        <p:txBody>
          <a:bodyPr wrap="square">
            <a:spAutoFit/>
          </a:bodyPr>
          <a:lstStyle/>
          <a:p>
            <a:pPr marL="800100" lvl="1" indent="-342900">
              <a:lnSpc>
                <a:spcPct val="150000"/>
              </a:lnSpc>
              <a:buFont typeface="Wingdings" panose="05000000000000000000" pitchFamily="2" charset="2"/>
              <a:buChar char="Ø"/>
              <a:defRPr/>
            </a:pPr>
            <a:r>
              <a:rPr lang="zh-CN" altLang="en-US" sz="2000" dirty="0">
                <a:solidFill>
                  <a:srgbClr val="FF0000"/>
                </a:solidFill>
                <a:latin typeface="华文楷体" panose="02010600040101010101" pitchFamily="2" charset="-122"/>
                <a:ea typeface="华文楷体" panose="02010600040101010101" pitchFamily="2" charset="-122"/>
              </a:rPr>
              <a:t>考虑一种情形：</a:t>
            </a:r>
            <a:endParaRPr lang="en-US" altLang="zh-CN" sz="2000" dirty="0">
              <a:solidFill>
                <a:srgbClr val="FF0000"/>
              </a:solidFill>
              <a:latin typeface="华文楷体" panose="02010600040101010101" pitchFamily="2" charset="-122"/>
              <a:ea typeface="华文楷体" panose="02010600040101010101" pitchFamily="2" charset="-122"/>
            </a:endParaRPr>
          </a:p>
          <a:p>
            <a:pPr marL="1257300" lvl="2" indent="-342900">
              <a:lnSpc>
                <a:spcPct val="150000"/>
              </a:lnSpc>
              <a:buFont typeface="Wingdings" panose="05000000000000000000" pitchFamily="2" charset="2"/>
              <a:buChar char="ü"/>
              <a:defRPr/>
            </a:pPr>
            <a:endParaRPr lang="zh-CN" altLang="en-US" sz="2000" dirty="0">
              <a:solidFill>
                <a:srgbClr val="FF0000"/>
              </a:solidFill>
              <a:latin typeface="华文楷体" panose="02010600040101010101" pitchFamily="2" charset="-122"/>
              <a:ea typeface="华文楷体" panose="02010600040101010101" pitchFamily="2" charset="-122"/>
            </a:endParaRPr>
          </a:p>
          <a:p>
            <a:pPr marL="1257300" lvl="2" indent="-342900">
              <a:lnSpc>
                <a:spcPct val="150000"/>
              </a:lnSpc>
              <a:buFont typeface="Wingdings" panose="05000000000000000000" pitchFamily="2" charset="2"/>
              <a:buChar char="ü"/>
              <a:defRPr/>
            </a:pPr>
            <a:r>
              <a:rPr lang="zh-CN" altLang="en-US" sz="2000" dirty="0">
                <a:latin typeface="华文楷体" panose="02010600040101010101" pitchFamily="2" charset="-122"/>
                <a:ea typeface="华文楷体" panose="02010600040101010101" pitchFamily="2" charset="-122"/>
              </a:rPr>
              <a:t>如果我们应用右图那样的网络来处理图像问题会发生什么？</a:t>
            </a:r>
            <a:endParaRPr lang="en-US" altLang="zh-CN" sz="2000" dirty="0">
              <a:latin typeface="华文楷体" panose="02010600040101010101" pitchFamily="2" charset="-122"/>
              <a:ea typeface="华文楷体" panose="02010600040101010101" pitchFamily="2" charset="-122"/>
            </a:endParaRPr>
          </a:p>
        </p:txBody>
      </p:sp>
      <p:sp>
        <p:nvSpPr>
          <p:cNvPr id="21" name="矩形 20"/>
          <p:cNvSpPr/>
          <p:nvPr/>
        </p:nvSpPr>
        <p:spPr>
          <a:xfrm>
            <a:off x="1014685" y="1388385"/>
            <a:ext cx="7538913" cy="511807"/>
          </a:xfrm>
          <a:prstGeom prst="rect">
            <a:avLst/>
          </a:prstGeom>
        </p:spPr>
        <p:txBody>
          <a:bodyPr wrap="square">
            <a:spAutoFit/>
          </a:bodyPr>
          <a:lstStyle/>
          <a:p>
            <a:pPr>
              <a:lnSpc>
                <a:spcPct val="125000"/>
              </a:lnSpc>
            </a:pPr>
            <a:r>
              <a:rPr lang="zh-CN" altLang="en-US" sz="2400" b="1" dirty="0">
                <a:solidFill>
                  <a:srgbClr val="FF3300"/>
                </a:solidFill>
                <a:latin typeface="微软雅黑" panose="020B0503020204020204" pitchFamily="34" charset="-122"/>
                <a:ea typeface="微软雅黑" panose="020B0503020204020204" pitchFamily="34" charset="-122"/>
              </a:rPr>
              <a:t>导入</a:t>
            </a:r>
            <a:endParaRPr lang="zh-CN" altLang="en-US" sz="2200" dirty="0">
              <a:solidFill>
                <a:srgbClr val="FF3300"/>
              </a:solidFill>
              <a:latin typeface="微软雅黑" panose="020B0503020204020204" pitchFamily="34" charset="-122"/>
              <a:ea typeface="微软雅黑" panose="020B0503020204020204" pitchFamily="34" charset="-122"/>
            </a:endParaRPr>
          </a:p>
        </p:txBody>
      </p:sp>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7682" y="1415511"/>
            <a:ext cx="517314" cy="517314"/>
          </a:xfrm>
          <a:prstGeom prst="rect">
            <a:avLst/>
          </a:prstGeom>
        </p:spPr>
      </p:pic>
      <p:pic>
        <p:nvPicPr>
          <p:cNvPr id="2" name="Picture 2" descr="https://img-blog.csdn.net/201708222042506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722" y="2003710"/>
            <a:ext cx="6200775" cy="391477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5704764" y="1397475"/>
            <a:ext cx="6083717" cy="400110"/>
          </a:xfrm>
          <a:prstGeom prst="rect">
            <a:avLst/>
          </a:prstGeom>
        </p:spPr>
        <p:txBody>
          <a:bodyPr wrap="none">
            <a:spAutoFit/>
          </a:bodyPr>
          <a:lstStyle/>
          <a:p>
            <a:r>
              <a:rPr lang="zh-CN" altLang="en-US" sz="2000" dirty="0">
                <a:solidFill>
                  <a:srgbClr val="FF0000"/>
                </a:solidFill>
                <a:latin typeface="华文楷体" panose="02010600040101010101" pitchFamily="2" charset="-122"/>
                <a:ea typeface="华文楷体" panose="02010600040101010101" pitchFamily="2" charset="-122"/>
              </a:rPr>
              <a:t>在语音识别等一维信号处理领域取得成功的网络结构</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76098" y="1546688"/>
            <a:ext cx="5174686" cy="4530920"/>
          </a:xfrm>
          <a:prstGeom prst="rect">
            <a:avLst/>
          </a:prstGeom>
          <a:noFill/>
        </p:spPr>
        <p:txBody>
          <a:bodyPr wrap="square">
            <a:spAutoFit/>
          </a:bodyPr>
          <a:lstStyle/>
          <a:p>
            <a:pPr marL="342900" indent="-342900">
              <a:lnSpc>
                <a:spcPct val="150000"/>
              </a:lnSpc>
              <a:buFont typeface="Wingdings" panose="05000000000000000000" pitchFamily="2" charset="2"/>
              <a:buChar char="Ø"/>
              <a:defRPr/>
            </a:pPr>
            <a:r>
              <a:rPr lang="zh-CN" altLang="en-US" sz="1600" b="1" dirty="0">
                <a:latin typeface="微软雅黑" panose="020B0503020204020204" pitchFamily="34" charset="-122"/>
                <a:ea typeface="微软雅黑" panose="020B0503020204020204" pitchFamily="34" charset="-122"/>
              </a:rPr>
              <a:t>如何提高学习算法效果？</a:t>
            </a:r>
            <a:endParaRPr lang="en-US" altLang="zh-CN" sz="1600" b="1" dirty="0">
              <a:latin typeface="微软雅黑" panose="020B0503020204020204" pitchFamily="34" charset="-122"/>
              <a:ea typeface="微软雅黑" panose="020B0503020204020204" pitchFamily="34" charset="-122"/>
            </a:endParaRPr>
          </a:p>
          <a:p>
            <a:pPr lvl="1">
              <a:lnSpc>
                <a:spcPct val="150000"/>
              </a:lnSpc>
              <a:defRPr/>
            </a:pPr>
            <a:endParaRPr lang="en-US" altLang="zh-CN" sz="800" b="1" dirty="0">
              <a:latin typeface="华文楷体" panose="02010600040101010101" pitchFamily="2" charset="-122"/>
              <a:ea typeface="华文楷体" panose="02010600040101010101" pitchFamily="2" charset="-122"/>
            </a:endParaRPr>
          </a:p>
          <a:p>
            <a:pPr>
              <a:lnSpc>
                <a:spcPct val="150000"/>
              </a:lnSpc>
              <a:defRPr/>
            </a:pPr>
            <a:r>
              <a:rPr lang="en-US" altLang="zh-CN" b="1" dirty="0">
                <a:latin typeface="华文楷体" panose="02010600040101010101" pitchFamily="2" charset="-122"/>
                <a:ea typeface="华文楷体" panose="02010600040101010101" pitchFamily="2" charset="-122"/>
              </a:rPr>
              <a:t>	1</a:t>
            </a:r>
            <a:r>
              <a:rPr lang="zh-CN" altLang="en-US" b="1" dirty="0">
                <a:latin typeface="华文楷体" panose="02010600040101010101" pitchFamily="2" charset="-122"/>
                <a:ea typeface="华文楷体" panose="02010600040101010101" pitchFamily="2" charset="-122"/>
              </a:rPr>
              <a:t>）</a:t>
            </a:r>
            <a:r>
              <a:rPr lang="zh-CN" altLang="en-US" b="1" dirty="0">
                <a:latin typeface="华文细黑" panose="02010600040101010101" pitchFamily="2" charset="-122"/>
                <a:ea typeface="华文细黑" panose="02010600040101010101" pitchFamily="2" charset="-122"/>
              </a:rPr>
              <a:t>降低训练误差</a:t>
            </a:r>
            <a:r>
              <a:rPr lang="en-US" altLang="zh-CN" dirty="0">
                <a:latin typeface="华文细黑" panose="02010600040101010101" pitchFamily="2" charset="-122"/>
                <a:ea typeface="华文细黑" panose="02010600040101010101" pitchFamily="2" charset="-122"/>
              </a:rPr>
              <a:t>	</a:t>
            </a:r>
          </a:p>
          <a:p>
            <a:pPr>
              <a:lnSpc>
                <a:spcPct val="150000"/>
              </a:lnSpc>
              <a:defRPr/>
            </a:pPr>
            <a:r>
              <a:rPr lang="en-US" altLang="zh-CN" dirty="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训练误差高：</a:t>
            </a:r>
            <a:r>
              <a:rPr lang="zh-CN" altLang="en-US" dirty="0">
                <a:solidFill>
                  <a:srgbClr val="FF3300"/>
                </a:solidFill>
                <a:latin typeface="华文楷体" panose="02010600040101010101" pitchFamily="2" charset="-122"/>
                <a:ea typeface="华文楷体" panose="02010600040101010101" pitchFamily="2" charset="-122"/>
              </a:rPr>
              <a:t>欠拟合</a:t>
            </a:r>
            <a:endParaRPr lang="en-US" altLang="zh-CN" dirty="0">
              <a:solidFill>
                <a:srgbClr val="FF3300"/>
              </a:solidFill>
              <a:latin typeface="华文楷体" panose="02010600040101010101" pitchFamily="2" charset="-122"/>
              <a:ea typeface="华文楷体" panose="02010600040101010101" pitchFamily="2" charset="-122"/>
            </a:endParaRPr>
          </a:p>
          <a:p>
            <a:pPr>
              <a:lnSpc>
                <a:spcPct val="150000"/>
              </a:lnSpc>
              <a:defRPr/>
            </a:pPr>
            <a:r>
              <a:rPr lang="en-US" altLang="zh-CN" dirty="0">
                <a:solidFill>
                  <a:srgbClr val="FF3300"/>
                </a:solidFill>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表现：</a:t>
            </a:r>
            <a:r>
              <a:rPr lang="zh-CN" altLang="en-US" dirty="0">
                <a:solidFill>
                  <a:srgbClr val="0070C0"/>
                </a:solidFill>
                <a:latin typeface="华文楷体" panose="02010600040101010101" pitchFamily="2" charset="-122"/>
                <a:ea typeface="华文楷体" panose="02010600040101010101" pitchFamily="2" charset="-122"/>
              </a:rPr>
              <a:t>训练集和测试集上精确度都低</a:t>
            </a:r>
            <a:endParaRPr lang="en-US" altLang="zh-CN" dirty="0">
              <a:solidFill>
                <a:srgbClr val="0070C0"/>
              </a:solidFill>
              <a:latin typeface="华文楷体" panose="02010600040101010101" pitchFamily="2" charset="-122"/>
              <a:ea typeface="华文楷体" panose="02010600040101010101" pitchFamily="2" charset="-122"/>
            </a:endParaRPr>
          </a:p>
          <a:p>
            <a:pPr>
              <a:lnSpc>
                <a:spcPct val="150000"/>
              </a:lnSpc>
              <a:defRPr/>
            </a:pPr>
            <a:r>
              <a:rPr lang="en-US" altLang="zh-CN" dirty="0">
                <a:solidFill>
                  <a:srgbClr val="0070C0"/>
                </a:solidFill>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实质：</a:t>
            </a:r>
            <a:r>
              <a:rPr lang="zh-CN" altLang="en-US" dirty="0">
                <a:solidFill>
                  <a:srgbClr val="0070C0"/>
                </a:solidFill>
                <a:latin typeface="华文楷体" panose="02010600040101010101" pitchFamily="2" charset="-122"/>
                <a:ea typeface="华文楷体" panose="02010600040101010101" pitchFamily="2" charset="-122"/>
              </a:rPr>
              <a:t>模型的表示能力不够</a:t>
            </a:r>
            <a:endParaRPr lang="en-US" altLang="zh-CN" dirty="0">
              <a:solidFill>
                <a:srgbClr val="0070C0"/>
              </a:solidFill>
              <a:latin typeface="华文楷体" panose="02010600040101010101" pitchFamily="2" charset="-122"/>
              <a:ea typeface="华文楷体" panose="02010600040101010101" pitchFamily="2" charset="-122"/>
            </a:endParaRPr>
          </a:p>
          <a:p>
            <a:pPr>
              <a:lnSpc>
                <a:spcPct val="150000"/>
              </a:lnSpc>
              <a:defRPr/>
            </a:pPr>
            <a:endParaRPr lang="en-US" altLang="zh-CN" sz="800" dirty="0">
              <a:solidFill>
                <a:srgbClr val="0070C0"/>
              </a:solidFill>
              <a:latin typeface="华文楷体" panose="02010600040101010101" pitchFamily="2" charset="-122"/>
              <a:ea typeface="华文楷体" panose="02010600040101010101" pitchFamily="2" charset="-122"/>
            </a:endParaRPr>
          </a:p>
          <a:p>
            <a:pPr>
              <a:lnSpc>
                <a:spcPct val="150000"/>
              </a:lnSpc>
              <a:defRPr/>
            </a:pPr>
            <a:r>
              <a:rPr lang="en-US" altLang="zh-CN" dirty="0">
                <a:latin typeface="华文楷体" panose="02010600040101010101" pitchFamily="2" charset="-122"/>
                <a:ea typeface="华文楷体" panose="02010600040101010101" pitchFamily="2" charset="-122"/>
              </a:rPr>
              <a:t>	</a:t>
            </a:r>
            <a:r>
              <a:rPr lang="en-US" altLang="zh-CN" b="1" dirty="0">
                <a:latin typeface="华文楷体" panose="02010600040101010101" pitchFamily="2" charset="-122"/>
                <a:ea typeface="华文楷体" panose="02010600040101010101" pitchFamily="2" charset="-122"/>
              </a:rPr>
              <a:t>2</a:t>
            </a:r>
            <a:r>
              <a:rPr lang="zh-CN" altLang="en-US" b="1" dirty="0">
                <a:latin typeface="华文楷体" panose="02010600040101010101" pitchFamily="2" charset="-122"/>
                <a:ea typeface="华文楷体" panose="02010600040101010101" pitchFamily="2" charset="-122"/>
              </a:rPr>
              <a:t>）</a:t>
            </a:r>
            <a:r>
              <a:rPr lang="zh-CN" altLang="en-US" b="1" dirty="0">
                <a:latin typeface="华文细黑" panose="02010600040101010101" pitchFamily="2" charset="-122"/>
                <a:ea typeface="华文细黑" panose="02010600040101010101" pitchFamily="2" charset="-122"/>
              </a:rPr>
              <a:t>缩小训练误差和测试误差的差距</a:t>
            </a:r>
            <a:endParaRPr lang="en-US" altLang="zh-CN" b="1" dirty="0">
              <a:latin typeface="华文细黑" panose="02010600040101010101" pitchFamily="2" charset="-122"/>
              <a:ea typeface="华文细黑" panose="02010600040101010101" pitchFamily="2" charset="-122"/>
            </a:endParaRPr>
          </a:p>
          <a:p>
            <a:pPr>
              <a:lnSpc>
                <a:spcPct val="150000"/>
              </a:lnSpc>
              <a:defRPr/>
            </a:pPr>
            <a:r>
              <a:rPr lang="en-US" altLang="zh-CN" dirty="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训练误差和测试误差间差距大：</a:t>
            </a:r>
            <a:r>
              <a:rPr lang="zh-CN" altLang="en-US" dirty="0">
                <a:solidFill>
                  <a:srgbClr val="FF3300"/>
                </a:solidFill>
                <a:latin typeface="华文楷体" panose="02010600040101010101" pitchFamily="2" charset="-122"/>
                <a:ea typeface="华文楷体" panose="02010600040101010101" pitchFamily="2" charset="-122"/>
              </a:rPr>
              <a:t>过拟合</a:t>
            </a:r>
            <a:endParaRPr lang="en-US" altLang="zh-CN" dirty="0">
              <a:solidFill>
                <a:srgbClr val="FF3300"/>
              </a:solidFill>
              <a:latin typeface="华文楷体" panose="02010600040101010101" pitchFamily="2" charset="-122"/>
              <a:ea typeface="华文楷体" panose="02010600040101010101" pitchFamily="2" charset="-122"/>
            </a:endParaRPr>
          </a:p>
          <a:p>
            <a:pPr>
              <a:lnSpc>
                <a:spcPct val="150000"/>
              </a:lnSpc>
              <a:defRPr/>
            </a:pPr>
            <a:r>
              <a:rPr lang="en-US" altLang="zh-CN" b="1" dirty="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表现：</a:t>
            </a:r>
            <a:r>
              <a:rPr lang="zh-CN" altLang="en-US" dirty="0">
                <a:solidFill>
                  <a:srgbClr val="0070C0"/>
                </a:solidFill>
                <a:latin typeface="华文楷体" panose="02010600040101010101" pitchFamily="2" charset="-122"/>
                <a:ea typeface="华文楷体" panose="02010600040101010101" pitchFamily="2" charset="-122"/>
              </a:rPr>
              <a:t>训练集上精确度高，测试集上精</a:t>
            </a:r>
            <a:endParaRPr lang="en-US" altLang="zh-CN" dirty="0">
              <a:solidFill>
                <a:srgbClr val="0070C0"/>
              </a:solidFill>
              <a:latin typeface="华文楷体" panose="02010600040101010101" pitchFamily="2" charset="-122"/>
              <a:ea typeface="华文楷体" panose="02010600040101010101" pitchFamily="2" charset="-122"/>
            </a:endParaRPr>
          </a:p>
          <a:p>
            <a:pPr>
              <a:lnSpc>
                <a:spcPct val="150000"/>
              </a:lnSpc>
              <a:defRPr/>
            </a:pPr>
            <a:r>
              <a:rPr lang="en-US" altLang="zh-CN" dirty="0">
                <a:solidFill>
                  <a:srgbClr val="0070C0"/>
                </a:solidFill>
                <a:latin typeface="华文楷体" panose="02010600040101010101" pitchFamily="2" charset="-122"/>
                <a:ea typeface="华文楷体" panose="02010600040101010101" pitchFamily="2" charset="-122"/>
              </a:rPr>
              <a:t>	</a:t>
            </a:r>
            <a:r>
              <a:rPr lang="zh-CN" altLang="en-US" dirty="0">
                <a:solidFill>
                  <a:srgbClr val="0070C0"/>
                </a:solidFill>
                <a:latin typeface="华文楷体" panose="02010600040101010101" pitchFamily="2" charset="-122"/>
                <a:ea typeface="华文楷体" panose="02010600040101010101" pitchFamily="2" charset="-122"/>
              </a:rPr>
              <a:t>确度低</a:t>
            </a:r>
            <a:endParaRPr lang="en-US" altLang="zh-CN" dirty="0">
              <a:solidFill>
                <a:srgbClr val="0070C0"/>
              </a:solidFill>
              <a:latin typeface="华文楷体" panose="02010600040101010101" pitchFamily="2" charset="-122"/>
              <a:ea typeface="华文楷体" panose="02010600040101010101" pitchFamily="2" charset="-122"/>
            </a:endParaRPr>
          </a:p>
          <a:p>
            <a:pPr>
              <a:lnSpc>
                <a:spcPct val="150000"/>
              </a:lnSpc>
              <a:defRPr/>
            </a:pPr>
            <a:r>
              <a:rPr lang="en-US" altLang="zh-CN" dirty="0">
                <a:solidFill>
                  <a:srgbClr val="0070C0"/>
                </a:solidFill>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实质：</a:t>
            </a:r>
            <a:r>
              <a:rPr lang="zh-CN" altLang="en-US" dirty="0">
                <a:solidFill>
                  <a:srgbClr val="0070C0"/>
                </a:solidFill>
                <a:latin typeface="华文楷体" panose="02010600040101010101" pitchFamily="2" charset="-122"/>
                <a:ea typeface="华文楷体" panose="02010600040101010101" pitchFamily="2" charset="-122"/>
              </a:rPr>
              <a:t>模型模拟了训练数据独有的噪声</a:t>
            </a:r>
            <a:endParaRPr lang="en-US" altLang="zh-CN" dirty="0">
              <a:solidFill>
                <a:srgbClr val="0070C0"/>
              </a:solidFill>
              <a:latin typeface="华文楷体" panose="02010600040101010101" pitchFamily="2" charset="-122"/>
              <a:ea typeface="华文楷体" panose="02010600040101010101" pitchFamily="2" charset="-122"/>
            </a:endParaRPr>
          </a:p>
        </p:txBody>
      </p:sp>
      <p:sp>
        <p:nvSpPr>
          <p:cNvPr id="8" name="矩形 7"/>
          <p:cNvSpPr/>
          <p:nvPr/>
        </p:nvSpPr>
        <p:spPr>
          <a:xfrm>
            <a:off x="1640428" y="384062"/>
            <a:ext cx="4802705"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模型的泛化</a:t>
            </a:r>
            <a:endParaRPr lang="zh-CN" altLang="en-US" sz="3600" b="1" dirty="0">
              <a:latin typeface="微软雅黑" panose="020B0503020204020204" pitchFamily="34" charset="-122"/>
              <a:ea typeface="微软雅黑" panose="020B0503020204020204" pitchFamily="34" charset="-122"/>
            </a:endParaRPr>
          </a:p>
        </p:txBody>
      </p:sp>
      <p:grpSp>
        <p:nvGrpSpPr>
          <p:cNvPr id="5" name="组合 4"/>
          <p:cNvGrpSpPr/>
          <p:nvPr/>
        </p:nvGrpSpPr>
        <p:grpSpPr>
          <a:xfrm>
            <a:off x="5502600" y="2000081"/>
            <a:ext cx="6824134" cy="3846384"/>
            <a:chOff x="3361266" y="1961749"/>
            <a:chExt cx="6824134" cy="3846384"/>
          </a:xfrm>
        </p:grpSpPr>
        <p:grpSp>
          <p:nvGrpSpPr>
            <p:cNvPr id="6" name="组合 5"/>
            <p:cNvGrpSpPr/>
            <p:nvPr/>
          </p:nvGrpSpPr>
          <p:grpSpPr>
            <a:xfrm>
              <a:off x="3361266" y="3750733"/>
              <a:ext cx="6824134" cy="2057400"/>
              <a:chOff x="2005480" y="2658510"/>
              <a:chExt cx="8118566" cy="2828926"/>
            </a:xfrm>
          </p:grpSpPr>
          <p:pic>
            <p:nvPicPr>
              <p:cNvPr id="9" name="图片 8"/>
              <p:cNvPicPr>
                <a:picLocks noChangeAspect="1"/>
              </p:cNvPicPr>
              <p:nvPr/>
            </p:nvPicPr>
            <p:blipFill>
              <a:blip r:embed="rId3"/>
              <a:stretch>
                <a:fillRect/>
              </a:stretch>
            </p:blipFill>
            <p:spPr>
              <a:xfrm>
                <a:off x="2005480" y="2658510"/>
                <a:ext cx="7598893" cy="2192867"/>
              </a:xfrm>
              <a:prstGeom prst="rect">
                <a:avLst/>
              </a:prstGeom>
            </p:spPr>
          </p:pic>
          <p:sp>
            <p:nvSpPr>
              <p:cNvPr id="10" name="矩形 9"/>
              <p:cNvSpPr/>
              <p:nvPr/>
            </p:nvSpPr>
            <p:spPr>
              <a:xfrm>
                <a:off x="2525153" y="4825707"/>
                <a:ext cx="7598893" cy="661729"/>
              </a:xfrm>
              <a:prstGeom prst="rect">
                <a:avLst/>
              </a:prstGeom>
            </p:spPr>
            <p:txBody>
              <a:bodyPr wrap="square">
                <a:spAutoFit/>
              </a:bodyPr>
              <a:lstStyle/>
              <a:p>
                <a:pPr>
                  <a:lnSpc>
                    <a:spcPct val="150000"/>
                  </a:lnSpc>
                  <a:defRPr/>
                </a:pPr>
                <a:r>
                  <a:rPr lang="zh-CN" altLang="en-US" dirty="0">
                    <a:latin typeface="华文楷体" panose="02010600040101010101" pitchFamily="2" charset="-122"/>
                    <a:ea typeface="华文楷体" panose="02010600040101010101" pitchFamily="2" charset="-122"/>
                  </a:rPr>
                  <a:t>欠拟合</a:t>
                </a:r>
                <a:r>
                  <a:rPr lang="en-US" altLang="zh-CN" dirty="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正确拟合</a:t>
                </a:r>
                <a:r>
                  <a:rPr lang="en-US" altLang="zh-CN" dirty="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过拟合</a:t>
                </a:r>
                <a:endParaRPr lang="en-US" altLang="zh-CN" dirty="0">
                  <a:latin typeface="华文楷体" panose="02010600040101010101" pitchFamily="2" charset="-122"/>
                  <a:ea typeface="华文楷体" panose="02010600040101010101" pitchFamily="2" charset="-122"/>
                </a:endParaRPr>
              </a:p>
            </p:txBody>
          </p:sp>
        </p:grpSp>
        <p:pic>
          <p:nvPicPr>
            <p:cNvPr id="7" name="Picture 2" descr="https://images2015.cnblogs.com/blog/1155267/201706/1155267-20170612100148837-134751766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9450" y="1961749"/>
              <a:ext cx="6638395" cy="1638713"/>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08071" y="2562350"/>
            <a:ext cx="4724305" cy="2585323"/>
          </a:xfrm>
          <a:prstGeom prst="rect">
            <a:avLst/>
          </a:prstGeom>
          <a:noFill/>
        </p:spPr>
        <p:txBody>
          <a:bodyPr wrap="square">
            <a:spAutoFit/>
          </a:bodyPr>
          <a:lstStyle/>
          <a:p>
            <a:pPr marL="342900" indent="-342900">
              <a:lnSpc>
                <a:spcPct val="150000"/>
              </a:lnSpc>
              <a:buFont typeface="Wingdings" panose="05000000000000000000" pitchFamily="2" charset="2"/>
              <a:buChar char="u"/>
              <a:defRPr/>
            </a:pPr>
            <a:r>
              <a:rPr lang="zh-CN" altLang="en-US" sz="2000" b="1" dirty="0">
                <a:latin typeface="微软雅黑" panose="020B0503020204020204" pitchFamily="34" charset="-122"/>
                <a:ea typeface="微软雅黑" panose="020B0503020204020204" pitchFamily="34" charset="-122"/>
              </a:rPr>
              <a:t>深度神经网络的泛化能力</a:t>
            </a:r>
            <a:endParaRPr lang="en-US" altLang="zh-CN" sz="2000" b="1" dirty="0">
              <a:latin typeface="微软雅黑" panose="020B0503020204020204" pitchFamily="34" charset="-122"/>
              <a:ea typeface="微软雅黑" panose="020B0503020204020204" pitchFamily="34" charset="-122"/>
            </a:endParaRPr>
          </a:p>
          <a:p>
            <a:pPr>
              <a:lnSpc>
                <a:spcPct val="150000"/>
              </a:lnSpc>
              <a:defRPr/>
            </a:pPr>
            <a:r>
              <a:rPr lang="en-US" altLang="zh-CN" sz="800" b="1" dirty="0">
                <a:latin typeface="华文楷体" panose="02010600040101010101" pitchFamily="2" charset="-122"/>
                <a:ea typeface="华文楷体" panose="02010600040101010101" pitchFamily="2" charset="-122"/>
              </a:rPr>
              <a:t>		</a:t>
            </a:r>
          </a:p>
          <a:p>
            <a:pPr>
              <a:lnSpc>
                <a:spcPct val="150000"/>
              </a:lnSpc>
              <a:defRPr/>
            </a:pPr>
            <a:r>
              <a:rPr lang="en-US" altLang="zh-CN" b="1" dirty="0">
                <a:latin typeface="华文楷体" panose="02010600040101010101" pitchFamily="2" charset="-122"/>
                <a:ea typeface="华文楷体" panose="02010600040101010101" pitchFamily="2" charset="-122"/>
              </a:rPr>
              <a:t>	</a:t>
            </a:r>
            <a:r>
              <a:rPr lang="en-US" altLang="zh-CN" dirty="0">
                <a:latin typeface="华文楷体" panose="02010600040101010101" pitchFamily="2" charset="-122"/>
                <a:ea typeface="华文楷体" panose="02010600040101010101" pitchFamily="2" charset="-122"/>
              </a:rPr>
              <a:t>1</a:t>
            </a:r>
            <a:r>
              <a:rPr lang="zh-CN" altLang="en-US" dirty="0">
                <a:latin typeface="华文楷体" panose="02010600040101010101" pitchFamily="2" charset="-122"/>
                <a:ea typeface="华文楷体" panose="02010600040101010101" pitchFamily="2" charset="-122"/>
              </a:rPr>
              <a:t>）</a:t>
            </a:r>
            <a:r>
              <a:rPr lang="zh-CN" altLang="en-US" dirty="0">
                <a:solidFill>
                  <a:srgbClr val="0070C0"/>
                </a:solidFill>
                <a:latin typeface="华文楷体" panose="02010600040101010101" pitchFamily="2" charset="-122"/>
                <a:ea typeface="华文楷体" panose="02010600040101010101" pitchFamily="2" charset="-122"/>
              </a:rPr>
              <a:t>高模型容量</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高拟合各种函数的能力，模型偏向于</a:t>
            </a:r>
            <a:r>
              <a:rPr lang="zh-CN" altLang="en-US" dirty="0">
                <a:solidFill>
                  <a:srgbClr val="FF3300"/>
                </a:solidFill>
                <a:latin typeface="华文楷体" panose="02010600040101010101" pitchFamily="2" charset="-122"/>
                <a:ea typeface="华文楷体" panose="02010600040101010101" pitchFamily="2" charset="-122"/>
              </a:rPr>
              <a:t>过拟合</a:t>
            </a:r>
            <a:endParaRPr lang="en-US" altLang="zh-CN" dirty="0">
              <a:solidFill>
                <a:srgbClr val="FF3300"/>
              </a:solidFill>
              <a:latin typeface="华文楷体" panose="02010600040101010101" pitchFamily="2" charset="-122"/>
              <a:ea typeface="华文楷体" panose="02010600040101010101" pitchFamily="2" charset="-122"/>
            </a:endParaRPr>
          </a:p>
          <a:p>
            <a:pPr>
              <a:lnSpc>
                <a:spcPct val="150000"/>
              </a:lnSpc>
              <a:defRPr/>
            </a:pPr>
            <a:endParaRPr lang="en-US" altLang="zh-CN" sz="800" dirty="0">
              <a:latin typeface="华文楷体" panose="02010600040101010101" pitchFamily="2" charset="-122"/>
              <a:ea typeface="华文楷体" panose="02010600040101010101" pitchFamily="2" charset="-122"/>
            </a:endParaRPr>
          </a:p>
          <a:p>
            <a:pPr>
              <a:lnSpc>
                <a:spcPct val="150000"/>
              </a:lnSpc>
              <a:defRPr/>
            </a:pPr>
            <a:r>
              <a:rPr lang="en-US" altLang="zh-CN" dirty="0">
                <a:latin typeface="华文楷体" panose="02010600040101010101" pitchFamily="2" charset="-122"/>
                <a:ea typeface="华文楷体" panose="02010600040101010101" pitchFamily="2" charset="-122"/>
              </a:rPr>
              <a:t>	2</a:t>
            </a:r>
            <a:r>
              <a:rPr lang="zh-CN" altLang="en-US" dirty="0">
                <a:latin typeface="华文楷体" panose="02010600040101010101" pitchFamily="2" charset="-122"/>
                <a:ea typeface="华文楷体" panose="02010600040101010101" pitchFamily="2" charset="-122"/>
              </a:rPr>
              <a:t>）</a:t>
            </a:r>
            <a:r>
              <a:rPr lang="zh-CN" altLang="en-US" dirty="0">
                <a:solidFill>
                  <a:srgbClr val="0070C0"/>
                </a:solidFill>
                <a:latin typeface="华文楷体" panose="02010600040101010101" pitchFamily="2" charset="-122"/>
                <a:ea typeface="华文楷体" panose="02010600040101010101" pitchFamily="2" charset="-122"/>
              </a:rPr>
              <a:t>正则化</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对学习算法的修改，为了减少测试误差（泛化误差）而不是训练误差</a:t>
            </a:r>
            <a:endParaRPr lang="en-US" altLang="zh-CN" dirty="0">
              <a:latin typeface="华文楷体" panose="02010600040101010101" pitchFamily="2" charset="-122"/>
              <a:ea typeface="华文楷体" panose="02010600040101010101" pitchFamily="2" charset="-122"/>
            </a:endParaRPr>
          </a:p>
        </p:txBody>
      </p:sp>
      <p:sp>
        <p:nvSpPr>
          <p:cNvPr id="8" name="矩形 7"/>
          <p:cNvSpPr/>
          <p:nvPr/>
        </p:nvSpPr>
        <p:spPr>
          <a:xfrm>
            <a:off x="1640428" y="384062"/>
            <a:ext cx="4802705"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模型的泛化</a:t>
            </a:r>
            <a:endParaRPr lang="zh-CN" altLang="en-US" sz="3600" b="1" dirty="0">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502600" y="2000081"/>
            <a:ext cx="6824134" cy="3846384"/>
            <a:chOff x="3361266" y="1961749"/>
            <a:chExt cx="6824134" cy="3846384"/>
          </a:xfrm>
        </p:grpSpPr>
        <p:grpSp>
          <p:nvGrpSpPr>
            <p:cNvPr id="12" name="组合 11"/>
            <p:cNvGrpSpPr/>
            <p:nvPr/>
          </p:nvGrpSpPr>
          <p:grpSpPr>
            <a:xfrm>
              <a:off x="3361266" y="3750733"/>
              <a:ext cx="6824134" cy="2057400"/>
              <a:chOff x="2005480" y="2658510"/>
              <a:chExt cx="8118566" cy="2828926"/>
            </a:xfrm>
          </p:grpSpPr>
          <p:pic>
            <p:nvPicPr>
              <p:cNvPr id="14" name="图片 13"/>
              <p:cNvPicPr>
                <a:picLocks noChangeAspect="1"/>
              </p:cNvPicPr>
              <p:nvPr/>
            </p:nvPicPr>
            <p:blipFill>
              <a:blip r:embed="rId3"/>
              <a:stretch>
                <a:fillRect/>
              </a:stretch>
            </p:blipFill>
            <p:spPr>
              <a:xfrm>
                <a:off x="2005480" y="2658510"/>
                <a:ext cx="7598893" cy="2192867"/>
              </a:xfrm>
              <a:prstGeom prst="rect">
                <a:avLst/>
              </a:prstGeom>
            </p:spPr>
          </p:pic>
          <p:sp>
            <p:nvSpPr>
              <p:cNvPr id="15" name="矩形 14"/>
              <p:cNvSpPr/>
              <p:nvPr/>
            </p:nvSpPr>
            <p:spPr>
              <a:xfrm>
                <a:off x="2525153" y="4825707"/>
                <a:ext cx="7598893" cy="661729"/>
              </a:xfrm>
              <a:prstGeom prst="rect">
                <a:avLst/>
              </a:prstGeom>
            </p:spPr>
            <p:txBody>
              <a:bodyPr wrap="square">
                <a:spAutoFit/>
              </a:bodyPr>
              <a:lstStyle/>
              <a:p>
                <a:pPr>
                  <a:lnSpc>
                    <a:spcPct val="150000"/>
                  </a:lnSpc>
                  <a:defRPr/>
                </a:pPr>
                <a:r>
                  <a:rPr lang="zh-CN" altLang="en-US" dirty="0">
                    <a:latin typeface="华文楷体" panose="02010600040101010101" pitchFamily="2" charset="-122"/>
                    <a:ea typeface="华文楷体" panose="02010600040101010101" pitchFamily="2" charset="-122"/>
                  </a:rPr>
                  <a:t>欠拟合</a:t>
                </a:r>
                <a:r>
                  <a:rPr lang="en-US" altLang="zh-CN" dirty="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正确拟合</a:t>
                </a:r>
                <a:r>
                  <a:rPr lang="en-US" altLang="zh-CN" dirty="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过拟合</a:t>
                </a:r>
                <a:endParaRPr lang="en-US" altLang="zh-CN" dirty="0">
                  <a:latin typeface="华文楷体" panose="02010600040101010101" pitchFamily="2" charset="-122"/>
                  <a:ea typeface="华文楷体" panose="02010600040101010101" pitchFamily="2" charset="-122"/>
                </a:endParaRPr>
              </a:p>
            </p:txBody>
          </p:sp>
        </p:grpSp>
        <p:pic>
          <p:nvPicPr>
            <p:cNvPr id="13" name="Picture 2" descr="https://images2015.cnblogs.com/blog/1155267/201706/1155267-20170612100148837-134751766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9450" y="1961749"/>
              <a:ext cx="6638395" cy="1638713"/>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矩形 3"/>
              <p:cNvSpPr/>
              <p:nvPr/>
            </p:nvSpPr>
            <p:spPr>
              <a:xfrm>
                <a:off x="535952" y="1324951"/>
                <a:ext cx="11541747" cy="5501891"/>
              </a:xfrm>
              <a:prstGeom prst="rect">
                <a:avLst/>
              </a:prstGeom>
              <a:noFill/>
            </p:spPr>
            <p:txBody>
              <a:bodyPr wrap="square">
                <a:spAutoFit/>
              </a:bodyPr>
              <a:lstStyle/>
              <a:p>
                <a:pPr marL="342900" indent="-342900">
                  <a:lnSpc>
                    <a:spcPct val="150000"/>
                  </a:lnSpc>
                  <a:buFont typeface="Wingdings" panose="05000000000000000000" pitchFamily="2" charset="2"/>
                  <a:buChar char="Ø"/>
                  <a:defRPr/>
                </a:pPr>
                <a:r>
                  <a:rPr lang="zh-CN" altLang="en-US" sz="2000" b="1" dirty="0">
                    <a:latin typeface="微软雅黑" panose="020B0503020204020204" pitchFamily="34" charset="-122"/>
                    <a:ea typeface="微软雅黑" panose="020B0503020204020204" pitchFamily="34" charset="-122"/>
                  </a:rPr>
                  <a:t>正则化</a:t>
                </a:r>
                <a:endParaRPr lang="en-US" altLang="zh-CN" sz="2000" b="1" dirty="0">
                  <a:latin typeface="微软雅黑" panose="020B0503020204020204" pitchFamily="34" charset="-122"/>
                  <a:ea typeface="微软雅黑" panose="020B0503020204020204" pitchFamily="34" charset="-122"/>
                </a:endParaRPr>
              </a:p>
              <a:p>
                <a:pPr>
                  <a:lnSpc>
                    <a:spcPct val="150000"/>
                  </a:lnSpc>
                  <a:defRPr/>
                </a:pPr>
                <a:endParaRPr lang="en-US" altLang="zh-CN" sz="800" b="1"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ü"/>
                  <a:defRPr/>
                </a:pPr>
                <a:r>
                  <a:rPr lang="en-US" altLang="zh-CN" b="1" dirty="0">
                    <a:solidFill>
                      <a:srgbClr val="FF0000"/>
                    </a:solidFill>
                    <a:latin typeface="华文楷体" panose="02010600040101010101" pitchFamily="2" charset="-122"/>
                    <a:ea typeface="华文楷体" panose="02010600040101010101" pitchFamily="2" charset="-122"/>
                  </a:rPr>
                  <a:t>Early-stopping</a:t>
                </a:r>
                <a:r>
                  <a:rPr lang="zh-CN" altLang="en-US" b="1" dirty="0">
                    <a:solidFill>
                      <a:srgbClr val="FF0000"/>
                    </a:solidFill>
                    <a:latin typeface="华文楷体" panose="02010600040101010101" pitchFamily="2" charset="-122"/>
                    <a:ea typeface="华文楷体" panose="02010600040101010101" pitchFamily="2" charset="-122"/>
                  </a:rPr>
                  <a:t>（早停法）</a:t>
                </a:r>
                <a:r>
                  <a:rPr lang="zh-CN" altLang="en-US" b="1" dirty="0">
                    <a:latin typeface="华文楷体" panose="02010600040101010101" pitchFamily="2" charset="-122"/>
                    <a:ea typeface="华文楷体" panose="02010600040101010101" pitchFamily="2" charset="-122"/>
                  </a:rPr>
                  <a:t>：</a:t>
                </a:r>
                <a:endParaRPr lang="en-US" altLang="zh-CN" b="1" dirty="0">
                  <a:latin typeface="华文楷体" panose="02010600040101010101" pitchFamily="2" charset="-122"/>
                  <a:ea typeface="华文楷体" panose="02010600040101010101" pitchFamily="2" charset="-122"/>
                </a:endParaRPr>
              </a:p>
              <a:p>
                <a:pPr>
                  <a:lnSpc>
                    <a:spcPct val="150000"/>
                  </a:lnSpc>
                  <a:defRPr/>
                </a:pPr>
                <a:r>
                  <a:rPr lang="en-US" altLang="zh-CN" b="1" dirty="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检测训练集和验证集上的精确度，</a:t>
                </a:r>
                <a:endParaRPr lang="en-US" altLang="zh-CN" dirty="0">
                  <a:latin typeface="华文楷体" panose="02010600040101010101" pitchFamily="2" charset="-122"/>
                  <a:ea typeface="华文楷体" panose="02010600040101010101" pitchFamily="2" charset="-122"/>
                </a:endParaRPr>
              </a:p>
              <a:p>
                <a:pPr>
                  <a:lnSpc>
                    <a:spcPct val="150000"/>
                  </a:lnSpc>
                  <a:defRPr/>
                </a:pPr>
                <a:r>
                  <a:rPr lang="en-US" altLang="zh-CN" dirty="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训练集的精确度下降  </a:t>
                </a:r>
                <a:r>
                  <a:rPr lang="en-US" altLang="zh-CN" dirty="0">
                    <a:latin typeface="华文楷体" panose="02010600040101010101" pitchFamily="2" charset="-122"/>
                    <a:ea typeface="华文楷体" panose="02010600040101010101" pitchFamily="2" charset="-122"/>
                  </a:rPr>
                  <a:t>but  </a:t>
                </a:r>
                <a:r>
                  <a:rPr lang="zh-CN" altLang="en-US" dirty="0">
                    <a:latin typeface="华文楷体" panose="02010600040101010101" pitchFamily="2" charset="-122"/>
                    <a:ea typeface="华文楷体" panose="02010600040101010101" pitchFamily="2" charset="-122"/>
                  </a:rPr>
                  <a:t>验证集上的精确度上升 </a:t>
                </a:r>
                <a:r>
                  <a:rPr lang="en-US" altLang="zh-CN" dirty="0">
                    <a:latin typeface="华文楷体" panose="02010600040101010101" pitchFamily="2" charset="-122"/>
                    <a:ea typeface="华文楷体" panose="02010600040101010101" pitchFamily="2" charset="-122"/>
                    <a:sym typeface="Wingdings" panose="05000000000000000000" pitchFamily="2" charset="2"/>
                  </a:rPr>
                  <a:t></a:t>
                </a:r>
                <a:r>
                  <a:rPr lang="zh-CN" altLang="en-US" dirty="0">
                    <a:latin typeface="华文楷体" panose="02010600040101010101" pitchFamily="2" charset="-122"/>
                    <a:ea typeface="华文楷体" panose="02010600040101010101" pitchFamily="2" charset="-122"/>
                  </a:rPr>
                  <a:t>则停止训练</a:t>
                </a:r>
                <a:endParaRPr lang="en-US" altLang="zh-CN" dirty="0">
                  <a:latin typeface="华文楷体" panose="02010600040101010101" pitchFamily="2" charset="-122"/>
                  <a:ea typeface="华文楷体" panose="02010600040101010101" pitchFamily="2" charset="-122"/>
                </a:endParaRPr>
              </a:p>
              <a:p>
                <a:pPr>
                  <a:lnSpc>
                    <a:spcPct val="150000"/>
                  </a:lnSpc>
                  <a:defRPr/>
                </a:pPr>
                <a:endParaRPr lang="en-US" altLang="zh-CN" sz="900" b="1"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ü"/>
                  <a:defRPr/>
                </a:pPr>
                <a:r>
                  <a:rPr lang="zh-CN" altLang="en-US" b="1" dirty="0">
                    <a:solidFill>
                      <a:srgbClr val="FF0000"/>
                    </a:solidFill>
                    <a:latin typeface="华文楷体" panose="02010600040101010101" pitchFamily="2" charset="-122"/>
                    <a:ea typeface="华文楷体" panose="02010600040101010101" pitchFamily="2" charset="-122"/>
                  </a:rPr>
                  <a:t>权重正则化</a:t>
                </a:r>
                <a:r>
                  <a:rPr lang="zh-CN" altLang="en-US" b="1" dirty="0">
                    <a:latin typeface="华文楷体" panose="02010600040101010101" pitchFamily="2" charset="-122"/>
                    <a:ea typeface="华文楷体" panose="02010600040101010101" pitchFamily="2" charset="-122"/>
                  </a:rPr>
                  <a:t>：</a:t>
                </a:r>
                <a:endParaRPr lang="en-US" altLang="zh-CN" b="1" dirty="0">
                  <a:latin typeface="华文楷体" panose="02010600040101010101" pitchFamily="2" charset="-122"/>
                  <a:ea typeface="华文楷体" panose="02010600040101010101" pitchFamily="2" charset="-122"/>
                </a:endParaRPr>
              </a:p>
              <a:p>
                <a:pPr>
                  <a:lnSpc>
                    <a:spcPct val="150000"/>
                  </a:lnSpc>
                  <a:defRPr/>
                </a:pPr>
                <a:r>
                  <a:rPr lang="en-US" altLang="zh-CN" b="1" dirty="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噪声相比于正常信号而言，通常会在某些点出现较大的峰值，</a:t>
                </a:r>
                <a:endParaRPr lang="en-US" altLang="zh-CN" b="1" dirty="0">
                  <a:latin typeface="华文楷体" panose="02010600040101010101" pitchFamily="2" charset="-122"/>
                  <a:ea typeface="华文楷体" panose="02010600040101010101" pitchFamily="2" charset="-122"/>
                </a:endParaRPr>
              </a:p>
              <a:p>
                <a:pPr>
                  <a:lnSpc>
                    <a:spcPct val="150000"/>
                  </a:lnSpc>
                  <a:defRPr/>
                </a:pPr>
                <a:r>
                  <a:rPr lang="en-US" altLang="zh-CN" dirty="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保证权重系数在绝对值意义上足够小，就能够保证噪声不会被过度响应（模型不应过于复杂）。</a:t>
                </a:r>
                <a:endParaRPr lang="en-US" altLang="zh-CN" dirty="0">
                  <a:latin typeface="华文楷体" panose="02010600040101010101" pitchFamily="2" charset="-122"/>
                  <a:ea typeface="华文楷体" panose="02010600040101010101" pitchFamily="2" charset="-122"/>
                </a:endParaRPr>
              </a:p>
              <a:p>
                <a:pPr>
                  <a:lnSpc>
                    <a:spcPct val="150000"/>
                  </a:lnSpc>
                  <a:defRPr/>
                </a:pPr>
                <a:r>
                  <a:rPr lang="en-US" altLang="zh-CN" dirty="0">
                    <a:latin typeface="华文楷体" panose="02010600040101010101" pitchFamily="2" charset="-122"/>
                    <a:ea typeface="华文楷体" panose="02010600040101010101" pitchFamily="2" charset="-122"/>
                  </a:rPr>
                  <a:t>		L1</a:t>
                </a:r>
                <a:r>
                  <a:rPr lang="zh-CN" altLang="en-US" dirty="0">
                    <a:latin typeface="华文楷体" panose="02010600040101010101" pitchFamily="2" charset="-122"/>
                    <a:ea typeface="华文楷体" panose="02010600040101010101" pitchFamily="2" charset="-122"/>
                  </a:rPr>
                  <a:t>正则：</a:t>
                </a:r>
                <a:r>
                  <a:rPr lang="en-US" altLang="zh-CN" dirty="0">
                    <a:latin typeface="华文楷体" panose="02010600040101010101" pitchFamily="2" charset="-122"/>
                    <a:ea typeface="华文楷体" panose="02010600040101010101" pitchFamily="2" charset="-122"/>
                  </a:rPr>
                  <a:t>					</a:t>
                </a:r>
                <a14:m>
                  <m:oMath xmlns:m="http://schemas.openxmlformats.org/officeDocument/2006/math">
                    <m:r>
                      <a:rPr lang="en-US" altLang="zh-CN" b="0" i="1" smtClean="0">
                        <a:latin typeface="Cambria Math" panose="02040503050406030204" pitchFamily="18" charset="0"/>
                        <a:ea typeface="华文楷体" panose="02010600040101010101" pitchFamily="2" charset="-122"/>
                      </a:rPr>
                      <m:t>𝐽</m:t>
                    </m:r>
                    <m:r>
                      <a:rPr lang="en-US" altLang="zh-CN" b="0" i="1" smtClean="0">
                        <a:latin typeface="Cambria Math" panose="02040503050406030204" pitchFamily="18" charset="0"/>
                        <a:ea typeface="华文楷体" panose="02010600040101010101" pitchFamily="2" charset="-122"/>
                      </a:rPr>
                      <m:t>= </m:t>
                    </m:r>
                    <m:sSub>
                      <m:sSubPr>
                        <m:ctrlPr>
                          <a:rPr lang="en-US" altLang="zh-CN" b="0" i="1" smtClean="0">
                            <a:latin typeface="Cambria Math"/>
                            <a:ea typeface="华文楷体" panose="02010600040101010101" pitchFamily="2" charset="-122"/>
                          </a:rPr>
                        </m:ctrlPr>
                      </m:sSubPr>
                      <m:e>
                        <m:r>
                          <a:rPr lang="en-US" altLang="zh-CN" b="0" i="1" smtClean="0">
                            <a:latin typeface="Cambria Math" panose="02040503050406030204" pitchFamily="18" charset="0"/>
                            <a:ea typeface="华文楷体" panose="02010600040101010101" pitchFamily="2" charset="-122"/>
                          </a:rPr>
                          <m:t>𝐽</m:t>
                        </m:r>
                      </m:e>
                      <m:sub>
                        <m:r>
                          <a:rPr lang="en-US" altLang="zh-CN" b="0" i="1" smtClean="0">
                            <a:latin typeface="Cambria Math" panose="02040503050406030204" pitchFamily="18" charset="0"/>
                            <a:ea typeface="华文楷体" panose="02010600040101010101" pitchFamily="2" charset="-122"/>
                          </a:rPr>
                          <m:t>0</m:t>
                        </m:r>
                      </m:sub>
                    </m:sSub>
                    <m:r>
                      <a:rPr lang="en-US" altLang="zh-CN" b="0" i="1" smtClean="0">
                        <a:latin typeface="Cambria Math" panose="02040503050406030204" pitchFamily="18" charset="0"/>
                        <a:ea typeface="华文楷体" panose="02010600040101010101" pitchFamily="2" charset="-122"/>
                      </a:rPr>
                      <m:t>+</m:t>
                    </m:r>
                    <m:r>
                      <a:rPr lang="en-US" altLang="zh-CN" b="0" i="1" smtClean="0">
                        <a:latin typeface="Cambria Math"/>
                        <a:ea typeface="华文楷体" panose="02010600040101010101" pitchFamily="2" charset="-122"/>
                      </a:rPr>
                      <m:t> </m:t>
                    </m:r>
                    <m:r>
                      <m:rPr>
                        <m:sty m:val="p"/>
                      </m:rPr>
                      <a:rPr lang="el-GR" altLang="zh-CN" b="0" i="1" smtClean="0">
                        <a:latin typeface="Cambria Math"/>
                        <a:ea typeface="华文楷体" panose="02010600040101010101" pitchFamily="2" charset="-122"/>
                      </a:rPr>
                      <m:t>λ</m:t>
                    </m:r>
                    <m:r>
                      <a:rPr lang="en-US" altLang="zh-CN" b="0" i="1" smtClean="0">
                        <a:latin typeface="Cambria Math"/>
                        <a:ea typeface="华文楷体" panose="02010600040101010101" pitchFamily="2" charset="-122"/>
                      </a:rPr>
                      <m:t>||</m:t>
                    </m:r>
                    <m:r>
                      <a:rPr lang="en-US" altLang="zh-CN" b="0" i="1" smtClean="0">
                        <a:latin typeface="Cambria Math"/>
                        <a:ea typeface="华文楷体" panose="02010600040101010101" pitchFamily="2" charset="-122"/>
                      </a:rPr>
                      <m:t>𝑤</m:t>
                    </m:r>
                    <m:r>
                      <a:rPr lang="en-US" altLang="zh-CN" b="0" i="1" smtClean="0">
                        <a:latin typeface="Cambria Math"/>
                        <a:ea typeface="华文楷体" panose="02010600040101010101" pitchFamily="2" charset="-122"/>
                      </a:rPr>
                      <m:t>|</m:t>
                    </m:r>
                    <m:sSub>
                      <m:sSubPr>
                        <m:ctrlPr>
                          <a:rPr lang="en-US" altLang="zh-CN" b="0" i="1" smtClean="0">
                            <a:latin typeface="Cambria Math"/>
                            <a:ea typeface="华文楷体" panose="02010600040101010101" pitchFamily="2" charset="-122"/>
                          </a:rPr>
                        </m:ctrlPr>
                      </m:sSubPr>
                      <m:e>
                        <m:r>
                          <a:rPr lang="en-US" altLang="zh-CN" b="0" i="1" smtClean="0">
                            <a:latin typeface="Cambria Math"/>
                            <a:ea typeface="华文楷体" panose="02010600040101010101" pitchFamily="2" charset="-122"/>
                          </a:rPr>
                          <m:t>|</m:t>
                        </m:r>
                      </m:e>
                      <m:sub>
                        <m:r>
                          <a:rPr lang="en-US" altLang="zh-CN" b="0" i="1" smtClean="0">
                            <a:latin typeface="Cambria Math"/>
                            <a:ea typeface="华文楷体" panose="02010600040101010101" pitchFamily="2" charset="-122"/>
                          </a:rPr>
                          <m:t>1</m:t>
                        </m:r>
                      </m:sub>
                    </m:sSub>
                  </m:oMath>
                </a14:m>
                <a:r>
                  <a:rPr lang="en-US" altLang="zh-CN" dirty="0">
                    <a:latin typeface="华文楷体" panose="02010600040101010101" pitchFamily="2" charset="-122"/>
                    <a:ea typeface="华文楷体" panose="02010600040101010101" pitchFamily="2" charset="-122"/>
                  </a:rPr>
                  <a:t>	,</a:t>
                </a:r>
                <a:r>
                  <a:rPr lang="en-US" altLang="zh-CN" dirty="0">
                    <a:ea typeface="华文楷体" panose="02010600040101010101" pitchFamily="2" charset="-122"/>
                  </a:rPr>
                  <a:t>  </a:t>
                </a:r>
                <a14:m>
                  <m:oMath xmlns:m="http://schemas.openxmlformats.org/officeDocument/2006/math">
                    <m:r>
                      <a:rPr lang="en-US" altLang="zh-CN" i="1">
                        <a:latin typeface="Cambria Math" panose="02040503050406030204" pitchFamily="18" charset="0"/>
                        <a:ea typeface="华文楷体" panose="02010600040101010101" pitchFamily="2" charset="-122"/>
                      </a:rPr>
                      <m:t>𝐽</m:t>
                    </m:r>
                  </m:oMath>
                </a14:m>
                <a:r>
                  <a:rPr lang="zh-CN" altLang="en-US" dirty="0">
                    <a:latin typeface="华文楷体" panose="02010600040101010101" pitchFamily="2" charset="-122"/>
                    <a:ea typeface="华文楷体" panose="02010600040101010101" pitchFamily="2" charset="-122"/>
                  </a:rPr>
                  <a:t>代表损失函数，</a:t>
                </a:r>
                <a:r>
                  <a:rPr lang="en-US" altLang="zh-CN" dirty="0">
                    <a:ea typeface="华文楷体" panose="02010600040101010101" pitchFamily="2" charset="-122"/>
                  </a:rPr>
                  <a:t> </a:t>
                </a:r>
                <a14:m>
                  <m:oMath xmlns:m="http://schemas.openxmlformats.org/officeDocument/2006/math">
                    <m:r>
                      <a:rPr lang="en-US" altLang="zh-CN" i="1">
                        <a:latin typeface="Cambria Math"/>
                        <a:ea typeface="华文楷体" panose="02010600040101010101" pitchFamily="2" charset="-122"/>
                      </a:rPr>
                      <m:t>||</m:t>
                    </m:r>
                    <m:r>
                      <a:rPr lang="en-US" altLang="zh-CN" i="1">
                        <a:latin typeface="Cambria Math"/>
                        <a:ea typeface="华文楷体" panose="02010600040101010101" pitchFamily="2" charset="-122"/>
                      </a:rPr>
                      <m:t>𝑤</m:t>
                    </m:r>
                    <m:r>
                      <a:rPr lang="en-US" altLang="zh-CN" i="1">
                        <a:latin typeface="Cambria Math"/>
                        <a:ea typeface="华文楷体" panose="02010600040101010101" pitchFamily="2" charset="-122"/>
                      </a:rPr>
                      <m:t>|</m:t>
                    </m:r>
                    <m:sSub>
                      <m:sSubPr>
                        <m:ctrlPr>
                          <a:rPr lang="en-US" altLang="zh-CN" i="1" smtClean="0">
                            <a:latin typeface="Cambria Math"/>
                            <a:ea typeface="华文楷体" panose="02010600040101010101" pitchFamily="2" charset="-122"/>
                          </a:rPr>
                        </m:ctrlPr>
                      </m:sSubPr>
                      <m:e>
                        <m:r>
                          <a:rPr lang="en-US" altLang="zh-CN" i="1">
                            <a:latin typeface="Cambria Math"/>
                            <a:ea typeface="华文楷体" panose="02010600040101010101" pitchFamily="2" charset="-122"/>
                          </a:rPr>
                          <m:t>|</m:t>
                        </m:r>
                      </m:e>
                      <m:sub>
                        <m:r>
                          <a:rPr lang="en-US" altLang="zh-CN" i="1">
                            <a:latin typeface="Cambria Math"/>
                            <a:ea typeface="华文楷体" panose="02010600040101010101" pitchFamily="2" charset="-122"/>
                          </a:rPr>
                          <m:t>1</m:t>
                        </m:r>
                      </m:sub>
                    </m:sSub>
                  </m:oMath>
                </a14:m>
                <a:r>
                  <a:rPr lang="zh-CN" altLang="en-US" dirty="0">
                    <a:latin typeface="华文楷体" panose="02010600040101010101" pitchFamily="2" charset="-122"/>
                    <a:ea typeface="华文楷体" panose="02010600040101010101" pitchFamily="2" charset="-122"/>
                  </a:rPr>
                  <a:t> 代表参数向量</a:t>
                </a:r>
                <a:r>
                  <a:rPr lang="en-US" altLang="zh-CN" dirty="0">
                    <a:latin typeface="华文楷体" panose="02010600040101010101" pitchFamily="2" charset="-122"/>
                    <a:ea typeface="华文楷体" panose="02010600040101010101" pitchFamily="2" charset="-122"/>
                  </a:rPr>
                  <a:t>w</a:t>
                </a:r>
                <a:r>
                  <a:rPr lang="zh-CN" altLang="en-US" dirty="0">
                    <a:latin typeface="华文楷体" panose="02010600040101010101" pitchFamily="2" charset="-122"/>
                    <a:ea typeface="华文楷体" panose="02010600040101010101" pitchFamily="2" charset="-122"/>
                  </a:rPr>
                  <a:t>的</a:t>
                </a:r>
                <a14:m>
                  <m:oMath xmlns:m="http://schemas.openxmlformats.org/officeDocument/2006/math">
                    <m:sSub>
                      <m:sSubPr>
                        <m:ctrlPr>
                          <a:rPr lang="en-US" altLang="zh-CN" i="1" smtClean="0">
                            <a:latin typeface="Cambria Math"/>
                            <a:ea typeface="华文楷体" panose="02010600040101010101" pitchFamily="2" charset="-122"/>
                          </a:rPr>
                        </m:ctrlPr>
                      </m:sSubPr>
                      <m:e>
                        <m:r>
                          <a:rPr lang="en-US" altLang="zh-CN" b="0" i="1" smtClean="0">
                            <a:latin typeface="Cambria Math"/>
                            <a:ea typeface="华文楷体" panose="02010600040101010101" pitchFamily="2" charset="-122"/>
                          </a:rPr>
                          <m:t>𝐿</m:t>
                        </m:r>
                      </m:e>
                      <m:sub>
                        <m:r>
                          <a:rPr lang="en-US" altLang="zh-CN" b="0" i="1" smtClean="0">
                            <a:latin typeface="Cambria Math"/>
                            <a:ea typeface="华文楷体" panose="02010600040101010101" pitchFamily="2" charset="-122"/>
                          </a:rPr>
                          <m:t>1</m:t>
                        </m:r>
                      </m:sub>
                    </m:sSub>
                  </m:oMath>
                </a14:m>
                <a:r>
                  <a:rPr lang="zh-CN" altLang="en-US" dirty="0">
                    <a:latin typeface="华文楷体" panose="02010600040101010101" pitchFamily="2" charset="-122"/>
                    <a:ea typeface="华文楷体" panose="02010600040101010101" pitchFamily="2" charset="-122"/>
                  </a:rPr>
                  <a:t>范数</a:t>
                </a:r>
                <a:endParaRPr lang="en-US" altLang="zh-CN" dirty="0">
                  <a:latin typeface="华文楷体" panose="02010600040101010101" pitchFamily="2" charset="-122"/>
                  <a:ea typeface="华文楷体" panose="02010600040101010101" pitchFamily="2" charset="-122"/>
                </a:endParaRPr>
              </a:p>
              <a:p>
                <a:pPr>
                  <a:lnSpc>
                    <a:spcPct val="150000"/>
                  </a:lnSpc>
                  <a:defRPr/>
                </a:pPr>
                <a:r>
                  <a:rPr lang="en-US" altLang="zh-CN" dirty="0">
                    <a:latin typeface="华文楷体" panose="02010600040101010101" pitchFamily="2" charset="-122"/>
                    <a:ea typeface="华文楷体" panose="02010600040101010101" pitchFamily="2" charset="-122"/>
                  </a:rPr>
                  <a:t>		L2</a:t>
                </a:r>
                <a:r>
                  <a:rPr lang="zh-CN" altLang="en-US" dirty="0">
                    <a:latin typeface="华文楷体" panose="02010600040101010101" pitchFamily="2" charset="-122"/>
                    <a:ea typeface="华文楷体" panose="02010600040101010101" pitchFamily="2" charset="-122"/>
                  </a:rPr>
                  <a:t>正则（</a:t>
                </a:r>
                <a:r>
                  <a:rPr lang="en-US" altLang="zh-CN" dirty="0">
                    <a:latin typeface="华文楷体" panose="02010600040101010101" pitchFamily="2" charset="-122"/>
                    <a:ea typeface="华文楷体" panose="02010600040101010101" pitchFamily="2" charset="-122"/>
                  </a:rPr>
                  <a:t>weight decay</a:t>
                </a:r>
                <a:r>
                  <a:rPr lang="zh-CN" altLang="en-US"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		</a:t>
                </a:r>
                <a14:m>
                  <m:oMath xmlns:m="http://schemas.openxmlformats.org/officeDocument/2006/math">
                    <m:r>
                      <a:rPr lang="en-US" altLang="zh-CN" i="1">
                        <a:latin typeface="Cambria Math" panose="02040503050406030204" pitchFamily="18" charset="0"/>
                        <a:ea typeface="华文楷体" panose="02010600040101010101" pitchFamily="2" charset="-122"/>
                      </a:rPr>
                      <m:t>𝐽</m:t>
                    </m:r>
                    <m:r>
                      <a:rPr lang="en-US" altLang="zh-CN" i="1">
                        <a:latin typeface="Cambria Math" panose="02040503050406030204" pitchFamily="18" charset="0"/>
                        <a:ea typeface="华文楷体" panose="02010600040101010101" pitchFamily="2" charset="-122"/>
                      </a:rPr>
                      <m:t>= </m:t>
                    </m:r>
                    <m:sSub>
                      <m:sSubPr>
                        <m:ctrlPr>
                          <a:rPr lang="en-US" altLang="zh-CN" i="1">
                            <a:latin typeface="Cambria Math"/>
                            <a:ea typeface="华文楷体" panose="02010600040101010101" pitchFamily="2" charset="-122"/>
                          </a:rPr>
                        </m:ctrlPr>
                      </m:sSubPr>
                      <m:e>
                        <m:r>
                          <a:rPr lang="en-US" altLang="zh-CN" i="1">
                            <a:latin typeface="Cambria Math" panose="02040503050406030204" pitchFamily="18" charset="0"/>
                            <a:ea typeface="华文楷体" panose="02010600040101010101" pitchFamily="2" charset="-122"/>
                          </a:rPr>
                          <m:t>𝐽</m:t>
                        </m:r>
                      </m:e>
                      <m:sub>
                        <m:r>
                          <a:rPr lang="en-US" altLang="zh-CN" i="1">
                            <a:latin typeface="Cambria Math" panose="02040503050406030204" pitchFamily="18" charset="0"/>
                            <a:ea typeface="华文楷体" panose="02010600040101010101" pitchFamily="2" charset="-122"/>
                          </a:rPr>
                          <m:t>0</m:t>
                        </m:r>
                      </m:sub>
                    </m:sSub>
                    <m:r>
                      <a:rPr lang="en-US" altLang="zh-CN" i="1">
                        <a:latin typeface="Cambria Math" panose="02040503050406030204" pitchFamily="18" charset="0"/>
                        <a:ea typeface="华文楷体" panose="02010600040101010101" pitchFamily="2" charset="-122"/>
                      </a:rPr>
                      <m:t>+</m:t>
                    </m:r>
                    <m:f>
                      <m:fPr>
                        <m:ctrlPr>
                          <a:rPr lang="en-US" altLang="zh-CN" i="1">
                            <a:latin typeface="Cambria Math"/>
                            <a:ea typeface="华文楷体" panose="02010600040101010101" pitchFamily="2" charset="-122"/>
                          </a:rPr>
                        </m:ctrlPr>
                      </m:fPr>
                      <m:num>
                        <m:r>
                          <a:rPr lang="zh-CN" altLang="en-US" i="1">
                            <a:latin typeface="Cambria Math" panose="02040503050406030204" pitchFamily="18" charset="0"/>
                            <a:ea typeface="华文楷体" panose="02010600040101010101" pitchFamily="2" charset="-122"/>
                          </a:rPr>
                          <m:t>𝜆</m:t>
                        </m:r>
                      </m:num>
                      <m:den>
                        <m:r>
                          <a:rPr lang="en-US" altLang="zh-CN" b="0" i="1" smtClean="0">
                            <a:latin typeface="Cambria Math" panose="02040503050406030204" pitchFamily="18" charset="0"/>
                            <a:ea typeface="华文楷体" panose="02010600040101010101" pitchFamily="2" charset="-122"/>
                          </a:rPr>
                          <m:t>2</m:t>
                        </m:r>
                      </m:den>
                    </m:f>
                    <m:r>
                      <a:rPr lang="en-US" altLang="zh-CN" b="0" i="1" smtClean="0">
                        <a:latin typeface="Cambria Math"/>
                        <a:ea typeface="华文楷体" panose="02010600040101010101" pitchFamily="2" charset="-122"/>
                      </a:rPr>
                      <m:t>||</m:t>
                    </m:r>
                    <m:r>
                      <a:rPr lang="en-US" altLang="zh-CN" b="0" i="1" smtClean="0">
                        <a:latin typeface="Cambria Math"/>
                        <a:ea typeface="华文楷体" panose="02010600040101010101" pitchFamily="2" charset="-122"/>
                      </a:rPr>
                      <m:t>𝑤</m:t>
                    </m:r>
                    <m:r>
                      <a:rPr lang="en-US" altLang="zh-CN" b="0" i="1" smtClean="0">
                        <a:latin typeface="Cambria Math"/>
                        <a:ea typeface="华文楷体" panose="02010600040101010101" pitchFamily="2" charset="-122"/>
                      </a:rPr>
                      <m:t>|</m:t>
                    </m:r>
                    <m:sSup>
                      <m:sSupPr>
                        <m:ctrlPr>
                          <a:rPr lang="en-US" altLang="zh-CN" b="0" i="1" smtClean="0">
                            <a:latin typeface="Cambria Math"/>
                            <a:ea typeface="华文楷体" panose="02010600040101010101" pitchFamily="2" charset="-122"/>
                          </a:rPr>
                        </m:ctrlPr>
                      </m:sSupPr>
                      <m:e>
                        <m:r>
                          <a:rPr lang="en-US" altLang="zh-CN" b="0" i="1" smtClean="0">
                            <a:latin typeface="Cambria Math"/>
                            <a:ea typeface="华文楷体" panose="02010600040101010101" pitchFamily="2" charset="-122"/>
                          </a:rPr>
                          <m:t>|</m:t>
                        </m:r>
                      </m:e>
                      <m:sup>
                        <m:r>
                          <a:rPr lang="en-US" altLang="zh-CN" b="0" i="1" smtClean="0">
                            <a:latin typeface="Cambria Math"/>
                            <a:ea typeface="华文楷体" panose="02010600040101010101" pitchFamily="2" charset="-122"/>
                          </a:rPr>
                          <m:t>2</m:t>
                        </m:r>
                      </m:sup>
                    </m:sSup>
                  </m:oMath>
                </a14:m>
                <a:r>
                  <a:rPr lang="en-US" altLang="zh-CN" dirty="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a:t>
                </a:r>
                <a14:m>
                  <m:oMath xmlns:m="http://schemas.openxmlformats.org/officeDocument/2006/math">
                    <m:r>
                      <a:rPr lang="en-US" altLang="zh-CN" i="1">
                        <a:latin typeface="Cambria Math" panose="02040503050406030204" pitchFamily="18" charset="0"/>
                        <a:ea typeface="华文楷体" panose="02010600040101010101" pitchFamily="2" charset="-122"/>
                      </a:rPr>
                      <m:t>𝐽</m:t>
                    </m:r>
                  </m:oMath>
                </a14:m>
                <a:r>
                  <a:rPr lang="zh-CN" altLang="en-US" dirty="0">
                    <a:latin typeface="华文楷体" panose="02010600040101010101" pitchFamily="2" charset="-122"/>
                    <a:ea typeface="华文楷体" panose="02010600040101010101" pitchFamily="2" charset="-122"/>
                  </a:rPr>
                  <a:t>代表损失函数， </a:t>
                </a:r>
                <a14:m>
                  <m:oMath xmlns:m="http://schemas.openxmlformats.org/officeDocument/2006/math">
                    <m:r>
                      <a:rPr lang="en-US" altLang="zh-CN">
                        <a:latin typeface="Cambria Math"/>
                        <a:ea typeface="华文楷体" panose="02010600040101010101" pitchFamily="2" charset="-122"/>
                      </a:rPr>
                      <m:t>|</m:t>
                    </m:r>
                    <m:d>
                      <m:dPr>
                        <m:begChr m:val="|"/>
                        <m:endChr m:val="|"/>
                        <m:ctrlPr>
                          <a:rPr lang="en-US" altLang="zh-CN" b="0" i="1" smtClean="0">
                            <a:latin typeface="Cambria Math"/>
                            <a:ea typeface="华文楷体" panose="02010600040101010101" pitchFamily="2" charset="-122"/>
                          </a:rPr>
                        </m:ctrlPr>
                      </m:dPr>
                      <m:e>
                        <m:r>
                          <a:rPr lang="en-US" altLang="zh-CN" b="0" i="1" smtClean="0">
                            <a:latin typeface="Cambria Math"/>
                            <a:ea typeface="华文楷体" panose="02010600040101010101" pitchFamily="2" charset="-122"/>
                          </a:rPr>
                          <m:t>𝑤</m:t>
                        </m:r>
                      </m:e>
                    </m:d>
                    <m:r>
                      <a:rPr lang="en-US" altLang="zh-CN" b="0" i="1" smtClean="0">
                        <a:latin typeface="Cambria Math"/>
                        <a:ea typeface="华文楷体" panose="02010600040101010101" pitchFamily="2" charset="-122"/>
                      </a:rPr>
                      <m:t>|</m:t>
                    </m:r>
                  </m:oMath>
                </a14:m>
                <a:r>
                  <a:rPr lang="en-US" altLang="zh-CN" dirty="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代表参数向量</a:t>
                </a:r>
                <a:r>
                  <a:rPr lang="en-US" altLang="zh-CN" dirty="0">
                    <a:latin typeface="华文楷体" panose="02010600040101010101" pitchFamily="2" charset="-122"/>
                    <a:ea typeface="华文楷体" panose="02010600040101010101" pitchFamily="2" charset="-122"/>
                  </a:rPr>
                  <a:t>w</a:t>
                </a:r>
                <a:r>
                  <a:rPr lang="zh-CN" altLang="en-US" dirty="0">
                    <a:latin typeface="华文楷体" panose="02010600040101010101" pitchFamily="2" charset="-122"/>
                    <a:ea typeface="华文楷体" panose="02010600040101010101" pitchFamily="2" charset="-122"/>
                  </a:rPr>
                  <a:t>的</a:t>
                </a:r>
                <a14:m>
                  <m:oMath xmlns:m="http://schemas.openxmlformats.org/officeDocument/2006/math">
                    <m:sSub>
                      <m:sSubPr>
                        <m:ctrlPr>
                          <a:rPr lang="en-US" altLang="zh-CN" i="1" smtClean="0">
                            <a:latin typeface="Cambria Math"/>
                            <a:ea typeface="华文楷体" panose="02010600040101010101" pitchFamily="2" charset="-122"/>
                          </a:rPr>
                        </m:ctrlPr>
                      </m:sSubPr>
                      <m:e>
                        <m:r>
                          <a:rPr lang="en-US" altLang="zh-CN" b="0" i="1" smtClean="0">
                            <a:latin typeface="Cambria Math"/>
                            <a:ea typeface="华文楷体" panose="02010600040101010101" pitchFamily="2" charset="-122"/>
                          </a:rPr>
                          <m:t>𝐿</m:t>
                        </m:r>
                      </m:e>
                      <m:sub>
                        <m:r>
                          <a:rPr lang="en-US" altLang="zh-CN" b="0" i="1" smtClean="0">
                            <a:latin typeface="Cambria Math"/>
                            <a:ea typeface="华文楷体" panose="02010600040101010101" pitchFamily="2" charset="-122"/>
                          </a:rPr>
                          <m:t>2</m:t>
                        </m:r>
                      </m:sub>
                    </m:sSub>
                  </m:oMath>
                </a14:m>
                <a:r>
                  <a:rPr lang="zh-CN" altLang="en-US" dirty="0">
                    <a:latin typeface="华文楷体" panose="02010600040101010101" pitchFamily="2" charset="-122"/>
                    <a:ea typeface="华文楷体" panose="02010600040101010101" pitchFamily="2" charset="-122"/>
                  </a:rPr>
                  <a:t>范数</a:t>
                </a:r>
                <a:endParaRPr lang="en-US" altLang="zh-CN" dirty="0">
                  <a:latin typeface="华文楷体" panose="02010600040101010101" pitchFamily="2" charset="-122"/>
                  <a:ea typeface="华文楷体" panose="02010600040101010101" pitchFamily="2" charset="-122"/>
                </a:endParaRPr>
              </a:p>
              <a:p>
                <a:pPr>
                  <a:lnSpc>
                    <a:spcPct val="150000"/>
                  </a:lnSpc>
                  <a:defRPr/>
                </a:pPr>
                <a:r>
                  <a:rPr lang="en-US" altLang="zh-CN" dirty="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将损失函数改写成上述方式，在最小化损失函数的过程中就会限制权重</a:t>
                </a:r>
                <a:r>
                  <a:rPr lang="en-US" altLang="zh-CN" dirty="0">
                    <a:latin typeface="华文楷体" panose="02010600040101010101" pitchFamily="2" charset="-122"/>
                    <a:ea typeface="华文楷体" panose="02010600040101010101" pitchFamily="2" charset="-122"/>
                  </a:rPr>
                  <a:t>w</a:t>
                </a:r>
                <a:r>
                  <a:rPr lang="zh-CN" altLang="en-US" dirty="0">
                    <a:latin typeface="华文楷体" panose="02010600040101010101" pitchFamily="2" charset="-122"/>
                    <a:ea typeface="华文楷体" panose="02010600040101010101" pitchFamily="2" charset="-122"/>
                  </a:rPr>
                  <a:t>不会过大。</a:t>
                </a:r>
                <a:endParaRPr lang="en-US" altLang="zh-CN" dirty="0">
                  <a:latin typeface="华文楷体" panose="02010600040101010101" pitchFamily="2" charset="-122"/>
                  <a:ea typeface="华文楷体" panose="02010600040101010101" pitchFamily="2" charset="-122"/>
                </a:endParaRPr>
              </a:p>
              <a:p>
                <a:pPr>
                  <a:lnSpc>
                    <a:spcPct val="150000"/>
                  </a:lnSpc>
                  <a:defRPr/>
                </a:pPr>
                <a:endParaRPr lang="en-US" altLang="zh-CN" sz="900" dirty="0">
                  <a:latin typeface="华文楷体" panose="02010600040101010101" pitchFamily="2" charset="-122"/>
                  <a:ea typeface="华文楷体" panose="02010600040101010101" pitchFamily="2" charset="-122"/>
                </a:endParaRPr>
              </a:p>
              <a:p>
                <a:pPr marL="742950" lvl="1" indent="-285750">
                  <a:lnSpc>
                    <a:spcPct val="150000"/>
                  </a:lnSpc>
                  <a:buFont typeface="Wingdings" panose="05000000000000000000" pitchFamily="2" charset="2"/>
                  <a:buChar char="ü"/>
                  <a:defRPr/>
                </a:pPr>
                <a:r>
                  <a:rPr lang="zh-CN" altLang="en-US" b="1" dirty="0">
                    <a:solidFill>
                      <a:srgbClr val="FF0000"/>
                    </a:solidFill>
                    <a:latin typeface="华文楷体" panose="02010600040101010101" pitchFamily="2" charset="-122"/>
                    <a:ea typeface="华文楷体" panose="02010600040101010101" pitchFamily="2" charset="-122"/>
                  </a:rPr>
                  <a:t>数据增强</a:t>
                </a:r>
                <a:r>
                  <a:rPr lang="en-US" altLang="zh-CN" b="1" dirty="0">
                    <a:solidFill>
                      <a:srgbClr val="FF0000"/>
                    </a:solidFill>
                    <a:latin typeface="华文楷体" panose="02010600040101010101" pitchFamily="2" charset="-122"/>
                    <a:ea typeface="华文楷体" panose="02010600040101010101" pitchFamily="2" charset="-122"/>
                  </a:rPr>
                  <a:t>/ dropout </a:t>
                </a:r>
                <a:r>
                  <a:rPr lang="zh-CN" altLang="en-US" b="1"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AlexNet</a:t>
                </a:r>
                <a:r>
                  <a:rPr lang="zh-CN" altLang="en-US" dirty="0">
                    <a:latin typeface="华文楷体" panose="02010600040101010101" pitchFamily="2" charset="-122"/>
                    <a:ea typeface="华文楷体" panose="02010600040101010101" pitchFamily="2" charset="-122"/>
                  </a:rPr>
                  <a:t>中会进行讲解</a:t>
                </a:r>
                <a:endParaRPr lang="en-US" altLang="zh-CN" dirty="0">
                  <a:latin typeface="华文楷体" panose="02010600040101010101" pitchFamily="2" charset="-122"/>
                  <a:ea typeface="华文楷体" panose="02010600040101010101" pitchFamily="2" charset="-122"/>
                </a:endParaRPr>
              </a:p>
            </p:txBody>
          </p:sp>
        </mc:Choice>
        <mc:Fallback xmlns="">
          <p:sp>
            <p:nvSpPr>
              <p:cNvPr id="4" name="矩形 3">
                <a:extLst/>
              </p:cNvPr>
              <p:cNvSpPr>
                <a:spLocks noRot="1" noChangeAspect="1" noMove="1" noResize="1" noEditPoints="1" noAdjustHandles="1" noChangeArrowheads="1" noChangeShapeType="1" noTextEdit="1"/>
              </p:cNvSpPr>
              <p:nvPr/>
            </p:nvSpPr>
            <p:spPr>
              <a:xfrm>
                <a:off x="535952" y="1324951"/>
                <a:ext cx="11541747" cy="5501891"/>
              </a:xfrm>
              <a:prstGeom prst="rect">
                <a:avLst/>
              </a:prstGeom>
              <a:blipFill rotWithShape="0">
                <a:blip r:embed="rId3"/>
                <a:stretch>
                  <a:fillRect l="-475" b="-111"/>
                </a:stretch>
              </a:blipFill>
            </p:spPr>
            <p:txBody>
              <a:bodyPr/>
              <a:lstStyle/>
              <a:p>
                <a:r>
                  <a:rPr lang="zh-CN" altLang="en-US">
                    <a:noFill/>
                  </a:rPr>
                  <a:t> </a:t>
                </a:r>
              </a:p>
            </p:txBody>
          </p:sp>
        </mc:Fallback>
      </mc:AlternateContent>
      <p:sp>
        <p:nvSpPr>
          <p:cNvPr id="8" name="矩形 7"/>
          <p:cNvSpPr/>
          <p:nvPr/>
        </p:nvSpPr>
        <p:spPr>
          <a:xfrm>
            <a:off x="1640428" y="384062"/>
            <a:ext cx="4802705"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模型的正则化</a:t>
            </a:r>
            <a:endParaRPr lang="zh-CN" altLang="en-US" sz="36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1640428" y="384062"/>
            <a:ext cx="4199933"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自己动手搭</a:t>
            </a:r>
            <a:r>
              <a:rPr kumimoji="1" lang="en-US" altLang="zh-CN" sz="3600" b="1" dirty="0">
                <a:latin typeface="微软雅黑" panose="020B0503020204020204" pitchFamily="34" charset="-122"/>
                <a:ea typeface="微软雅黑" panose="020B0503020204020204" pitchFamily="34" charset="-122"/>
              </a:rPr>
              <a:t>CNN</a:t>
            </a:r>
          </a:p>
        </p:txBody>
      </p:sp>
      <p:sp>
        <p:nvSpPr>
          <p:cNvPr id="21" name="圆角矩形 9"/>
          <p:cNvSpPr/>
          <p:nvPr/>
        </p:nvSpPr>
        <p:spPr>
          <a:xfrm>
            <a:off x="3009265" y="4940935"/>
            <a:ext cx="4823460" cy="769620"/>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第一个</a:t>
            </a:r>
            <a:r>
              <a:rPr lang="en-US" altLang="zh-CN" sz="2800" dirty="0">
                <a:solidFill>
                  <a:schemeClr val="tx1"/>
                </a:solidFill>
                <a:latin typeface="微软雅黑" panose="020B0503020204020204" pitchFamily="34" charset="-122"/>
                <a:ea typeface="微软雅黑" panose="020B0503020204020204" pitchFamily="34" charset="-122"/>
              </a:rPr>
              <a:t>CNN</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23" name="圆角矩形 10"/>
          <p:cNvSpPr/>
          <p:nvPr/>
        </p:nvSpPr>
        <p:spPr>
          <a:xfrm>
            <a:off x="3009265" y="1875790"/>
            <a:ext cx="4823460" cy="769620"/>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800" dirty="0">
                <a:solidFill>
                  <a:schemeClr val="tx1"/>
                </a:solidFill>
                <a:latin typeface="微软雅黑" panose="020B0503020204020204" pitchFamily="34" charset="-122"/>
                <a:ea typeface="微软雅黑" panose="020B0503020204020204" pitchFamily="34" charset="-122"/>
              </a:rPr>
              <a:t>CNN</a:t>
            </a:r>
            <a:r>
              <a:rPr lang="zh-CN" altLang="en-US" sz="2800" dirty="0">
                <a:solidFill>
                  <a:schemeClr val="tx1"/>
                </a:solidFill>
                <a:latin typeface="微软雅黑" panose="020B0503020204020204" pitchFamily="34" charset="-122"/>
                <a:ea typeface="微软雅黑" panose="020B0503020204020204" pitchFamily="34" charset="-122"/>
              </a:rPr>
              <a:t>基本结构</a:t>
            </a:r>
          </a:p>
        </p:txBody>
      </p:sp>
      <p:sp>
        <p:nvSpPr>
          <p:cNvPr id="24" name="圆角矩形 11"/>
          <p:cNvSpPr/>
          <p:nvPr/>
        </p:nvSpPr>
        <p:spPr>
          <a:xfrm>
            <a:off x="3009265" y="3395345"/>
            <a:ext cx="4823460" cy="769620"/>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800" dirty="0">
                <a:solidFill>
                  <a:schemeClr val="tx1"/>
                </a:solidFill>
                <a:latin typeface="微软雅黑" panose="020B0503020204020204" pitchFamily="34" charset="-122"/>
                <a:ea typeface="微软雅黑" panose="020B0503020204020204" pitchFamily="34" charset="-122"/>
              </a:rPr>
              <a:t>CNN</a:t>
            </a:r>
            <a:r>
              <a:rPr lang="zh-CN" altLang="en-US" sz="2800" dirty="0">
                <a:solidFill>
                  <a:schemeClr val="tx1"/>
                </a:solidFill>
                <a:latin typeface="微软雅黑" panose="020B0503020204020204" pitchFamily="34" charset="-122"/>
                <a:ea typeface="微软雅黑" panose="020B0503020204020204" pitchFamily="34" charset="-122"/>
              </a:rPr>
              <a:t>网络训练</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825910" y="1758952"/>
            <a:ext cx="5594555" cy="4207755"/>
          </a:xfrm>
          <a:prstGeom prst="rect">
            <a:avLst/>
          </a:prstGeom>
        </p:spPr>
        <p:txBody>
          <a:bodyPr wrap="square">
            <a:spAutoFit/>
          </a:bodyPr>
          <a:lstStyle/>
          <a:p>
            <a:r>
              <a:rPr lang="en-US" altLang="zh-CN" dirty="0">
                <a:solidFill>
                  <a:srgbClr val="000000"/>
                </a:solidFill>
                <a:latin typeface="PingFang SC"/>
              </a:rPr>
              <a:t> </a:t>
            </a:r>
            <a:r>
              <a:rPr lang="en-US" altLang="zh-CN" dirty="0">
                <a:solidFill>
                  <a:srgbClr val="000000"/>
                </a:solidFill>
                <a:latin typeface="PingFang SC"/>
                <a:hlinkClick r:id="rId2"/>
              </a:rPr>
              <a:t>http://yann.lecun.com/exdb/mnist/ </a:t>
            </a:r>
            <a:endParaRPr lang="en-US" altLang="zh-CN" dirty="0">
              <a:latin typeface="华文楷体" panose="02010600040101010101" pitchFamily="2" charset="-122"/>
              <a:ea typeface="华文楷体" panose="02010600040101010101" pitchFamily="2" charset="-122"/>
            </a:endParaRPr>
          </a:p>
          <a:p>
            <a:pPr marL="285750" indent="-285750">
              <a:lnSpc>
                <a:spcPct val="150000"/>
              </a:lnSpc>
              <a:buFont typeface="Wingdings" panose="05000000000000000000" pitchFamily="2" charset="2"/>
              <a:buChar char="ü"/>
              <a:defRPr/>
            </a:pPr>
            <a:endParaRPr lang="en-US" altLang="zh-CN" sz="800" dirty="0">
              <a:latin typeface="华文楷体" panose="02010600040101010101" pitchFamily="2" charset="-122"/>
              <a:ea typeface="华文楷体" panose="02010600040101010101" pitchFamily="2" charset="-122"/>
            </a:endParaRPr>
          </a:p>
          <a:p>
            <a:pPr marL="285750" indent="-285750">
              <a:lnSpc>
                <a:spcPct val="150000"/>
              </a:lnSpc>
              <a:buFont typeface="Wingdings" panose="05000000000000000000" pitchFamily="2" charset="2"/>
              <a:buChar char="ü"/>
              <a:defRPr/>
            </a:pPr>
            <a:r>
              <a:rPr lang="zh-CN" altLang="en-US" dirty="0">
                <a:latin typeface="华文楷体" panose="02010600040101010101" pitchFamily="2" charset="-122"/>
                <a:ea typeface="华文楷体" panose="02010600040101010101" pitchFamily="2" charset="-122"/>
              </a:rPr>
              <a:t>手写数字</a:t>
            </a:r>
            <a:endParaRPr lang="en-US" altLang="zh-CN" dirty="0">
              <a:latin typeface="华文楷体" panose="02010600040101010101" pitchFamily="2" charset="-122"/>
              <a:ea typeface="华文楷体" panose="02010600040101010101" pitchFamily="2" charset="-122"/>
            </a:endParaRPr>
          </a:p>
          <a:p>
            <a:pPr marL="285750" indent="-285750">
              <a:lnSpc>
                <a:spcPct val="150000"/>
              </a:lnSpc>
              <a:buFont typeface="Wingdings" panose="05000000000000000000" pitchFamily="2" charset="2"/>
              <a:buChar char="ü"/>
              <a:defRPr/>
            </a:pPr>
            <a:r>
              <a:rPr lang="en-US" altLang="zh-CN" dirty="0">
                <a:latin typeface="华文楷体" panose="02010600040101010101" pitchFamily="2" charset="-122"/>
                <a:ea typeface="华文楷体" panose="02010600040101010101" pitchFamily="2" charset="-122"/>
              </a:rPr>
              <a:t>10</a:t>
            </a:r>
            <a:r>
              <a:rPr lang="zh-CN" altLang="en-US" dirty="0">
                <a:latin typeface="华文楷体" panose="02010600040101010101" pitchFamily="2" charset="-122"/>
                <a:ea typeface="华文楷体" panose="02010600040101010101" pitchFamily="2" charset="-122"/>
              </a:rPr>
              <a:t>个互斥的类别，</a:t>
            </a:r>
            <a:r>
              <a:rPr lang="en-US" altLang="zh-CN" dirty="0">
                <a:latin typeface="华文楷体" panose="02010600040101010101" pitchFamily="2" charset="-122"/>
                <a:ea typeface="华文楷体" panose="02010600040101010101" pitchFamily="2" charset="-122"/>
              </a:rPr>
              <a:t>28</a:t>
            </a:r>
            <a:r>
              <a:rPr lang="zh-CN" altLang="en-US"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28</a:t>
            </a:r>
            <a:r>
              <a:rPr lang="zh-CN" altLang="en-US" dirty="0">
                <a:latin typeface="华文楷体" panose="02010600040101010101" pitchFamily="2" charset="-122"/>
                <a:ea typeface="华文楷体" panose="02010600040101010101" pitchFamily="2" charset="-122"/>
              </a:rPr>
              <a:t>的灰度图像</a:t>
            </a:r>
            <a:endParaRPr lang="en-US" altLang="zh-CN" dirty="0">
              <a:latin typeface="华文楷体" panose="02010600040101010101" pitchFamily="2" charset="-122"/>
              <a:ea typeface="华文楷体" panose="02010600040101010101" pitchFamily="2" charset="-122"/>
            </a:endParaRPr>
          </a:p>
          <a:p>
            <a:pPr marL="285750" indent="-285750">
              <a:lnSpc>
                <a:spcPct val="150000"/>
              </a:lnSpc>
              <a:buFont typeface="Wingdings" panose="05000000000000000000" pitchFamily="2" charset="2"/>
              <a:buChar char="ü"/>
              <a:defRPr/>
            </a:pPr>
            <a:endParaRPr lang="en-US" altLang="zh-CN" sz="800" dirty="0">
              <a:latin typeface="华文楷体" panose="02010600040101010101" pitchFamily="2" charset="-122"/>
              <a:ea typeface="华文楷体" panose="02010600040101010101" pitchFamily="2" charset="-122"/>
            </a:endParaRPr>
          </a:p>
          <a:p>
            <a:pPr marL="285750" indent="-285750">
              <a:lnSpc>
                <a:spcPct val="150000"/>
              </a:lnSpc>
              <a:buFont typeface="Wingdings" panose="05000000000000000000" pitchFamily="2" charset="2"/>
              <a:buChar char="ü"/>
              <a:defRPr/>
            </a:pPr>
            <a:r>
              <a:rPr lang="zh-CN" altLang="en-US" dirty="0">
                <a:latin typeface="华文楷体" panose="02010600040101010101" pitchFamily="2" charset="-122"/>
                <a:ea typeface="华文楷体" panose="02010600040101010101" pitchFamily="2" charset="-122"/>
              </a:rPr>
              <a:t>美国国家标准与技术研究所</a:t>
            </a:r>
            <a:r>
              <a:rPr lang="en-US" altLang="zh-CN" dirty="0">
                <a:latin typeface="华文楷体" panose="02010600040101010101" pitchFamily="2" charset="-122"/>
                <a:ea typeface="华文楷体" panose="02010600040101010101" pitchFamily="2" charset="-122"/>
              </a:rPr>
              <a:t>, National Institute of Standards and Technology (NIST)</a:t>
            </a:r>
          </a:p>
          <a:p>
            <a:pPr marL="285750" indent="-285750">
              <a:lnSpc>
                <a:spcPct val="150000"/>
              </a:lnSpc>
              <a:buFont typeface="Wingdings" panose="05000000000000000000" pitchFamily="2" charset="2"/>
              <a:buChar char="ü"/>
              <a:defRPr/>
            </a:pPr>
            <a:r>
              <a:rPr lang="en-US" altLang="zh-CN" dirty="0">
                <a:latin typeface="华文楷体" panose="02010600040101010101" pitchFamily="2" charset="-122"/>
                <a:ea typeface="华文楷体" panose="02010600040101010101" pitchFamily="2" charset="-122"/>
              </a:rPr>
              <a:t>250</a:t>
            </a:r>
            <a:r>
              <a:rPr lang="zh-CN" altLang="en-US" dirty="0">
                <a:latin typeface="华文楷体" panose="02010600040101010101" pitchFamily="2" charset="-122"/>
                <a:ea typeface="华文楷体" panose="02010600040101010101" pitchFamily="2" charset="-122"/>
              </a:rPr>
              <a:t>个人的手写数字。</a:t>
            </a:r>
            <a:r>
              <a:rPr lang="en-US" altLang="zh-CN" dirty="0">
                <a:latin typeface="华文楷体" panose="02010600040101010101" pitchFamily="2" charset="-122"/>
                <a:ea typeface="华文楷体" panose="02010600040101010101" pitchFamily="2" charset="-122"/>
              </a:rPr>
              <a:t>50%</a:t>
            </a:r>
            <a:r>
              <a:rPr lang="zh-CN" altLang="en-US" dirty="0">
                <a:latin typeface="华文楷体" panose="02010600040101010101" pitchFamily="2" charset="-122"/>
                <a:ea typeface="华文楷体" panose="02010600040101010101" pitchFamily="2" charset="-122"/>
              </a:rPr>
              <a:t>来自人口普查局工作人员，</a:t>
            </a:r>
            <a:r>
              <a:rPr lang="en-US" altLang="zh-CN" dirty="0">
                <a:latin typeface="华文楷体" panose="02010600040101010101" pitchFamily="2" charset="-122"/>
                <a:ea typeface="华文楷体" panose="02010600040101010101" pitchFamily="2" charset="-122"/>
              </a:rPr>
              <a:t>50%</a:t>
            </a:r>
            <a:r>
              <a:rPr lang="zh-CN" altLang="en-US" dirty="0">
                <a:latin typeface="华文楷体" panose="02010600040101010101" pitchFamily="2" charset="-122"/>
                <a:ea typeface="华文楷体" panose="02010600040101010101" pitchFamily="2" charset="-122"/>
              </a:rPr>
              <a:t>来自高中学生。</a:t>
            </a:r>
            <a:endParaRPr lang="en-US" altLang="zh-CN" dirty="0">
              <a:latin typeface="华文楷体" panose="02010600040101010101" pitchFamily="2" charset="-122"/>
              <a:ea typeface="华文楷体" panose="02010600040101010101" pitchFamily="2" charset="-122"/>
            </a:endParaRPr>
          </a:p>
          <a:p>
            <a:pPr marL="285750" indent="-285750">
              <a:lnSpc>
                <a:spcPct val="150000"/>
              </a:lnSpc>
              <a:buFont typeface="Wingdings" panose="05000000000000000000" pitchFamily="2" charset="2"/>
              <a:buChar char="ü"/>
              <a:defRPr/>
            </a:pPr>
            <a:endParaRPr lang="en-US" altLang="zh-CN" sz="800" dirty="0">
              <a:latin typeface="华文楷体" panose="02010600040101010101" pitchFamily="2" charset="-122"/>
              <a:ea typeface="华文楷体" panose="02010600040101010101" pitchFamily="2" charset="-122"/>
            </a:endParaRPr>
          </a:p>
          <a:p>
            <a:pPr marL="285750" indent="-285750">
              <a:lnSpc>
                <a:spcPct val="150000"/>
              </a:lnSpc>
              <a:buFont typeface="Wingdings" panose="05000000000000000000" pitchFamily="2" charset="2"/>
              <a:buChar char="ü"/>
              <a:defRPr/>
            </a:pPr>
            <a:r>
              <a:rPr lang="zh-CN" altLang="en-US" dirty="0">
                <a:solidFill>
                  <a:srgbClr val="FF0000"/>
                </a:solidFill>
                <a:latin typeface="华文楷体" panose="02010600040101010101" pitchFamily="2" charset="-122"/>
                <a:ea typeface="华文楷体" panose="02010600040101010101" pitchFamily="2" charset="-122"/>
              </a:rPr>
              <a:t>训练</a:t>
            </a:r>
            <a:r>
              <a:rPr lang="zh-CN" altLang="en-US"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60,000</a:t>
            </a:r>
            <a:r>
              <a:rPr lang="zh-CN" altLang="en-US" dirty="0">
                <a:latin typeface="华文楷体" panose="02010600040101010101" pitchFamily="2" charset="-122"/>
                <a:ea typeface="华文楷体" panose="02010600040101010101" pitchFamily="2" charset="-122"/>
              </a:rPr>
              <a:t>个样本</a:t>
            </a:r>
            <a:endParaRPr lang="en-US" altLang="zh-CN" dirty="0">
              <a:latin typeface="华文楷体" panose="02010600040101010101" pitchFamily="2" charset="-122"/>
              <a:ea typeface="华文楷体" panose="02010600040101010101" pitchFamily="2" charset="-122"/>
            </a:endParaRPr>
          </a:p>
          <a:p>
            <a:pPr marL="285750" indent="-285750">
              <a:lnSpc>
                <a:spcPct val="150000"/>
              </a:lnSpc>
              <a:buFont typeface="Wingdings" panose="05000000000000000000" pitchFamily="2" charset="2"/>
              <a:buChar char="ü"/>
              <a:defRPr/>
            </a:pPr>
            <a:r>
              <a:rPr lang="zh-CN" altLang="en-US" dirty="0">
                <a:solidFill>
                  <a:srgbClr val="FF0000"/>
                </a:solidFill>
                <a:latin typeface="华文楷体" panose="02010600040101010101" pitchFamily="2" charset="-122"/>
                <a:ea typeface="华文楷体" panose="02010600040101010101" pitchFamily="2" charset="-122"/>
              </a:rPr>
              <a:t>测试</a:t>
            </a:r>
            <a:r>
              <a:rPr lang="zh-CN" altLang="en-US"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10,000</a:t>
            </a:r>
            <a:r>
              <a:rPr lang="zh-CN" altLang="en-US" dirty="0">
                <a:latin typeface="华文楷体" panose="02010600040101010101" pitchFamily="2" charset="-122"/>
                <a:ea typeface="华文楷体" panose="02010600040101010101" pitchFamily="2" charset="-122"/>
              </a:rPr>
              <a:t>个样本</a:t>
            </a:r>
            <a:endParaRPr lang="en-US" altLang="zh-CN" dirty="0">
              <a:latin typeface="华文楷体" panose="02010600040101010101" pitchFamily="2" charset="-122"/>
              <a:ea typeface="华文楷体" panose="02010600040101010101" pitchFamily="2" charset="-122"/>
            </a:endParaRPr>
          </a:p>
        </p:txBody>
      </p:sp>
      <p:grpSp>
        <p:nvGrpSpPr>
          <p:cNvPr id="2" name="组合 1"/>
          <p:cNvGrpSpPr/>
          <p:nvPr/>
        </p:nvGrpSpPr>
        <p:grpSpPr>
          <a:xfrm>
            <a:off x="6420465" y="1435510"/>
            <a:ext cx="5206856" cy="4948272"/>
            <a:chOff x="6837660" y="1679723"/>
            <a:chExt cx="4508766" cy="4438588"/>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3463" y="1679723"/>
              <a:ext cx="4442963" cy="1268438"/>
            </a:xfrm>
            <a:prstGeom prst="rect">
              <a:avLst/>
            </a:prstGeom>
          </p:spPr>
        </p:pic>
        <p:pic>
          <p:nvPicPr>
            <p:cNvPr id="1026" name="Picture 2" descr="http://upload-images.jianshu.io/upload_images/127313-2c477701840d86af.png?imageMogr2/auto-orient/strip%7CimageView2/2/w/12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3819" y="3148622"/>
              <a:ext cx="4492607" cy="2969689"/>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接连接符 9"/>
            <p:cNvCxnSpPr/>
            <p:nvPr/>
          </p:nvCxnSpPr>
          <p:spPr>
            <a:xfrm flipH="1">
              <a:off x="6837660" y="1679723"/>
              <a:ext cx="1" cy="4354602"/>
            </a:xfrm>
            <a:prstGeom prst="line">
              <a:avLst/>
            </a:prstGeom>
          </p:spPr>
          <p:style>
            <a:lnRef idx="1">
              <a:schemeClr val="accent1"/>
            </a:lnRef>
            <a:fillRef idx="0">
              <a:schemeClr val="accent1"/>
            </a:fillRef>
            <a:effectRef idx="0">
              <a:schemeClr val="accent1"/>
            </a:effectRef>
            <a:fontRef idx="minor">
              <a:schemeClr val="tx1"/>
            </a:fontRef>
          </p:style>
        </p:cxnSp>
      </p:grpSp>
      <p:sp>
        <p:nvSpPr>
          <p:cNvPr id="8" name="矩形 7"/>
          <p:cNvSpPr/>
          <p:nvPr/>
        </p:nvSpPr>
        <p:spPr>
          <a:xfrm>
            <a:off x="1640428" y="384062"/>
            <a:ext cx="2734927" cy="646331"/>
          </a:xfrm>
          <a:prstGeom prst="rect">
            <a:avLst/>
          </a:prstGeom>
        </p:spPr>
        <p:txBody>
          <a:bodyPr wrap="square">
            <a:spAutoFit/>
          </a:bodyPr>
          <a:lstStyle/>
          <a:p>
            <a:r>
              <a:rPr kumimoji="1" lang="en-US" altLang="zh-CN" sz="3600" b="1" dirty="0">
                <a:latin typeface="微软雅黑" panose="020B0503020204020204" pitchFamily="34" charset="-122"/>
                <a:ea typeface="微软雅黑" panose="020B0503020204020204" pitchFamily="34" charset="-122"/>
              </a:rPr>
              <a:t>MNIST</a:t>
            </a:r>
            <a:endParaRPr lang="zh-CN" altLang="en-US" sz="36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790717" y="1735786"/>
            <a:ext cx="5040739" cy="4247317"/>
          </a:xfrm>
          <a:prstGeom prst="rect">
            <a:avLst/>
          </a:prstGeom>
        </p:spPr>
        <p:txBody>
          <a:bodyPr wrap="square">
            <a:spAutoFit/>
          </a:bodyPr>
          <a:lstStyle/>
          <a:p>
            <a:r>
              <a:rPr lang="en-US" altLang="zh-CN" dirty="0">
                <a:solidFill>
                  <a:srgbClr val="000000"/>
                </a:solidFill>
                <a:latin typeface="PingFang SC"/>
                <a:hlinkClick r:id="rId2"/>
              </a:rPr>
              <a:t>http://www.cs.toronto.edu/~kriz/cifar.html</a:t>
            </a:r>
            <a:endParaRPr lang="zh-CN" altLang="en-US" dirty="0"/>
          </a:p>
          <a:p>
            <a:pPr>
              <a:lnSpc>
                <a:spcPct val="150000"/>
              </a:lnSpc>
              <a:defRPr/>
            </a:pPr>
            <a:endParaRPr lang="en-US" altLang="zh-CN" sz="800" dirty="0">
              <a:latin typeface="华文楷体" panose="02010600040101010101" pitchFamily="2" charset="-122"/>
              <a:ea typeface="华文楷体" panose="02010600040101010101" pitchFamily="2" charset="-122"/>
            </a:endParaRPr>
          </a:p>
          <a:p>
            <a:pPr marL="285750" indent="-285750">
              <a:lnSpc>
                <a:spcPct val="150000"/>
              </a:lnSpc>
              <a:buFont typeface="Wingdings" panose="05000000000000000000" pitchFamily="2" charset="2"/>
              <a:buChar char="ü"/>
              <a:defRPr/>
            </a:pPr>
            <a:r>
              <a:rPr lang="zh-CN" altLang="en-US" dirty="0">
                <a:latin typeface="华文楷体" panose="02010600040101010101" pitchFamily="2" charset="-122"/>
                <a:ea typeface="华文楷体" panose="02010600040101010101" pitchFamily="2" charset="-122"/>
              </a:rPr>
              <a:t>数据集的类别分布见右图</a:t>
            </a:r>
            <a:endParaRPr lang="en-US" altLang="zh-CN" dirty="0">
              <a:latin typeface="华文楷体" panose="02010600040101010101" pitchFamily="2" charset="-122"/>
              <a:ea typeface="华文楷体" panose="02010600040101010101" pitchFamily="2" charset="-122"/>
            </a:endParaRPr>
          </a:p>
          <a:p>
            <a:pPr marL="285750" indent="-285750">
              <a:lnSpc>
                <a:spcPct val="150000"/>
              </a:lnSpc>
              <a:buFont typeface="Wingdings" panose="05000000000000000000" pitchFamily="2" charset="2"/>
              <a:buChar char="ü"/>
              <a:defRPr/>
            </a:pPr>
            <a:endParaRPr lang="en-US" altLang="zh-CN" sz="800" dirty="0">
              <a:latin typeface="华文楷体" panose="02010600040101010101" pitchFamily="2" charset="-122"/>
              <a:ea typeface="华文楷体" panose="02010600040101010101" pitchFamily="2" charset="-122"/>
            </a:endParaRPr>
          </a:p>
          <a:p>
            <a:pPr marL="285750" indent="-285750">
              <a:lnSpc>
                <a:spcPct val="150000"/>
              </a:lnSpc>
              <a:buFont typeface="Wingdings" panose="05000000000000000000" pitchFamily="2" charset="2"/>
              <a:buChar char="ü"/>
              <a:defRPr/>
            </a:pPr>
            <a:r>
              <a:rPr lang="en-US" altLang="zh-CN" dirty="0">
                <a:latin typeface="华文楷体" panose="02010600040101010101" pitchFamily="2" charset="-122"/>
                <a:ea typeface="华文楷体" panose="02010600040101010101" pitchFamily="2" charset="-122"/>
              </a:rPr>
              <a:t>60000</a:t>
            </a:r>
            <a:r>
              <a:rPr lang="zh-CN" altLang="en-US" dirty="0">
                <a:latin typeface="华文楷体" panose="02010600040101010101" pitchFamily="2" charset="-122"/>
                <a:ea typeface="华文楷体" panose="02010600040101010101" pitchFamily="2" charset="-122"/>
              </a:rPr>
              <a:t>张</a:t>
            </a:r>
            <a:r>
              <a:rPr lang="en-US" altLang="zh-CN" dirty="0">
                <a:latin typeface="华文楷体" panose="02010600040101010101" pitchFamily="2" charset="-122"/>
                <a:ea typeface="华文楷体" panose="02010600040101010101" pitchFamily="2" charset="-122"/>
              </a:rPr>
              <a:t>32</a:t>
            </a:r>
            <a:r>
              <a:rPr lang="zh-CN" altLang="en-US"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32 </a:t>
            </a:r>
            <a:r>
              <a:rPr lang="zh-CN" altLang="en-US" dirty="0">
                <a:latin typeface="华文楷体" panose="02010600040101010101" pitchFamily="2" charset="-122"/>
                <a:ea typeface="华文楷体" panose="02010600040101010101" pitchFamily="2" charset="-122"/>
              </a:rPr>
              <a:t>的</a:t>
            </a:r>
            <a:r>
              <a:rPr lang="en-US" altLang="zh-CN" dirty="0">
                <a:latin typeface="华文楷体" panose="02010600040101010101" pitchFamily="2" charset="-122"/>
                <a:ea typeface="华文楷体" panose="02010600040101010101" pitchFamily="2" charset="-122"/>
              </a:rPr>
              <a:t>RGB</a:t>
            </a:r>
            <a:r>
              <a:rPr lang="zh-CN" altLang="en-US" dirty="0">
                <a:latin typeface="华文楷体" panose="02010600040101010101" pitchFamily="2" charset="-122"/>
                <a:ea typeface="华文楷体" panose="02010600040101010101" pitchFamily="2" charset="-122"/>
              </a:rPr>
              <a:t>图像</a:t>
            </a:r>
            <a:endParaRPr lang="en-US" altLang="zh-CN" dirty="0">
              <a:latin typeface="华文楷体" panose="02010600040101010101" pitchFamily="2" charset="-122"/>
              <a:ea typeface="华文楷体" panose="02010600040101010101" pitchFamily="2" charset="-122"/>
            </a:endParaRPr>
          </a:p>
          <a:p>
            <a:pPr marL="285750" indent="-285750">
              <a:lnSpc>
                <a:spcPct val="150000"/>
              </a:lnSpc>
              <a:buFont typeface="Wingdings" panose="05000000000000000000" pitchFamily="2" charset="2"/>
              <a:buChar char="ü"/>
              <a:defRPr/>
            </a:pPr>
            <a:r>
              <a:rPr lang="en-US" altLang="zh-CN" dirty="0">
                <a:latin typeface="华文楷体" panose="02010600040101010101" pitchFamily="2" charset="-122"/>
                <a:ea typeface="华文楷体" panose="02010600040101010101" pitchFamily="2" charset="-122"/>
              </a:rPr>
              <a:t>10</a:t>
            </a:r>
            <a:r>
              <a:rPr lang="zh-CN" altLang="en-US" dirty="0">
                <a:latin typeface="华文楷体" panose="02010600040101010101" pitchFamily="2" charset="-122"/>
                <a:ea typeface="华文楷体" panose="02010600040101010101" pitchFamily="2" charset="-122"/>
              </a:rPr>
              <a:t>个互斥的类别，每类</a:t>
            </a:r>
            <a:r>
              <a:rPr lang="en-US" altLang="zh-CN" dirty="0">
                <a:latin typeface="华文楷体" panose="02010600040101010101" pitchFamily="2" charset="-122"/>
                <a:ea typeface="华文楷体" panose="02010600040101010101" pitchFamily="2" charset="-122"/>
              </a:rPr>
              <a:t>6000</a:t>
            </a:r>
            <a:r>
              <a:rPr lang="zh-CN" altLang="en-US" dirty="0">
                <a:latin typeface="华文楷体" panose="02010600040101010101" pitchFamily="2" charset="-122"/>
                <a:ea typeface="华文楷体" panose="02010600040101010101" pitchFamily="2" charset="-122"/>
              </a:rPr>
              <a:t>张图片</a:t>
            </a:r>
            <a:endParaRPr lang="en-US" altLang="zh-CN" dirty="0">
              <a:latin typeface="华文楷体" panose="02010600040101010101" pitchFamily="2" charset="-122"/>
              <a:ea typeface="华文楷体" panose="02010600040101010101" pitchFamily="2" charset="-122"/>
            </a:endParaRPr>
          </a:p>
          <a:p>
            <a:pPr marL="285750" indent="-285750">
              <a:lnSpc>
                <a:spcPct val="150000"/>
              </a:lnSpc>
              <a:buFont typeface="Wingdings" panose="05000000000000000000" pitchFamily="2" charset="2"/>
              <a:buChar char="ü"/>
              <a:defRPr/>
            </a:pPr>
            <a:endParaRPr lang="en-US" altLang="zh-CN" sz="800" dirty="0">
              <a:latin typeface="华文楷体" panose="02010600040101010101" pitchFamily="2" charset="-122"/>
              <a:ea typeface="华文楷体" panose="02010600040101010101" pitchFamily="2" charset="-122"/>
            </a:endParaRPr>
          </a:p>
          <a:p>
            <a:pPr marL="285750" indent="-285750">
              <a:lnSpc>
                <a:spcPct val="150000"/>
              </a:lnSpc>
              <a:buFont typeface="Wingdings" panose="05000000000000000000" pitchFamily="2" charset="2"/>
              <a:buChar char="ü"/>
              <a:defRPr/>
            </a:pPr>
            <a:r>
              <a:rPr lang="zh-CN" altLang="en-US" dirty="0">
                <a:solidFill>
                  <a:srgbClr val="FF0000"/>
                </a:solidFill>
                <a:latin typeface="华文楷体" panose="02010600040101010101" pitchFamily="2" charset="-122"/>
                <a:ea typeface="华文楷体" panose="02010600040101010101" pitchFamily="2" charset="-122"/>
              </a:rPr>
              <a:t>训练</a:t>
            </a:r>
            <a:r>
              <a:rPr lang="zh-CN" altLang="en-US"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50000</a:t>
            </a:r>
            <a:r>
              <a:rPr lang="zh-CN" altLang="en-US" dirty="0">
                <a:latin typeface="华文楷体" panose="02010600040101010101" pitchFamily="2" charset="-122"/>
                <a:ea typeface="华文楷体" panose="02010600040101010101" pitchFamily="2" charset="-122"/>
              </a:rPr>
              <a:t>张，</a:t>
            </a:r>
            <a:endParaRPr lang="en-US" altLang="zh-CN" dirty="0">
              <a:latin typeface="华文楷体" panose="02010600040101010101" pitchFamily="2" charset="-122"/>
              <a:ea typeface="华文楷体" panose="02010600040101010101" pitchFamily="2" charset="-122"/>
            </a:endParaRPr>
          </a:p>
          <a:p>
            <a:pPr lvl="1">
              <a:lnSpc>
                <a:spcPct val="150000"/>
              </a:lnSpc>
              <a:defRPr/>
            </a:pPr>
            <a:r>
              <a:rPr lang="en-US" altLang="zh-CN" dirty="0">
                <a:latin typeface="华文楷体" panose="02010600040101010101" pitchFamily="2" charset="-122"/>
                <a:ea typeface="华文楷体" panose="02010600040101010101" pitchFamily="2" charset="-122"/>
              </a:rPr>
              <a:t>5</a:t>
            </a:r>
            <a:r>
              <a:rPr lang="zh-CN" altLang="en-US" dirty="0">
                <a:latin typeface="华文楷体" panose="02010600040101010101" pitchFamily="2" charset="-122"/>
                <a:ea typeface="华文楷体" panose="02010600040101010101" pitchFamily="2" charset="-122"/>
              </a:rPr>
              <a:t>个训练批，每批</a:t>
            </a:r>
            <a:r>
              <a:rPr lang="en-US" altLang="zh-CN" dirty="0">
                <a:latin typeface="华文楷体" panose="02010600040101010101" pitchFamily="2" charset="-122"/>
                <a:ea typeface="华文楷体" panose="02010600040101010101" pitchFamily="2" charset="-122"/>
              </a:rPr>
              <a:t>10000</a:t>
            </a:r>
            <a:r>
              <a:rPr lang="zh-CN" altLang="en-US" dirty="0">
                <a:latin typeface="华文楷体" panose="02010600040101010101" pitchFamily="2" charset="-122"/>
                <a:ea typeface="华文楷体" panose="02010600040101010101" pitchFamily="2" charset="-122"/>
              </a:rPr>
              <a:t>张</a:t>
            </a:r>
            <a:endParaRPr lang="en-US" altLang="zh-CN" dirty="0">
              <a:latin typeface="华文楷体" panose="02010600040101010101" pitchFamily="2" charset="-122"/>
              <a:ea typeface="华文楷体" panose="02010600040101010101" pitchFamily="2" charset="-122"/>
            </a:endParaRPr>
          </a:p>
          <a:p>
            <a:pPr lvl="1">
              <a:lnSpc>
                <a:spcPct val="150000"/>
              </a:lnSpc>
              <a:defRPr/>
            </a:pPr>
            <a:r>
              <a:rPr lang="zh-CN" altLang="en-US" dirty="0">
                <a:latin typeface="华文楷体" panose="02010600040101010101" pitchFamily="2" charset="-122"/>
                <a:ea typeface="华文楷体" panose="02010600040101010101" pitchFamily="2" charset="-122"/>
              </a:rPr>
              <a:t>每类图像随机抽取，张数不平均</a:t>
            </a:r>
            <a:endParaRPr lang="en-US" altLang="zh-CN" dirty="0">
              <a:latin typeface="华文楷体" panose="02010600040101010101" pitchFamily="2" charset="-122"/>
              <a:ea typeface="华文楷体" panose="02010600040101010101" pitchFamily="2" charset="-122"/>
            </a:endParaRPr>
          </a:p>
          <a:p>
            <a:pPr marL="285750" indent="-285750">
              <a:lnSpc>
                <a:spcPct val="150000"/>
              </a:lnSpc>
              <a:buFont typeface="Wingdings" panose="05000000000000000000" pitchFamily="2" charset="2"/>
              <a:buChar char="ü"/>
              <a:defRPr/>
            </a:pPr>
            <a:r>
              <a:rPr lang="zh-CN" altLang="en-US" dirty="0">
                <a:solidFill>
                  <a:srgbClr val="FF0000"/>
                </a:solidFill>
                <a:latin typeface="华文楷体" panose="02010600040101010101" pitchFamily="2" charset="-122"/>
                <a:ea typeface="华文楷体" panose="02010600040101010101" pitchFamily="2" charset="-122"/>
              </a:rPr>
              <a:t>测试</a:t>
            </a:r>
            <a:r>
              <a:rPr lang="zh-CN" altLang="en-US"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10000</a:t>
            </a:r>
            <a:r>
              <a:rPr lang="zh-CN" altLang="en-US" dirty="0">
                <a:latin typeface="华文楷体" panose="02010600040101010101" pitchFamily="2" charset="-122"/>
                <a:ea typeface="华文楷体" panose="02010600040101010101" pitchFamily="2" charset="-122"/>
              </a:rPr>
              <a:t>张，</a:t>
            </a:r>
            <a:endParaRPr lang="en-US" altLang="zh-CN" dirty="0">
              <a:latin typeface="华文楷体" panose="02010600040101010101" pitchFamily="2" charset="-122"/>
              <a:ea typeface="华文楷体" panose="02010600040101010101" pitchFamily="2" charset="-122"/>
            </a:endParaRPr>
          </a:p>
          <a:p>
            <a:pPr lvl="1">
              <a:lnSpc>
                <a:spcPct val="150000"/>
              </a:lnSpc>
              <a:defRPr/>
            </a:pPr>
            <a:r>
              <a:rPr lang="zh-CN" altLang="en-US" dirty="0">
                <a:latin typeface="华文楷体" panose="02010600040101010101" pitchFamily="2" charset="-122"/>
                <a:ea typeface="华文楷体" panose="02010600040101010101" pitchFamily="2" charset="-122"/>
              </a:rPr>
              <a:t>单独构成一批，每类</a:t>
            </a:r>
            <a:r>
              <a:rPr lang="en-US" altLang="zh-CN" dirty="0">
                <a:latin typeface="华文楷体" panose="02010600040101010101" pitchFamily="2" charset="-122"/>
                <a:ea typeface="华文楷体" panose="02010600040101010101" pitchFamily="2" charset="-122"/>
              </a:rPr>
              <a:t>1000</a:t>
            </a:r>
            <a:r>
              <a:rPr lang="zh-CN" altLang="en-US" dirty="0">
                <a:latin typeface="华文楷体" panose="02010600040101010101" pitchFamily="2" charset="-122"/>
                <a:ea typeface="华文楷体" panose="02010600040101010101" pitchFamily="2" charset="-122"/>
              </a:rPr>
              <a:t>张</a:t>
            </a:r>
            <a:endParaRPr lang="en-US" altLang="zh-CN" dirty="0">
              <a:latin typeface="华文楷体" panose="02010600040101010101" pitchFamily="2" charset="-122"/>
              <a:ea typeface="华文楷体" panose="02010600040101010101" pitchFamily="2" charset="-122"/>
            </a:endParaRPr>
          </a:p>
        </p:txBody>
      </p:sp>
      <p:grpSp>
        <p:nvGrpSpPr>
          <p:cNvPr id="2" name="组合 1"/>
          <p:cNvGrpSpPr/>
          <p:nvPr/>
        </p:nvGrpSpPr>
        <p:grpSpPr>
          <a:xfrm>
            <a:off x="6148216" y="904567"/>
            <a:ext cx="5099047" cy="5403209"/>
            <a:chOff x="6677668" y="1548553"/>
            <a:chExt cx="4265634" cy="4631404"/>
          </a:xfrm>
        </p:grpSpPr>
        <p:pic>
          <p:nvPicPr>
            <p:cNvPr id="3" name="图片 2"/>
            <p:cNvPicPr>
              <a:picLocks noChangeAspect="1"/>
            </p:cNvPicPr>
            <p:nvPr/>
          </p:nvPicPr>
          <p:blipFill>
            <a:blip r:embed="rId3"/>
            <a:stretch>
              <a:fillRect/>
            </a:stretch>
          </p:blipFill>
          <p:spPr>
            <a:xfrm>
              <a:off x="6677668" y="2973526"/>
              <a:ext cx="4265634" cy="3206431"/>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7668" y="1548553"/>
              <a:ext cx="4265634" cy="1424972"/>
            </a:xfrm>
            <a:prstGeom prst="rect">
              <a:avLst/>
            </a:prstGeom>
          </p:spPr>
        </p:pic>
      </p:grpSp>
      <p:sp>
        <p:nvSpPr>
          <p:cNvPr id="7" name="矩形 6"/>
          <p:cNvSpPr/>
          <p:nvPr/>
        </p:nvSpPr>
        <p:spPr>
          <a:xfrm>
            <a:off x="1640428" y="384062"/>
            <a:ext cx="2734927" cy="646331"/>
          </a:xfrm>
          <a:prstGeom prst="rect">
            <a:avLst/>
          </a:prstGeom>
        </p:spPr>
        <p:txBody>
          <a:bodyPr wrap="square">
            <a:spAutoFit/>
          </a:bodyPr>
          <a:lstStyle/>
          <a:p>
            <a:r>
              <a:rPr kumimoji="1" lang="en-US" altLang="zh-CN" sz="3600" b="1" dirty="0">
                <a:latin typeface="微软雅黑" panose="020B0503020204020204" pitchFamily="34" charset="-122"/>
                <a:ea typeface="微软雅黑" panose="020B0503020204020204" pitchFamily="34" charset="-122"/>
              </a:rPr>
              <a:t>CIFAR</a:t>
            </a:r>
            <a:endParaRPr lang="zh-CN" altLang="en-US" sz="36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18613" y="1326442"/>
            <a:ext cx="5973179" cy="5109091"/>
          </a:xfrm>
          <a:prstGeom prst="rect">
            <a:avLst/>
          </a:prstGeom>
        </p:spPr>
        <p:txBody>
          <a:bodyPr wrap="square">
            <a:spAutoFit/>
          </a:bodyPr>
          <a:lstStyle/>
          <a:p>
            <a:r>
              <a:rPr lang="en-US" altLang="zh-CN" sz="2000" dirty="0">
                <a:solidFill>
                  <a:srgbClr val="000000"/>
                </a:solidFill>
                <a:latin typeface="PingFang SC"/>
                <a:hlinkClick r:id="rId3"/>
              </a:rPr>
              <a:t>http://image-net.org/</a:t>
            </a:r>
            <a:endParaRPr lang="en-US" altLang="zh-CN" sz="2000" dirty="0">
              <a:solidFill>
                <a:srgbClr val="000000"/>
              </a:solidFill>
              <a:latin typeface="PingFang SC"/>
            </a:endParaRPr>
          </a:p>
          <a:p>
            <a:pPr>
              <a:lnSpc>
                <a:spcPct val="150000"/>
              </a:lnSpc>
              <a:defRPr/>
            </a:pPr>
            <a:endParaRPr lang="en-US" altLang="zh-CN" sz="2000" dirty="0">
              <a:latin typeface="华文楷体" panose="02010600040101010101" pitchFamily="2" charset="-122"/>
              <a:ea typeface="华文楷体" panose="02010600040101010101" pitchFamily="2" charset="-122"/>
            </a:endParaRPr>
          </a:p>
          <a:p>
            <a:pPr>
              <a:lnSpc>
                <a:spcPct val="150000"/>
              </a:lnSpc>
              <a:defRPr/>
            </a:pPr>
            <a:r>
              <a:rPr lang="en-US" altLang="zh-CN" dirty="0">
                <a:latin typeface="华文楷体" panose="02010600040101010101" pitchFamily="2" charset="-122"/>
                <a:ea typeface="华文楷体" panose="02010600040101010101" pitchFamily="2" charset="-122"/>
              </a:rPr>
              <a:t>1</a:t>
            </a:r>
            <a:r>
              <a:rPr lang="zh-CN" altLang="en-US"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Total number of non-empty synsets: </a:t>
            </a:r>
            <a:r>
              <a:rPr lang="en-US" altLang="zh-CN" b="1" dirty="0">
                <a:latin typeface="华文楷体" panose="02010600040101010101" pitchFamily="2" charset="-122"/>
                <a:ea typeface="华文楷体" panose="02010600040101010101" pitchFamily="2" charset="-122"/>
              </a:rPr>
              <a:t>21841</a:t>
            </a:r>
          </a:p>
          <a:p>
            <a:pPr>
              <a:lnSpc>
                <a:spcPct val="150000"/>
              </a:lnSpc>
              <a:defRPr/>
            </a:pPr>
            <a:r>
              <a:rPr lang="en-US" altLang="zh-CN" dirty="0">
                <a:latin typeface="华文楷体" panose="02010600040101010101" pitchFamily="2" charset="-122"/>
                <a:ea typeface="华文楷体" panose="02010600040101010101" pitchFamily="2" charset="-122"/>
              </a:rPr>
              <a:t>2</a:t>
            </a:r>
            <a:r>
              <a:rPr lang="zh-CN" altLang="en-US"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Total number of images: </a:t>
            </a:r>
            <a:r>
              <a:rPr lang="en-US" altLang="zh-CN" b="1" dirty="0">
                <a:latin typeface="华文楷体" panose="02010600040101010101" pitchFamily="2" charset="-122"/>
                <a:ea typeface="华文楷体" panose="02010600040101010101" pitchFamily="2" charset="-122"/>
              </a:rPr>
              <a:t>14,197,122  </a:t>
            </a:r>
            <a:r>
              <a:rPr lang="en-US" altLang="zh-CN" dirty="0">
                <a:latin typeface="华文楷体" panose="02010600040101010101" pitchFamily="2" charset="-122"/>
                <a:ea typeface="华文楷体" panose="02010600040101010101" pitchFamily="2" charset="-122"/>
              </a:rPr>
              <a:t>  </a:t>
            </a:r>
          </a:p>
          <a:p>
            <a:pPr>
              <a:lnSpc>
                <a:spcPct val="150000"/>
              </a:lnSpc>
              <a:defRPr/>
            </a:pPr>
            <a:r>
              <a:rPr lang="en-US" altLang="zh-CN" dirty="0">
                <a:latin typeface="华文楷体" panose="02010600040101010101" pitchFamily="2" charset="-122"/>
                <a:ea typeface="华文楷体" panose="02010600040101010101" pitchFamily="2" charset="-122"/>
              </a:rPr>
              <a:t>3</a:t>
            </a:r>
            <a:r>
              <a:rPr lang="zh-CN" altLang="en-US"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Number of images with bounding box annotations: </a:t>
            </a:r>
            <a:r>
              <a:rPr lang="en-US" altLang="zh-CN" b="1" dirty="0">
                <a:latin typeface="华文楷体" panose="02010600040101010101" pitchFamily="2" charset="-122"/>
                <a:ea typeface="华文楷体" panose="02010600040101010101" pitchFamily="2" charset="-122"/>
              </a:rPr>
              <a:t>1,034,908 </a:t>
            </a:r>
            <a:r>
              <a:rPr lang="en-US" altLang="zh-CN" dirty="0">
                <a:latin typeface="华文楷体" panose="02010600040101010101" pitchFamily="2" charset="-122"/>
                <a:ea typeface="华文楷体" panose="02010600040101010101" pitchFamily="2" charset="-122"/>
              </a:rPr>
              <a:t>   </a:t>
            </a:r>
          </a:p>
          <a:p>
            <a:pPr>
              <a:lnSpc>
                <a:spcPct val="150000"/>
              </a:lnSpc>
              <a:defRPr/>
            </a:pPr>
            <a:r>
              <a:rPr lang="en-US" altLang="zh-CN" dirty="0">
                <a:latin typeface="华文楷体" panose="02010600040101010101" pitchFamily="2" charset="-122"/>
                <a:ea typeface="华文楷体" panose="02010600040101010101" pitchFamily="2" charset="-122"/>
              </a:rPr>
              <a:t>4</a:t>
            </a:r>
            <a:r>
              <a:rPr lang="zh-CN" altLang="en-US"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Number of synsets with SIFT features: </a:t>
            </a:r>
            <a:r>
              <a:rPr lang="en-US" altLang="zh-CN" b="1" dirty="0">
                <a:latin typeface="华文楷体" panose="02010600040101010101" pitchFamily="2" charset="-122"/>
                <a:ea typeface="华文楷体" panose="02010600040101010101" pitchFamily="2" charset="-122"/>
              </a:rPr>
              <a:t>1000 </a:t>
            </a:r>
            <a:r>
              <a:rPr lang="en-US" altLang="zh-CN" dirty="0">
                <a:latin typeface="华文楷体" panose="02010600040101010101" pitchFamily="2" charset="-122"/>
                <a:ea typeface="华文楷体" panose="02010600040101010101" pitchFamily="2" charset="-122"/>
              </a:rPr>
              <a:t>   </a:t>
            </a:r>
          </a:p>
          <a:p>
            <a:pPr>
              <a:lnSpc>
                <a:spcPct val="150000"/>
              </a:lnSpc>
              <a:defRPr/>
            </a:pPr>
            <a:r>
              <a:rPr lang="en-US" altLang="zh-CN" dirty="0">
                <a:latin typeface="华文楷体" panose="02010600040101010101" pitchFamily="2" charset="-122"/>
                <a:ea typeface="华文楷体" panose="02010600040101010101" pitchFamily="2" charset="-122"/>
              </a:rPr>
              <a:t>5</a:t>
            </a:r>
            <a:r>
              <a:rPr lang="zh-CN" altLang="en-US"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Number of images with SIFT features: </a:t>
            </a:r>
            <a:r>
              <a:rPr lang="en-US" altLang="zh-CN" b="1" dirty="0">
                <a:latin typeface="华文楷体" panose="02010600040101010101" pitchFamily="2" charset="-122"/>
                <a:ea typeface="华文楷体" panose="02010600040101010101" pitchFamily="2" charset="-122"/>
              </a:rPr>
              <a:t>1.2 million</a:t>
            </a:r>
          </a:p>
          <a:p>
            <a:pPr>
              <a:lnSpc>
                <a:spcPct val="150000"/>
              </a:lnSpc>
              <a:defRPr/>
            </a:pPr>
            <a:endParaRPr lang="en-US" altLang="zh-CN" dirty="0">
              <a:latin typeface="华文楷体" panose="02010600040101010101" pitchFamily="2" charset="-122"/>
              <a:ea typeface="华文楷体" panose="02010600040101010101" pitchFamily="2" charset="-122"/>
            </a:endParaRPr>
          </a:p>
          <a:p>
            <a:pPr marL="285750" indent="-285750">
              <a:lnSpc>
                <a:spcPct val="150000"/>
              </a:lnSpc>
              <a:buFont typeface="Wingdings" panose="05000000000000000000" pitchFamily="2" charset="2"/>
              <a:buChar char="ü"/>
              <a:defRPr/>
            </a:pPr>
            <a:r>
              <a:rPr lang="zh-CN" altLang="en-US" sz="2000" dirty="0">
                <a:latin typeface="华文楷体" panose="02010600040101010101" pitchFamily="2" charset="-122"/>
                <a:ea typeface="华文楷体" panose="02010600040101010101" pitchFamily="2" charset="-122"/>
              </a:rPr>
              <a:t>可供用于图像分类、目标定位、目标检测、实例分割等多个计算机视觉任务。</a:t>
            </a:r>
            <a:endParaRPr lang="en-US" altLang="zh-CN" sz="2000" dirty="0">
              <a:latin typeface="华文楷体" panose="02010600040101010101" pitchFamily="2" charset="-122"/>
              <a:ea typeface="华文楷体" panose="02010600040101010101" pitchFamily="2" charset="-122"/>
            </a:endParaRPr>
          </a:p>
          <a:p>
            <a:pPr marL="285750" indent="-285750">
              <a:lnSpc>
                <a:spcPct val="150000"/>
              </a:lnSpc>
              <a:buFont typeface="Wingdings" panose="05000000000000000000" pitchFamily="2" charset="2"/>
              <a:buChar char="ü"/>
              <a:defRPr/>
            </a:pPr>
            <a:r>
              <a:rPr lang="en-US" altLang="zh-CN" sz="2000" dirty="0">
                <a:latin typeface="华文楷体" panose="02010600040101010101" pitchFamily="2" charset="-122"/>
                <a:ea typeface="华文楷体" panose="02010600040101010101" pitchFamily="2" charset="-122"/>
              </a:rPr>
              <a:t>ImageNet</a:t>
            </a:r>
            <a:r>
              <a:rPr lang="zh-CN" altLang="en-US" sz="2000" dirty="0">
                <a:latin typeface="华文楷体" panose="02010600040101010101" pitchFamily="2" charset="-122"/>
                <a:ea typeface="华文楷体" panose="02010600040101010101" pitchFamily="2" charset="-122"/>
              </a:rPr>
              <a:t>国际计算机视觉挑战赛</a:t>
            </a:r>
            <a:r>
              <a:rPr lang="en-US" altLang="zh-CN" sz="2000" dirty="0">
                <a:latin typeface="华文楷体" panose="02010600040101010101" pitchFamily="2" charset="-122"/>
                <a:ea typeface="华文楷体" panose="02010600040101010101" pitchFamily="2" charset="-122"/>
              </a:rPr>
              <a:t>(ILSVRC)</a:t>
            </a:r>
          </a:p>
        </p:txBody>
      </p:sp>
      <p:grpSp>
        <p:nvGrpSpPr>
          <p:cNvPr id="2" name="组合 1"/>
          <p:cNvGrpSpPr/>
          <p:nvPr/>
        </p:nvGrpSpPr>
        <p:grpSpPr>
          <a:xfrm>
            <a:off x="7212043" y="934754"/>
            <a:ext cx="4183543" cy="5923246"/>
            <a:chOff x="5145874" y="249833"/>
            <a:chExt cx="3298641" cy="5923246"/>
          </a:xfrm>
        </p:grpSpPr>
        <p:pic>
          <p:nvPicPr>
            <p:cNvPr id="4" name="图片 3"/>
            <p:cNvPicPr>
              <a:picLocks noChangeAspect="1"/>
            </p:cNvPicPr>
            <p:nvPr/>
          </p:nvPicPr>
          <p:blipFill rotWithShape="1">
            <a:blip r:embed="rId4"/>
            <a:srcRect l="48262" t="23585"/>
            <a:stretch>
              <a:fillRect/>
            </a:stretch>
          </p:blipFill>
          <p:spPr>
            <a:xfrm>
              <a:off x="5145874" y="3456767"/>
              <a:ext cx="3298641" cy="2716312"/>
            </a:xfrm>
            <a:prstGeom prst="rect">
              <a:avLst/>
            </a:prstGeom>
          </p:spPr>
        </p:pic>
        <p:pic>
          <p:nvPicPr>
            <p:cNvPr id="6" name="图片 5"/>
            <p:cNvPicPr>
              <a:picLocks noChangeAspect="1"/>
            </p:cNvPicPr>
            <p:nvPr/>
          </p:nvPicPr>
          <p:blipFill rotWithShape="1">
            <a:blip r:embed="rId4"/>
            <a:srcRect t="9783" r="51738"/>
            <a:stretch>
              <a:fillRect/>
            </a:stretch>
          </p:blipFill>
          <p:spPr>
            <a:xfrm>
              <a:off x="5145874" y="249833"/>
              <a:ext cx="3076969" cy="3206934"/>
            </a:xfrm>
            <a:prstGeom prst="rect">
              <a:avLst/>
            </a:prstGeom>
          </p:spPr>
        </p:pic>
      </p:grpSp>
      <p:sp>
        <p:nvSpPr>
          <p:cNvPr id="7" name="矩形 6"/>
          <p:cNvSpPr/>
          <p:nvPr/>
        </p:nvSpPr>
        <p:spPr>
          <a:xfrm>
            <a:off x="1640428" y="384062"/>
            <a:ext cx="2734927" cy="646331"/>
          </a:xfrm>
          <a:prstGeom prst="rect">
            <a:avLst/>
          </a:prstGeom>
        </p:spPr>
        <p:txBody>
          <a:bodyPr wrap="square">
            <a:spAutoFit/>
          </a:bodyPr>
          <a:lstStyle/>
          <a:p>
            <a:r>
              <a:rPr kumimoji="1" lang="en-US" altLang="zh-CN" sz="3600" b="1" dirty="0">
                <a:latin typeface="微软雅黑" panose="020B0503020204020204" pitchFamily="34" charset="-122"/>
                <a:ea typeface="微软雅黑" panose="020B0503020204020204" pitchFamily="34" charset="-122"/>
              </a:rPr>
              <a:t>ImageNet</a:t>
            </a:r>
            <a:endParaRPr lang="zh-CN" altLang="en-US" sz="3600" b="1" dirty="0">
              <a:latin typeface="微软雅黑" panose="020B0503020204020204" pitchFamily="34" charset="-122"/>
              <a:ea typeface="微软雅黑" panose="020B0503020204020204" pitchFamily="34" charset="-122"/>
            </a:endParaRPr>
          </a:p>
        </p:txBody>
      </p:sp>
      <p:cxnSp>
        <p:nvCxnSpPr>
          <p:cNvPr id="8" name="直接连接符 7"/>
          <p:cNvCxnSpPr/>
          <p:nvPr/>
        </p:nvCxnSpPr>
        <p:spPr>
          <a:xfrm flipH="1">
            <a:off x="6990817" y="1453667"/>
            <a:ext cx="1" cy="4854642"/>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40428" y="384062"/>
            <a:ext cx="3256037"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第一个</a:t>
            </a:r>
            <a:r>
              <a:rPr kumimoji="1" lang="en-US" altLang="zh-CN" sz="3600" b="1" dirty="0">
                <a:latin typeface="微软雅黑" panose="020B0503020204020204" pitchFamily="34" charset="-122"/>
                <a:ea typeface="微软雅黑" panose="020B0503020204020204" pitchFamily="34" charset="-122"/>
              </a:rPr>
              <a:t>CNN</a:t>
            </a:r>
            <a:endParaRPr lang="zh-CN" altLang="en-US" sz="3600" b="1" dirty="0">
              <a:latin typeface="微软雅黑" panose="020B0503020204020204" pitchFamily="34" charset="-122"/>
              <a:ea typeface="微软雅黑" panose="020B0503020204020204" pitchFamily="34" charset="-122"/>
            </a:endParaRPr>
          </a:p>
        </p:txBody>
      </p:sp>
      <p:sp>
        <p:nvSpPr>
          <p:cNvPr id="8" name="矩形 7"/>
          <p:cNvSpPr/>
          <p:nvPr/>
        </p:nvSpPr>
        <p:spPr>
          <a:xfrm>
            <a:off x="555312" y="1264645"/>
            <a:ext cx="11636688" cy="5493812"/>
          </a:xfrm>
          <a:prstGeom prst="rect">
            <a:avLst/>
          </a:prstGeom>
        </p:spPr>
        <p:txBody>
          <a:bodyPr wrap="square">
            <a:spAutoFit/>
          </a:bodyPr>
          <a:lstStyle/>
          <a:p>
            <a:pPr marL="0" lvl="1" indent="-342900">
              <a:lnSpc>
                <a:spcPct val="150000"/>
              </a:lnSpc>
              <a:buFont typeface="Wingdings" panose="05000000000000000000" pitchFamily="2" charset="2"/>
              <a:buChar char="Ø"/>
              <a:defRPr/>
            </a:pPr>
            <a:r>
              <a:rPr lang="zh-CN" altLang="en-US" dirty="0">
                <a:solidFill>
                  <a:srgbClr val="FF3300"/>
                </a:solidFill>
                <a:latin typeface="华文楷体" panose="02010600040101010101" pitchFamily="2" charset="-122"/>
                <a:ea typeface="华文楷体" panose="02010600040101010101" pitchFamily="2" charset="-122"/>
              </a:rPr>
              <a:t>基础的训练步骤</a:t>
            </a:r>
            <a:endParaRPr lang="en-US" altLang="zh-CN" dirty="0">
              <a:solidFill>
                <a:srgbClr val="FF3300"/>
              </a:solidFill>
              <a:latin typeface="华文楷体" panose="02010600040101010101" pitchFamily="2" charset="-122"/>
              <a:ea typeface="华文楷体" panose="02010600040101010101" pitchFamily="2" charset="-122"/>
            </a:endParaRPr>
          </a:p>
          <a:p>
            <a:pPr marL="0" lvl="1">
              <a:lnSpc>
                <a:spcPct val="150000"/>
              </a:lnSpc>
              <a:defRPr/>
            </a:pPr>
            <a:r>
              <a:rPr lang="en-US" altLang="zh-CN" dirty="0">
                <a:latin typeface="华文楷体" panose="02010600040101010101" pitchFamily="2" charset="-122"/>
                <a:ea typeface="华文楷体" panose="02010600040101010101" pitchFamily="2" charset="-122"/>
              </a:rPr>
              <a:t>	</a:t>
            </a:r>
            <a:r>
              <a:rPr lang="en-US" altLang="zh-CN" b="1" dirty="0">
                <a:latin typeface="华文楷体" panose="02010600040101010101" pitchFamily="2" charset="-122"/>
                <a:ea typeface="华文楷体" panose="02010600040101010101" pitchFamily="2" charset="-122"/>
              </a:rPr>
              <a:t>1. </a:t>
            </a:r>
            <a:r>
              <a:rPr lang="zh-CN" altLang="en-US" b="1" dirty="0">
                <a:latin typeface="华文楷体" panose="02010600040101010101" pitchFamily="2" charset="-122"/>
                <a:ea typeface="华文楷体" panose="02010600040101010101" pitchFamily="2" charset="-122"/>
              </a:rPr>
              <a:t>定义模型的整体框架</a:t>
            </a:r>
            <a:endParaRPr lang="en-US" altLang="zh-CN" b="1" dirty="0">
              <a:latin typeface="华文楷体" panose="02010600040101010101" pitchFamily="2" charset="-122"/>
              <a:ea typeface="华文楷体" panose="02010600040101010101" pitchFamily="2" charset="-122"/>
            </a:endParaRPr>
          </a:p>
          <a:p>
            <a:pPr marL="0" lvl="1">
              <a:lnSpc>
                <a:spcPct val="150000"/>
              </a:lnSpc>
              <a:defRPr/>
            </a:pPr>
            <a:r>
              <a:rPr lang="en-US" altLang="zh-CN" dirty="0">
                <a:latin typeface="华文楷体" panose="02010600040101010101" pitchFamily="2" charset="-122"/>
                <a:ea typeface="华文楷体" panose="02010600040101010101" pitchFamily="2" charset="-122"/>
              </a:rPr>
              <a:t>		1</a:t>
            </a:r>
            <a:r>
              <a:rPr lang="zh-CN" altLang="en-US" dirty="0">
                <a:latin typeface="华文楷体" panose="02010600040101010101" pitchFamily="2" charset="-122"/>
                <a:ea typeface="华文楷体" panose="02010600040101010101" pitchFamily="2" charset="-122"/>
              </a:rPr>
              <a:t>）定义网络结构</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神经网络前向传播过程</a:t>
            </a:r>
            <a:endParaRPr lang="en-US" altLang="zh-CN" dirty="0">
              <a:latin typeface="华文楷体" panose="02010600040101010101" pitchFamily="2" charset="-122"/>
              <a:ea typeface="华文楷体" panose="02010600040101010101" pitchFamily="2" charset="-122"/>
            </a:endParaRPr>
          </a:p>
          <a:p>
            <a:pPr marL="0" lvl="1">
              <a:lnSpc>
                <a:spcPct val="150000"/>
              </a:lnSpc>
              <a:defRPr/>
            </a:pPr>
            <a:r>
              <a:rPr lang="en-US" altLang="zh-CN" dirty="0">
                <a:latin typeface="华文楷体" panose="02010600040101010101" pitchFamily="2" charset="-122"/>
                <a:ea typeface="华文楷体" panose="02010600040101010101" pitchFamily="2" charset="-122"/>
              </a:rPr>
              <a:t>		2</a:t>
            </a:r>
            <a:r>
              <a:rPr lang="zh-CN" altLang="en-US" dirty="0">
                <a:latin typeface="华文楷体" panose="02010600040101010101" pitchFamily="2" charset="-122"/>
                <a:ea typeface="华文楷体" panose="02010600040101010101" pitchFamily="2" charset="-122"/>
              </a:rPr>
              <a:t>）定义优化算法</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梯度下降使用方式、参数更新方式、步长设置</a:t>
            </a:r>
            <a:endParaRPr lang="en-US" altLang="zh-CN" dirty="0">
              <a:latin typeface="华文楷体" panose="02010600040101010101" pitchFamily="2" charset="-122"/>
              <a:ea typeface="华文楷体" panose="02010600040101010101" pitchFamily="2" charset="-122"/>
            </a:endParaRPr>
          </a:p>
          <a:p>
            <a:pPr marL="0" lvl="1">
              <a:lnSpc>
                <a:spcPct val="150000"/>
              </a:lnSpc>
              <a:defRPr/>
            </a:pPr>
            <a:r>
              <a:rPr lang="en-US" altLang="zh-CN" dirty="0">
                <a:latin typeface="华文楷体" panose="02010600040101010101" pitchFamily="2" charset="-122"/>
                <a:ea typeface="华文楷体" panose="02010600040101010101" pitchFamily="2" charset="-122"/>
              </a:rPr>
              <a:t>	</a:t>
            </a:r>
            <a:r>
              <a:rPr lang="en-US" altLang="zh-CN" b="1" dirty="0">
                <a:latin typeface="华文楷体" panose="02010600040101010101" pitchFamily="2" charset="-122"/>
                <a:ea typeface="华文楷体" panose="02010600040101010101" pitchFamily="2" charset="-122"/>
              </a:rPr>
              <a:t>2. </a:t>
            </a:r>
            <a:r>
              <a:rPr lang="zh-CN" altLang="en-US" b="1" dirty="0">
                <a:latin typeface="华文楷体" panose="02010600040101010101" pitchFamily="2" charset="-122"/>
                <a:ea typeface="华文楷体" panose="02010600040101010101" pitchFamily="2" charset="-122"/>
              </a:rPr>
              <a:t>导入数据和预处理</a:t>
            </a:r>
            <a:endParaRPr lang="en-US" altLang="zh-CN" b="1" dirty="0">
              <a:latin typeface="华文楷体" panose="02010600040101010101" pitchFamily="2" charset="-122"/>
              <a:ea typeface="华文楷体" panose="02010600040101010101" pitchFamily="2" charset="-122"/>
            </a:endParaRPr>
          </a:p>
          <a:p>
            <a:pPr marL="0" lvl="1">
              <a:lnSpc>
                <a:spcPct val="150000"/>
              </a:lnSpc>
              <a:defRPr/>
            </a:pPr>
            <a:r>
              <a:rPr lang="en-US" altLang="zh-CN" dirty="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处理数据集的数据，使之适合模型使用</a:t>
            </a:r>
            <a:endParaRPr lang="en-US" altLang="zh-CN" dirty="0">
              <a:latin typeface="华文楷体" panose="02010600040101010101" pitchFamily="2" charset="-122"/>
              <a:ea typeface="华文楷体" panose="02010600040101010101" pitchFamily="2" charset="-122"/>
            </a:endParaRPr>
          </a:p>
          <a:p>
            <a:pPr marL="0" lvl="1">
              <a:lnSpc>
                <a:spcPct val="150000"/>
              </a:lnSpc>
              <a:defRPr/>
            </a:pPr>
            <a:r>
              <a:rPr lang="en-US" altLang="zh-CN" dirty="0">
                <a:latin typeface="华文楷体" panose="02010600040101010101" pitchFamily="2" charset="-122"/>
                <a:ea typeface="华文楷体" panose="02010600040101010101" pitchFamily="2" charset="-122"/>
              </a:rPr>
              <a:t>	</a:t>
            </a:r>
            <a:r>
              <a:rPr lang="en-US" altLang="zh-CN" b="1" dirty="0">
                <a:latin typeface="华文楷体" panose="02010600040101010101" pitchFamily="2" charset="-122"/>
                <a:ea typeface="华文楷体" panose="02010600040101010101" pitchFamily="2" charset="-122"/>
              </a:rPr>
              <a:t>3. </a:t>
            </a:r>
            <a:r>
              <a:rPr lang="zh-CN" altLang="en-US" b="1">
                <a:latin typeface="华文楷体" panose="02010600040101010101" pitchFamily="2" charset="-122"/>
                <a:ea typeface="华文楷体" panose="02010600040101010101" pitchFamily="2" charset="-122"/>
              </a:rPr>
              <a:t>训练模型</a:t>
            </a:r>
            <a:endParaRPr lang="en-US" altLang="zh-CN" b="1">
              <a:latin typeface="华文楷体" panose="02010600040101010101" pitchFamily="2" charset="-122"/>
              <a:ea typeface="华文楷体" panose="02010600040101010101" pitchFamily="2" charset="-122"/>
            </a:endParaRPr>
          </a:p>
          <a:p>
            <a:pPr marL="0" lvl="1">
              <a:lnSpc>
                <a:spcPct val="150000"/>
              </a:lnSpc>
              <a:defRPr/>
            </a:pPr>
            <a:r>
              <a:rPr lang="en-US" altLang="zh-CN">
                <a:latin typeface="华文楷体" panose="02010600040101010101" pitchFamily="2" charset="-122"/>
                <a:ea typeface="华文楷体" panose="02010600040101010101" pitchFamily="2" charset="-122"/>
              </a:rPr>
              <a:t>                1</a:t>
            </a:r>
            <a:r>
              <a:rPr lang="zh-CN" altLang="en-US">
                <a:latin typeface="华文楷体" panose="02010600040101010101" pitchFamily="2" charset="-122"/>
                <a:ea typeface="华文楷体" panose="02010600040101010101" pitchFamily="2" charset="-122"/>
              </a:rPr>
              <a:t>）输出日志</a:t>
            </a:r>
            <a:r>
              <a:rPr lang="en-US" altLang="zh-CN">
                <a:latin typeface="华文楷体" panose="02010600040101010101" pitchFamily="2" charset="-122"/>
                <a:ea typeface="华文楷体" panose="02010600040101010101" pitchFamily="2" charset="-122"/>
              </a:rPr>
              <a:t>——</a:t>
            </a:r>
            <a:r>
              <a:rPr lang="zh-CN" altLang="en-US">
                <a:latin typeface="华文楷体" panose="02010600040101010101" pitchFamily="2" charset="-122"/>
                <a:ea typeface="华文楷体" panose="02010600040101010101" pitchFamily="2" charset="-122"/>
              </a:rPr>
              <a:t>打印训练过程中得到的模型在验证集上的精确度和在训练集上的精确度，获知模型是否过（欠）拟合</a:t>
            </a:r>
            <a:endParaRPr lang="en-US" altLang="zh-CN">
              <a:latin typeface="华文楷体" panose="02010600040101010101" pitchFamily="2" charset="-122"/>
              <a:ea typeface="华文楷体" panose="02010600040101010101" pitchFamily="2" charset="-122"/>
            </a:endParaRPr>
          </a:p>
          <a:p>
            <a:pPr marL="0" lvl="1">
              <a:lnSpc>
                <a:spcPct val="150000"/>
              </a:lnSpc>
              <a:defRPr/>
            </a:pPr>
            <a:r>
              <a:rPr lang="en-US" altLang="zh-CN">
                <a:latin typeface="华文楷体" panose="02010600040101010101" pitchFamily="2" charset="-122"/>
                <a:ea typeface="华文楷体" panose="02010600040101010101" pitchFamily="2" charset="-122"/>
              </a:rPr>
              <a:t>		2</a:t>
            </a:r>
            <a:r>
              <a:rPr lang="zh-CN" altLang="en-US">
                <a:latin typeface="华文楷体" panose="02010600040101010101" pitchFamily="2" charset="-122"/>
                <a:ea typeface="华文楷体" panose="02010600040101010101" pitchFamily="2" charset="-122"/>
              </a:rPr>
              <a:t>）模型保存</a:t>
            </a:r>
            <a:endParaRPr lang="en-US" altLang="zh-CN">
              <a:latin typeface="华文楷体" panose="02010600040101010101" pitchFamily="2" charset="-122"/>
              <a:ea typeface="华文楷体" panose="02010600040101010101" pitchFamily="2" charset="-122"/>
            </a:endParaRPr>
          </a:p>
          <a:p>
            <a:pPr marL="0" lvl="1">
              <a:lnSpc>
                <a:spcPct val="150000"/>
              </a:lnSpc>
              <a:defRPr/>
            </a:pPr>
            <a:r>
              <a:rPr lang="en-US" altLang="zh-CN" dirty="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把所有的代码交给平台运行，我们就可以喝茶加观察了</a:t>
            </a:r>
            <a:r>
              <a:rPr lang="en-US" altLang="zh-CN" dirty="0">
                <a:latin typeface="华文楷体" panose="02010600040101010101" pitchFamily="2" charset="-122"/>
                <a:ea typeface="华文楷体" panose="02010600040101010101" pitchFamily="2" charset="-122"/>
              </a:rPr>
              <a:t>~</a:t>
            </a:r>
          </a:p>
          <a:p>
            <a:pPr marL="0" lvl="1">
              <a:lnSpc>
                <a:spcPct val="150000"/>
              </a:lnSpc>
              <a:defRPr/>
            </a:pPr>
            <a:r>
              <a:rPr lang="en-US" altLang="zh-CN" dirty="0">
                <a:latin typeface="华文楷体" panose="02010600040101010101" pitchFamily="2" charset="-122"/>
                <a:ea typeface="华文楷体" panose="02010600040101010101" pitchFamily="2" charset="-122"/>
              </a:rPr>
              <a:t>	</a:t>
            </a:r>
            <a:r>
              <a:rPr lang="en-US" altLang="zh-CN" b="1" dirty="0">
                <a:latin typeface="华文楷体" panose="02010600040101010101" pitchFamily="2" charset="-122"/>
                <a:ea typeface="华文楷体" panose="02010600040101010101" pitchFamily="2" charset="-122"/>
              </a:rPr>
              <a:t>4. </a:t>
            </a:r>
            <a:r>
              <a:rPr lang="zh-CN" altLang="en-US" b="1" dirty="0">
                <a:latin typeface="华文楷体" panose="02010600040101010101" pitchFamily="2" charset="-122"/>
                <a:ea typeface="华文楷体" panose="02010600040101010101" pitchFamily="2" charset="-122"/>
              </a:rPr>
              <a:t>测试模型</a:t>
            </a:r>
            <a:endParaRPr lang="en-US" altLang="zh-CN" b="1" dirty="0">
              <a:latin typeface="华文楷体" panose="02010600040101010101" pitchFamily="2" charset="-122"/>
              <a:ea typeface="华文楷体" panose="02010600040101010101" pitchFamily="2" charset="-122"/>
            </a:endParaRPr>
          </a:p>
          <a:p>
            <a:pPr marL="0" lvl="1">
              <a:lnSpc>
                <a:spcPct val="150000"/>
              </a:lnSpc>
              <a:defRPr/>
            </a:pPr>
            <a:r>
              <a:rPr lang="en-US" altLang="zh-CN" dirty="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使用新数据看一看模型是不是好用</a:t>
            </a:r>
            <a:endParaRPr lang="en-US" altLang="zh-CN" dirty="0">
              <a:latin typeface="华文楷体" panose="02010600040101010101" pitchFamily="2" charset="-122"/>
              <a:ea typeface="华文楷体" panose="02010600040101010101" pitchFamily="2" charset="-122"/>
            </a:endParaRPr>
          </a:p>
        </p:txBody>
      </p:sp>
      <p:pic>
        <p:nvPicPr>
          <p:cNvPr id="4" name="图片 3">
            <a:extLst>
              <a:ext uri="{FF2B5EF4-FFF2-40B4-BE49-F238E27FC236}">
                <a16:creationId xmlns:a16="http://schemas.microsoft.com/office/drawing/2014/main" xmlns="" id="{78AFA104-B6AB-40E1-B202-C1BC8EDD9C6B}"/>
              </a:ext>
            </a:extLst>
          </p:cNvPr>
          <p:cNvPicPr>
            <a:picLocks noChangeAspect="1"/>
          </p:cNvPicPr>
          <p:nvPr/>
        </p:nvPicPr>
        <p:blipFill rotWithShape="1">
          <a:blip r:embed="rId3"/>
          <a:srcRect r="21046"/>
          <a:stretch/>
        </p:blipFill>
        <p:spPr>
          <a:xfrm>
            <a:off x="5157075" y="1217198"/>
            <a:ext cx="5736774" cy="622453"/>
          </a:xfrm>
          <a:prstGeom prst="rect">
            <a:avLst/>
          </a:prstGeom>
        </p:spPr>
      </p:pic>
      <p:sp>
        <p:nvSpPr>
          <p:cNvPr id="6" name="矩形 5">
            <a:extLst>
              <a:ext uri="{FF2B5EF4-FFF2-40B4-BE49-F238E27FC236}">
                <a16:creationId xmlns:a16="http://schemas.microsoft.com/office/drawing/2014/main" xmlns="" id="{72F5A2C3-6A1F-4FEE-A665-AF2C8C9AB188}"/>
              </a:ext>
            </a:extLst>
          </p:cNvPr>
          <p:cNvSpPr/>
          <p:nvPr/>
        </p:nvSpPr>
        <p:spPr>
          <a:xfrm>
            <a:off x="5157075" y="768764"/>
            <a:ext cx="4339650" cy="369332"/>
          </a:xfrm>
          <a:prstGeom prst="rect">
            <a:avLst/>
          </a:prstGeom>
        </p:spPr>
        <p:txBody>
          <a:bodyPr wrap="none">
            <a:spAutoFit/>
          </a:bodyPr>
          <a:lstStyle/>
          <a:p>
            <a:r>
              <a:rPr lang="zh-CN" altLang="en-US" dirty="0">
                <a:latin typeface="华文楷体" panose="02010600040101010101" pitchFamily="2" charset="-122"/>
                <a:ea typeface="华文楷体" panose="02010600040101010101" pitchFamily="2" charset="-122"/>
              </a:rPr>
              <a:t>通常前三步会迭代多次，以寻找最佳模型</a:t>
            </a:r>
            <a:endParaRPr lang="zh-CN" altLang="en-US" dirty="0"/>
          </a:p>
        </p:txBody>
      </p:sp>
      <p:sp>
        <p:nvSpPr>
          <p:cNvPr id="9" name="矩形 8">
            <a:extLst>
              <a:ext uri="{FF2B5EF4-FFF2-40B4-BE49-F238E27FC236}">
                <a16:creationId xmlns:a16="http://schemas.microsoft.com/office/drawing/2014/main" xmlns="" id="{000247FB-7B03-4C9E-9E6F-773F90C2A5CF}"/>
              </a:ext>
            </a:extLst>
          </p:cNvPr>
          <p:cNvSpPr/>
          <p:nvPr/>
        </p:nvSpPr>
        <p:spPr>
          <a:xfrm>
            <a:off x="4779310" y="1156942"/>
            <a:ext cx="4780191" cy="715669"/>
          </a:xfrm>
          <a:prstGeom prst="rect">
            <a:avLst/>
          </a:prstGeom>
          <a:noFill/>
          <a:ln w="47625"/>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3563419481"/>
              </p:ext>
            </p:extLst>
          </p:nvPr>
        </p:nvGraphicFramePr>
        <p:xfrm>
          <a:off x="1524000" y="3203736"/>
          <a:ext cx="9144000" cy="2198406"/>
        </p:xfrm>
        <a:graphic>
          <a:graphicData uri="http://schemas.openxmlformats.org/drawingml/2006/table">
            <a:tbl>
              <a:tblPr firstRow="1" bandRow="1">
                <a:tableStyleId>{5A111915-BE36-4E01-A7E5-04B1672EAD32}</a:tableStyleId>
              </a:tblPr>
              <a:tblGrid>
                <a:gridCol w="1145309">
                  <a:extLst>
                    <a:ext uri="{9D8B030D-6E8A-4147-A177-3AD203B41FA5}">
                      <a16:colId xmlns:a16="http://schemas.microsoft.com/office/drawing/2014/main" xmlns="" val="20000"/>
                    </a:ext>
                  </a:extLst>
                </a:gridCol>
                <a:gridCol w="1754909">
                  <a:extLst>
                    <a:ext uri="{9D8B030D-6E8A-4147-A177-3AD203B41FA5}">
                      <a16:colId xmlns:a16="http://schemas.microsoft.com/office/drawing/2014/main" xmlns="" val="20001"/>
                    </a:ext>
                  </a:extLst>
                </a:gridCol>
                <a:gridCol w="794327">
                  <a:extLst>
                    <a:ext uri="{9D8B030D-6E8A-4147-A177-3AD203B41FA5}">
                      <a16:colId xmlns:a16="http://schemas.microsoft.com/office/drawing/2014/main" xmlns="" val="20002"/>
                    </a:ext>
                  </a:extLst>
                </a:gridCol>
                <a:gridCol w="1072914">
                  <a:extLst>
                    <a:ext uri="{9D8B030D-6E8A-4147-A177-3AD203B41FA5}">
                      <a16:colId xmlns:a16="http://schemas.microsoft.com/office/drawing/2014/main" xmlns="" val="20003"/>
                    </a:ext>
                  </a:extLst>
                </a:gridCol>
                <a:gridCol w="1399717">
                  <a:extLst>
                    <a:ext uri="{9D8B030D-6E8A-4147-A177-3AD203B41FA5}">
                      <a16:colId xmlns:a16="http://schemas.microsoft.com/office/drawing/2014/main" xmlns="" val="20004"/>
                    </a:ext>
                  </a:extLst>
                </a:gridCol>
                <a:gridCol w="2976824">
                  <a:extLst>
                    <a:ext uri="{9D8B030D-6E8A-4147-A177-3AD203B41FA5}">
                      <a16:colId xmlns:a16="http://schemas.microsoft.com/office/drawing/2014/main" xmlns="" val="20005"/>
                    </a:ext>
                  </a:extLst>
                </a:gridCol>
              </a:tblGrid>
              <a:tr h="335280">
                <a:tc>
                  <a:txBody>
                    <a:bodyPr/>
                    <a:lstStyle/>
                    <a:p>
                      <a:r>
                        <a:rPr lang="en-US" altLang="zh-CN" sz="1600" dirty="0">
                          <a:solidFill>
                            <a:schemeClr val="tx1"/>
                          </a:solidFill>
                        </a:rPr>
                        <a:t>Layer</a:t>
                      </a:r>
                      <a:endParaRPr lang="zh-CN" altLang="en-US" sz="1600" dirty="0">
                        <a:solidFill>
                          <a:schemeClr val="tx1"/>
                        </a:solidFill>
                      </a:endParaRPr>
                    </a:p>
                  </a:txBody>
                  <a:tcPr>
                    <a:solidFill>
                      <a:schemeClr val="bg1"/>
                    </a:solidFill>
                  </a:tcPr>
                </a:tc>
                <a:tc>
                  <a:txBody>
                    <a:bodyPr/>
                    <a:lstStyle/>
                    <a:p>
                      <a:r>
                        <a:rPr lang="en-US" altLang="zh-CN" sz="1600" dirty="0">
                          <a:solidFill>
                            <a:schemeClr val="tx1"/>
                          </a:solidFill>
                        </a:rPr>
                        <a:t>Kernels</a:t>
                      </a:r>
                      <a:endParaRPr lang="zh-CN" altLang="en-US" sz="1600" dirty="0">
                        <a:solidFill>
                          <a:schemeClr val="tx1"/>
                        </a:solidFill>
                      </a:endParaRPr>
                    </a:p>
                  </a:txBody>
                  <a:tcPr>
                    <a:solidFill>
                      <a:schemeClr val="bg1"/>
                    </a:solidFill>
                  </a:tcPr>
                </a:tc>
                <a:tc>
                  <a:txBody>
                    <a:bodyPr/>
                    <a:lstStyle/>
                    <a:p>
                      <a:r>
                        <a:rPr lang="en-US" altLang="zh-CN" sz="1600" dirty="0">
                          <a:solidFill>
                            <a:schemeClr val="tx1"/>
                          </a:solidFill>
                        </a:rPr>
                        <a:t>Stride</a:t>
                      </a:r>
                      <a:endParaRPr lang="zh-CN" altLang="en-US" sz="1600" dirty="0">
                        <a:solidFill>
                          <a:schemeClr val="tx1"/>
                        </a:solidFill>
                      </a:endParaRPr>
                    </a:p>
                  </a:txBody>
                  <a:tcPr>
                    <a:solidFill>
                      <a:schemeClr val="bg1"/>
                    </a:solidFill>
                  </a:tcPr>
                </a:tc>
                <a:tc>
                  <a:txBody>
                    <a:bodyPr/>
                    <a:lstStyle/>
                    <a:p>
                      <a:r>
                        <a:rPr lang="en-US" altLang="zh-CN" sz="1600" dirty="0">
                          <a:solidFill>
                            <a:schemeClr val="tx1"/>
                          </a:solidFill>
                        </a:rPr>
                        <a:t>Pad</a:t>
                      </a:r>
                      <a:endParaRPr lang="zh-CN" altLang="en-US" sz="1600" dirty="0">
                        <a:solidFill>
                          <a:schemeClr val="tx1"/>
                        </a:solidFill>
                      </a:endParaRPr>
                    </a:p>
                  </a:txBody>
                  <a:tcPr>
                    <a:solidFill>
                      <a:schemeClr val="bg1"/>
                    </a:solidFill>
                  </a:tcPr>
                </a:tc>
                <a:tc>
                  <a:txBody>
                    <a:bodyPr/>
                    <a:lstStyle/>
                    <a:p>
                      <a:r>
                        <a:rPr lang="en-US" altLang="zh-CN" sz="1600" dirty="0">
                          <a:solidFill>
                            <a:schemeClr val="tx1"/>
                          </a:solidFill>
                        </a:rPr>
                        <a:t>Output</a:t>
                      </a:r>
                      <a:endParaRPr lang="zh-CN" altLang="en-US" sz="1600" dirty="0">
                        <a:solidFill>
                          <a:schemeClr val="tx1"/>
                        </a:solidFill>
                      </a:endParaRPr>
                    </a:p>
                  </a:txBody>
                  <a:tcPr>
                    <a:solidFill>
                      <a:schemeClr val="bg1"/>
                    </a:solidFill>
                  </a:tcPr>
                </a:tc>
                <a:tc>
                  <a:txBody>
                    <a:bodyPr/>
                    <a:lstStyle/>
                    <a:p>
                      <a:r>
                        <a:rPr lang="en-US" altLang="zh-CN" sz="1600" dirty="0">
                          <a:solidFill>
                            <a:schemeClr val="tx1"/>
                          </a:solidFill>
                        </a:rPr>
                        <a:t>Parameters</a:t>
                      </a:r>
                      <a:endParaRPr lang="zh-CN" altLang="en-US" sz="1600" dirty="0">
                        <a:solidFill>
                          <a:schemeClr val="tx1"/>
                        </a:solidFill>
                      </a:endParaRPr>
                    </a:p>
                  </a:txBody>
                  <a:tcPr>
                    <a:solidFill>
                      <a:schemeClr val="bg1"/>
                    </a:solidFill>
                  </a:tcPr>
                </a:tc>
                <a:extLst>
                  <a:ext uri="{0D108BD9-81ED-4DB2-BD59-A6C34878D82A}">
                    <a16:rowId xmlns:a16="http://schemas.microsoft.com/office/drawing/2014/main" xmlns="" val="10000"/>
                  </a:ext>
                </a:extLst>
              </a:tr>
              <a:tr h="310521">
                <a:tc>
                  <a:txBody>
                    <a:bodyPr/>
                    <a:lstStyle/>
                    <a:p>
                      <a:pPr lvl="0"/>
                      <a:r>
                        <a:rPr lang="en-US" altLang="zh-CN" sz="1400" dirty="0"/>
                        <a:t>Input</a:t>
                      </a:r>
                      <a:endParaRPr lang="zh-CN" altLang="en-US" sz="1400" dirty="0"/>
                    </a:p>
                  </a:txBody>
                  <a:tcPr>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400" dirty="0">
                        <a:latin typeface="华文楷体" panose="02010600040101010101" pitchFamily="2" charset="-122"/>
                        <a:ea typeface="华文楷体" panose="02010600040101010101" pitchFamily="2" charset="-122"/>
                      </a:endParaRPr>
                    </a:p>
                  </a:txBody>
                  <a:tcPr>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400" kern="1200" dirty="0">
                        <a:solidFill>
                          <a:schemeClr val="tx1"/>
                        </a:solidFill>
                        <a:latin typeface="+mn-lt"/>
                        <a:ea typeface="+mn-ea"/>
                        <a:cs typeface="+mn-cs"/>
                      </a:endParaRPr>
                    </a:p>
                  </a:txBody>
                  <a:tcPr>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400" kern="1200" dirty="0">
                        <a:solidFill>
                          <a:schemeClr val="tx1"/>
                        </a:solidFill>
                        <a:latin typeface="+mn-lt"/>
                        <a:ea typeface="+mn-ea"/>
                        <a:cs typeface="+mn-cs"/>
                      </a:endParaRPr>
                    </a:p>
                  </a:txBody>
                  <a:tcPr>
                    <a:solidFill>
                      <a:schemeClr val="accent5">
                        <a:lumMod val="20000"/>
                        <a:lumOff val="80000"/>
                      </a:schemeClr>
                    </a:solidFill>
                  </a:tcPr>
                </a:tc>
                <a:tc>
                  <a:txBody>
                    <a:bodyPr/>
                    <a:lstStyle/>
                    <a:p>
                      <a:pPr lvl="0"/>
                      <a:r>
                        <a:rPr lang="en-US" altLang="zh-CN" sz="1400" dirty="0"/>
                        <a:t>28*28</a:t>
                      </a:r>
                      <a:r>
                        <a:rPr lang="zh-CN" altLang="en-US" sz="1400" dirty="0"/>
                        <a:t>*</a:t>
                      </a:r>
                      <a:r>
                        <a:rPr lang="en-US" altLang="zh-CN" sz="1400" dirty="0"/>
                        <a:t>1</a:t>
                      </a:r>
                      <a:endParaRPr lang="zh-CN" altLang="en-US" sz="1400" dirty="0"/>
                    </a:p>
                  </a:txBody>
                  <a:tcPr>
                    <a:solidFill>
                      <a:schemeClr val="accent5">
                        <a:lumMod val="20000"/>
                        <a:lumOff val="80000"/>
                      </a:schemeClr>
                    </a:solidFill>
                  </a:tcPr>
                </a:tc>
                <a:tc>
                  <a:txBody>
                    <a:bodyPr/>
                    <a:lstStyle/>
                    <a:p>
                      <a:pPr lvl="0"/>
                      <a:endParaRPr lang="zh-CN" altLang="en-US" sz="1400" dirty="0"/>
                    </a:p>
                  </a:txBody>
                  <a:tcPr>
                    <a:solidFill>
                      <a:schemeClr val="accent5">
                        <a:lumMod val="20000"/>
                        <a:lumOff val="80000"/>
                      </a:schemeClr>
                    </a:solidFill>
                  </a:tcPr>
                </a:tc>
                <a:extLst>
                  <a:ext uri="{0D108BD9-81ED-4DB2-BD59-A6C34878D82A}">
                    <a16:rowId xmlns:a16="http://schemas.microsoft.com/office/drawing/2014/main" xmlns="" val="10001"/>
                  </a:ext>
                </a:extLst>
              </a:tr>
              <a:tr h="310521">
                <a:tc>
                  <a:txBody>
                    <a:bodyPr/>
                    <a:lstStyle/>
                    <a:p>
                      <a:pPr lvl="0"/>
                      <a:r>
                        <a:rPr lang="en-US" altLang="zh-CN" sz="1400" dirty="0"/>
                        <a:t>Conv1</a:t>
                      </a:r>
                      <a:endParaRPr lang="zh-CN" altLang="en-US" sz="1400" dirty="0"/>
                    </a:p>
                  </a:txBody>
                  <a:tcP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dirty="0"/>
                        <a:t>5*5*1 filters * 20</a:t>
                      </a:r>
                      <a:endParaRPr lang="en-US" altLang="zh-CN" sz="1400" dirty="0">
                        <a:latin typeface="华文楷体" panose="02010600040101010101" pitchFamily="2" charset="-122"/>
                        <a:ea typeface="华文楷体" panose="02010600040101010101" pitchFamily="2" charset="-122"/>
                      </a:endParaRPr>
                    </a:p>
                  </a:txBody>
                  <a:tcP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kern="1200" dirty="0">
                          <a:solidFill>
                            <a:schemeClr val="tx1"/>
                          </a:solidFill>
                          <a:latin typeface="+mn-lt"/>
                          <a:ea typeface="+mn-ea"/>
                          <a:cs typeface="+mn-cs"/>
                        </a:rPr>
                        <a:t>1</a:t>
                      </a:r>
                    </a:p>
                  </a:txBody>
                  <a:tcP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kern="1200" dirty="0">
                          <a:solidFill>
                            <a:schemeClr val="tx1"/>
                          </a:solidFill>
                          <a:latin typeface="+mn-lt"/>
                          <a:ea typeface="+mn-ea"/>
                          <a:cs typeface="+mn-cs"/>
                        </a:rPr>
                        <a:t>Valid</a:t>
                      </a:r>
                    </a:p>
                  </a:txBody>
                  <a:tcPr>
                    <a:solidFill>
                      <a:schemeClr val="accent2">
                        <a:lumMod val="20000"/>
                        <a:lumOff val="80000"/>
                      </a:schemeClr>
                    </a:solidFill>
                  </a:tcPr>
                </a:tc>
                <a:tc>
                  <a:txBody>
                    <a:bodyPr/>
                    <a:lstStyle/>
                    <a:p>
                      <a:pPr lvl="0"/>
                      <a:r>
                        <a:rPr lang="en-US" altLang="zh-CN" sz="1400" dirty="0"/>
                        <a:t>28*28*20</a:t>
                      </a:r>
                      <a:endParaRPr lang="zh-CN" altLang="en-US" sz="1400" dirty="0"/>
                    </a:p>
                  </a:txBody>
                  <a:tcPr>
                    <a:solidFill>
                      <a:schemeClr val="accent2">
                        <a:lumMod val="20000"/>
                        <a:lumOff val="80000"/>
                      </a:schemeClr>
                    </a:solidFill>
                  </a:tcPr>
                </a:tc>
                <a:tc>
                  <a:txBody>
                    <a:bodyPr/>
                    <a:lstStyle/>
                    <a:p>
                      <a:pPr lvl="0"/>
                      <a:r>
                        <a:rPr lang="en-US" altLang="zh-CN" sz="1400" dirty="0"/>
                        <a:t>(5*5*1+1)*20</a:t>
                      </a:r>
                      <a:endParaRPr lang="zh-CN" altLang="en-US" sz="1400" dirty="0"/>
                    </a:p>
                  </a:txBody>
                  <a:tcPr>
                    <a:solidFill>
                      <a:schemeClr val="accent2">
                        <a:lumMod val="20000"/>
                        <a:lumOff val="80000"/>
                      </a:schemeClr>
                    </a:solidFill>
                  </a:tcPr>
                </a:tc>
                <a:extLst>
                  <a:ext uri="{0D108BD9-81ED-4DB2-BD59-A6C34878D82A}">
                    <a16:rowId xmlns:a16="http://schemas.microsoft.com/office/drawing/2014/main" xmlns="" val="10002"/>
                  </a:ext>
                </a:extLst>
              </a:tr>
              <a:tr h="310521">
                <a:tc>
                  <a:txBody>
                    <a:bodyPr/>
                    <a:lstStyle/>
                    <a:p>
                      <a:pPr lvl="0"/>
                      <a:r>
                        <a:rPr lang="en-US" altLang="zh-CN" sz="1400"/>
                        <a:t>Pool2</a:t>
                      </a:r>
                      <a:endParaRPr lang="zh-CN" altLang="en-US" sz="1400" dirty="0"/>
                    </a:p>
                  </a:txBody>
                  <a:tcPr>
                    <a:solidFill>
                      <a:schemeClr val="accent2">
                        <a:lumMod val="20000"/>
                        <a:lumOff val="80000"/>
                      </a:schemeClr>
                    </a:solidFill>
                  </a:tcPr>
                </a:tc>
                <a:tc>
                  <a:txBody>
                    <a:bodyPr/>
                    <a:lstStyle/>
                    <a:p>
                      <a:pPr lvl="0"/>
                      <a:r>
                        <a:rPr lang="en-US" altLang="zh-CN" sz="1400" dirty="0"/>
                        <a:t>2*2 filter</a:t>
                      </a:r>
                      <a:endParaRPr lang="zh-CN" altLang="en-US" sz="1400" dirty="0"/>
                    </a:p>
                  </a:txBody>
                  <a:tcPr>
                    <a:solidFill>
                      <a:schemeClr val="accent2">
                        <a:lumMod val="20000"/>
                        <a:lumOff val="80000"/>
                      </a:schemeClr>
                    </a:solidFill>
                  </a:tcPr>
                </a:tc>
                <a:tc>
                  <a:txBody>
                    <a:bodyPr/>
                    <a:lstStyle/>
                    <a:p>
                      <a:pPr lvl="0"/>
                      <a:r>
                        <a:rPr lang="en-US" altLang="zh-CN" sz="1400" kern="1200" dirty="0">
                          <a:solidFill>
                            <a:schemeClr val="tx1"/>
                          </a:solidFill>
                          <a:latin typeface="+mn-lt"/>
                          <a:ea typeface="+mn-ea"/>
                          <a:cs typeface="+mn-cs"/>
                        </a:rPr>
                        <a:t>2</a:t>
                      </a:r>
                      <a:endParaRPr lang="zh-CN" altLang="en-US" sz="1400" kern="1200" dirty="0">
                        <a:solidFill>
                          <a:schemeClr val="tx1"/>
                        </a:solidFill>
                        <a:latin typeface="+mn-lt"/>
                        <a:ea typeface="+mn-ea"/>
                        <a:cs typeface="+mn-cs"/>
                      </a:endParaRPr>
                    </a:p>
                  </a:txBody>
                  <a:tcPr>
                    <a:solidFill>
                      <a:schemeClr val="accent2">
                        <a:lumMod val="20000"/>
                        <a:lumOff val="80000"/>
                      </a:schemeClr>
                    </a:solidFill>
                  </a:tcPr>
                </a:tc>
                <a:tc>
                  <a:txBody>
                    <a:bodyPr/>
                    <a:lstStyle/>
                    <a:p>
                      <a:pPr lvl="0"/>
                      <a:endParaRPr lang="zh-CN" altLang="en-US" sz="1400" kern="1200" dirty="0">
                        <a:solidFill>
                          <a:schemeClr val="tx1"/>
                        </a:solidFill>
                        <a:latin typeface="+mn-lt"/>
                        <a:ea typeface="+mn-ea"/>
                        <a:cs typeface="+mn-cs"/>
                      </a:endParaRPr>
                    </a:p>
                  </a:txBody>
                  <a:tcP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dirty="0"/>
                        <a:t>14*14*20</a:t>
                      </a:r>
                      <a:endParaRPr lang="zh-CN" altLang="en-US" sz="1400" dirty="0"/>
                    </a:p>
                  </a:txBody>
                  <a:tcPr>
                    <a:solidFill>
                      <a:schemeClr val="accent2">
                        <a:lumMod val="20000"/>
                        <a:lumOff val="80000"/>
                      </a:schemeClr>
                    </a:solidFill>
                  </a:tcPr>
                </a:tc>
                <a:tc>
                  <a:txBody>
                    <a:bodyPr/>
                    <a:lstStyle/>
                    <a:p>
                      <a:pPr lvl="0"/>
                      <a:endParaRPr lang="zh-CN" altLang="en-US" sz="1400" dirty="0"/>
                    </a:p>
                  </a:txBody>
                  <a:tcPr>
                    <a:solidFill>
                      <a:schemeClr val="accent2">
                        <a:lumMod val="20000"/>
                        <a:lumOff val="80000"/>
                      </a:schemeClr>
                    </a:solidFill>
                  </a:tcPr>
                </a:tc>
                <a:extLst>
                  <a:ext uri="{0D108BD9-81ED-4DB2-BD59-A6C34878D82A}">
                    <a16:rowId xmlns:a16="http://schemas.microsoft.com/office/drawing/2014/main" xmlns="" val="10003"/>
                  </a:ext>
                </a:extLst>
              </a:tr>
              <a:tr h="310521">
                <a:tc>
                  <a:txBody>
                    <a:bodyPr/>
                    <a:lstStyle/>
                    <a:p>
                      <a:pPr lvl="0"/>
                      <a:r>
                        <a:rPr lang="en-US" altLang="zh-CN" sz="1400" dirty="0"/>
                        <a:t>Conv3</a:t>
                      </a:r>
                      <a:endParaRPr lang="zh-CN" altLang="en-US" sz="1400" dirty="0"/>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dirty="0"/>
                        <a:t>5</a:t>
                      </a:r>
                      <a:r>
                        <a:rPr lang="zh-CN" altLang="en-US" sz="1400" dirty="0"/>
                        <a:t>*</a:t>
                      </a:r>
                      <a:r>
                        <a:rPr lang="en-US" altLang="zh-CN" sz="1400" dirty="0"/>
                        <a:t>5*20 filters * 50</a:t>
                      </a:r>
                      <a:endParaRPr lang="en-US" altLang="zh-CN" sz="1400" dirty="0">
                        <a:latin typeface="华文楷体" panose="02010600040101010101" pitchFamily="2" charset="-122"/>
                        <a:ea typeface="华文楷体" panose="02010600040101010101" pitchFamily="2" charset="-122"/>
                      </a:endParaRPr>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kern="1200" dirty="0">
                          <a:solidFill>
                            <a:schemeClr val="tx1"/>
                          </a:solidFill>
                          <a:latin typeface="+mn-lt"/>
                          <a:ea typeface="+mn-ea"/>
                          <a:cs typeface="+mn-cs"/>
                        </a:rPr>
                        <a:t>1</a:t>
                      </a:r>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kern="1200">
                          <a:solidFill>
                            <a:schemeClr val="tx1"/>
                          </a:solidFill>
                          <a:latin typeface="+mn-lt"/>
                          <a:ea typeface="+mn-ea"/>
                          <a:cs typeface="+mn-cs"/>
                        </a:rPr>
                        <a:t>Valid</a:t>
                      </a:r>
                      <a:endParaRPr lang="en-US" altLang="zh-CN" sz="1400" kern="1200" dirty="0">
                        <a:solidFill>
                          <a:schemeClr val="tx1"/>
                        </a:solidFill>
                        <a:latin typeface="+mn-lt"/>
                        <a:ea typeface="+mn-ea"/>
                        <a:cs typeface="+mn-cs"/>
                      </a:endParaRPr>
                    </a:p>
                  </a:txBody>
                  <a:tcPr>
                    <a:solidFill>
                      <a:schemeClr val="accent6">
                        <a:lumMod val="20000"/>
                        <a:lumOff val="80000"/>
                      </a:schemeClr>
                    </a:solidFill>
                  </a:tcPr>
                </a:tc>
                <a:tc>
                  <a:txBody>
                    <a:bodyPr/>
                    <a:lstStyle/>
                    <a:p>
                      <a:pPr lvl="0"/>
                      <a:r>
                        <a:rPr lang="en-US" altLang="zh-CN" sz="1400"/>
                        <a:t>10*10*50</a:t>
                      </a:r>
                      <a:endParaRPr lang="zh-CN" altLang="en-US" sz="1400" dirty="0"/>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dirty="0"/>
                        <a:t>(5*5*20+1)*50</a:t>
                      </a:r>
                      <a:endParaRPr lang="zh-CN" altLang="en-US" sz="1400" dirty="0"/>
                    </a:p>
                  </a:txBody>
                  <a:tcPr>
                    <a:solidFill>
                      <a:schemeClr val="accent6">
                        <a:lumMod val="20000"/>
                        <a:lumOff val="80000"/>
                      </a:schemeClr>
                    </a:solidFill>
                  </a:tcPr>
                </a:tc>
                <a:extLst>
                  <a:ext uri="{0D108BD9-81ED-4DB2-BD59-A6C34878D82A}">
                    <a16:rowId xmlns:a16="http://schemas.microsoft.com/office/drawing/2014/main" xmlns="" val="10004"/>
                  </a:ext>
                </a:extLst>
              </a:tr>
              <a:tr h="310521">
                <a:tc>
                  <a:txBody>
                    <a:bodyPr/>
                    <a:lstStyle/>
                    <a:p>
                      <a:pPr lvl="0"/>
                      <a:r>
                        <a:rPr lang="en-US" altLang="zh-CN" sz="1400" dirty="0"/>
                        <a:t>Pool4</a:t>
                      </a:r>
                      <a:endParaRPr lang="zh-CN" altLang="en-US" sz="1400" dirty="0"/>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dirty="0"/>
                        <a:t>2*2 filter</a:t>
                      </a:r>
                      <a:endParaRPr lang="zh-CN" altLang="en-US" sz="1400" dirty="0"/>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kern="1200" dirty="0">
                          <a:solidFill>
                            <a:schemeClr val="tx1"/>
                          </a:solidFill>
                          <a:latin typeface="+mn-lt"/>
                          <a:ea typeface="+mn-ea"/>
                          <a:cs typeface="+mn-cs"/>
                        </a:rPr>
                        <a:t>2</a:t>
                      </a:r>
                      <a:endParaRPr lang="zh-CN" altLang="en-US" sz="1400" kern="1200" dirty="0">
                        <a:solidFill>
                          <a:schemeClr val="tx1"/>
                        </a:solidFill>
                        <a:latin typeface="+mn-lt"/>
                        <a:ea typeface="+mn-ea"/>
                        <a:cs typeface="+mn-cs"/>
                      </a:endParaRPr>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400" kern="1200" dirty="0">
                        <a:solidFill>
                          <a:schemeClr val="tx1"/>
                        </a:solidFill>
                        <a:latin typeface="+mn-lt"/>
                        <a:ea typeface="+mn-ea"/>
                        <a:cs typeface="+mn-cs"/>
                      </a:endParaRPr>
                    </a:p>
                  </a:txBody>
                  <a:tcPr>
                    <a:solidFill>
                      <a:schemeClr val="accent6">
                        <a:lumMod val="20000"/>
                        <a:lumOff val="80000"/>
                      </a:schemeClr>
                    </a:solidFill>
                  </a:tcPr>
                </a:tc>
                <a:tc>
                  <a:txBody>
                    <a:bodyPr/>
                    <a:lstStyle/>
                    <a:p>
                      <a:pPr lvl="0"/>
                      <a:r>
                        <a:rPr lang="en-US" altLang="zh-CN" sz="1400"/>
                        <a:t>5*5*50</a:t>
                      </a:r>
                      <a:endParaRPr lang="zh-CN" altLang="en-US" sz="1400" dirty="0"/>
                    </a:p>
                  </a:txBody>
                  <a:tcPr>
                    <a:solidFill>
                      <a:schemeClr val="accent6">
                        <a:lumMod val="20000"/>
                        <a:lumOff val="80000"/>
                      </a:schemeClr>
                    </a:solidFill>
                  </a:tcPr>
                </a:tc>
                <a:tc>
                  <a:txBody>
                    <a:bodyPr/>
                    <a:lstStyle/>
                    <a:p>
                      <a:pPr lvl="0"/>
                      <a:endParaRPr lang="zh-CN" altLang="en-US" sz="1400" dirty="0"/>
                    </a:p>
                  </a:txBody>
                  <a:tcPr>
                    <a:solidFill>
                      <a:schemeClr val="accent6">
                        <a:lumMod val="20000"/>
                        <a:lumOff val="80000"/>
                      </a:schemeClr>
                    </a:solidFill>
                  </a:tcPr>
                </a:tc>
                <a:extLst>
                  <a:ext uri="{0D108BD9-81ED-4DB2-BD59-A6C34878D82A}">
                    <a16:rowId xmlns:a16="http://schemas.microsoft.com/office/drawing/2014/main" xmlns="" val="10005"/>
                  </a:ext>
                </a:extLst>
              </a:tr>
              <a:tr h="310521">
                <a:tc>
                  <a:txBody>
                    <a:bodyPr/>
                    <a:lstStyle/>
                    <a:p>
                      <a:pPr lvl="0"/>
                      <a:r>
                        <a:rPr lang="en-US" altLang="zh-CN" sz="1400" dirty="0"/>
                        <a:t>Output</a:t>
                      </a:r>
                      <a:endParaRPr lang="zh-CN" altLang="en-US" sz="1400" dirty="0"/>
                    </a:p>
                  </a:txBody>
                  <a:tcPr>
                    <a:solidFill>
                      <a:schemeClr val="accent5">
                        <a:lumMod val="20000"/>
                        <a:lumOff val="80000"/>
                      </a:schemeClr>
                    </a:solidFill>
                  </a:tcPr>
                </a:tc>
                <a:tc>
                  <a:txBody>
                    <a:bodyPr/>
                    <a:lstStyle/>
                    <a:p>
                      <a:pPr lvl="0"/>
                      <a:endParaRPr lang="zh-CN" altLang="en-US" sz="1400" dirty="0"/>
                    </a:p>
                  </a:txBody>
                  <a:tcPr>
                    <a:solidFill>
                      <a:schemeClr val="accent5">
                        <a:lumMod val="20000"/>
                        <a:lumOff val="80000"/>
                      </a:schemeClr>
                    </a:solidFill>
                  </a:tcPr>
                </a:tc>
                <a:tc>
                  <a:txBody>
                    <a:bodyPr/>
                    <a:lstStyle/>
                    <a:p>
                      <a:pPr lvl="0"/>
                      <a:endParaRPr lang="zh-CN" altLang="en-US" sz="1400" kern="1200" dirty="0">
                        <a:solidFill>
                          <a:schemeClr val="tx1"/>
                        </a:solidFill>
                        <a:latin typeface="+mn-lt"/>
                        <a:ea typeface="+mn-ea"/>
                        <a:cs typeface="+mn-cs"/>
                      </a:endParaRPr>
                    </a:p>
                  </a:txBody>
                  <a:tcPr>
                    <a:solidFill>
                      <a:schemeClr val="accent5">
                        <a:lumMod val="20000"/>
                        <a:lumOff val="80000"/>
                      </a:schemeClr>
                    </a:solidFill>
                  </a:tcPr>
                </a:tc>
                <a:tc>
                  <a:txBody>
                    <a:bodyPr/>
                    <a:lstStyle/>
                    <a:p>
                      <a:pPr lvl="0"/>
                      <a:endParaRPr lang="zh-CN" altLang="en-US" sz="1400" kern="1200" dirty="0">
                        <a:solidFill>
                          <a:schemeClr val="tx1"/>
                        </a:solidFill>
                        <a:latin typeface="+mn-lt"/>
                        <a:ea typeface="+mn-ea"/>
                        <a:cs typeface="+mn-cs"/>
                      </a:endParaRPr>
                    </a:p>
                  </a:txBody>
                  <a:tcPr>
                    <a:solidFill>
                      <a:schemeClr val="accent5">
                        <a:lumMod val="20000"/>
                        <a:lumOff val="80000"/>
                      </a:schemeClr>
                    </a:solidFill>
                  </a:tcPr>
                </a:tc>
                <a:tc>
                  <a:txBody>
                    <a:bodyPr/>
                    <a:lstStyle/>
                    <a:p>
                      <a:pPr marL="0" lvl="0" algn="l" defTabSz="914400" rtl="0" eaLnBrk="1" latinLnBrk="0" hangingPunct="1"/>
                      <a:r>
                        <a:rPr lang="en-US" altLang="zh-CN" sz="1400" kern="1200" dirty="0">
                          <a:solidFill>
                            <a:schemeClr val="tx1"/>
                          </a:solidFill>
                          <a:latin typeface="+mn-lt"/>
                          <a:ea typeface="+mn-ea"/>
                          <a:cs typeface="+mn-cs"/>
                        </a:rPr>
                        <a:t>10</a:t>
                      </a:r>
                      <a:endParaRPr lang="zh-CN" altLang="en-US" sz="1400" kern="1200" dirty="0">
                        <a:solidFill>
                          <a:schemeClr val="tx1"/>
                        </a:solidFill>
                        <a:latin typeface="+mn-lt"/>
                        <a:ea typeface="+mn-ea"/>
                        <a:cs typeface="+mn-cs"/>
                      </a:endParaRPr>
                    </a:p>
                  </a:txBody>
                  <a:tcPr>
                    <a:solidFill>
                      <a:schemeClr val="accent5">
                        <a:lumMod val="20000"/>
                        <a:lumOff val="80000"/>
                      </a:schemeClr>
                    </a:solidFill>
                  </a:tcPr>
                </a:tc>
                <a:tc>
                  <a:txBody>
                    <a:bodyPr/>
                    <a:lstStyle/>
                    <a:p>
                      <a:pPr marL="0" lvl="0" algn="l" defTabSz="914400" rtl="0" eaLnBrk="1" latinLnBrk="0" hangingPunct="1"/>
                      <a:r>
                        <a:rPr lang="en-US" altLang="zh-CN" sz="1400" kern="1200">
                          <a:solidFill>
                            <a:schemeClr val="tx1"/>
                          </a:solidFill>
                          <a:latin typeface="+mn-lt"/>
                          <a:ea typeface="+mn-ea"/>
                          <a:cs typeface="+mn-cs"/>
                        </a:rPr>
                        <a:t>(5</a:t>
                      </a:r>
                      <a:r>
                        <a:rPr lang="zh-CN" altLang="en-US" sz="1400" kern="1200">
                          <a:solidFill>
                            <a:schemeClr val="tx1"/>
                          </a:solidFill>
                          <a:latin typeface="+mn-lt"/>
                          <a:ea typeface="+mn-ea"/>
                          <a:cs typeface="+mn-cs"/>
                        </a:rPr>
                        <a:t>*</a:t>
                      </a:r>
                      <a:r>
                        <a:rPr lang="en-US" altLang="zh-CN" sz="1400" kern="1200">
                          <a:solidFill>
                            <a:schemeClr val="tx1"/>
                          </a:solidFill>
                          <a:latin typeface="+mn-lt"/>
                          <a:ea typeface="+mn-ea"/>
                          <a:cs typeface="+mn-cs"/>
                        </a:rPr>
                        <a:t>5</a:t>
                      </a:r>
                      <a:r>
                        <a:rPr lang="zh-CN" altLang="en-US" sz="1400" kern="1200">
                          <a:solidFill>
                            <a:schemeClr val="tx1"/>
                          </a:solidFill>
                          <a:latin typeface="+mn-lt"/>
                          <a:ea typeface="+mn-ea"/>
                          <a:cs typeface="+mn-cs"/>
                        </a:rPr>
                        <a:t>*</a:t>
                      </a:r>
                      <a:r>
                        <a:rPr lang="en-US" altLang="zh-CN" sz="1400" kern="1200" dirty="0">
                          <a:solidFill>
                            <a:schemeClr val="tx1"/>
                          </a:solidFill>
                          <a:latin typeface="+mn-lt"/>
                          <a:ea typeface="+mn-ea"/>
                          <a:cs typeface="+mn-cs"/>
                        </a:rPr>
                        <a:t>50)*10</a:t>
                      </a:r>
                    </a:p>
                  </a:txBody>
                  <a:tcPr>
                    <a:solidFill>
                      <a:schemeClr val="accent5">
                        <a:lumMod val="20000"/>
                        <a:lumOff val="80000"/>
                      </a:schemeClr>
                    </a:solidFill>
                  </a:tcPr>
                </a:tc>
                <a:extLst>
                  <a:ext uri="{0D108BD9-81ED-4DB2-BD59-A6C34878D82A}">
                    <a16:rowId xmlns:a16="http://schemas.microsoft.com/office/drawing/2014/main" xmlns="" val="10006"/>
                  </a:ext>
                </a:extLst>
              </a:tr>
            </a:tbl>
          </a:graphicData>
        </a:graphic>
      </p:graphicFrame>
      <p:sp>
        <p:nvSpPr>
          <p:cNvPr id="7" name="矩形 6"/>
          <p:cNvSpPr/>
          <p:nvPr/>
        </p:nvSpPr>
        <p:spPr>
          <a:xfrm>
            <a:off x="1640428" y="384062"/>
            <a:ext cx="3256037"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第一个</a:t>
            </a:r>
            <a:r>
              <a:rPr kumimoji="1" lang="en-US" altLang="zh-CN" sz="3600" b="1" dirty="0">
                <a:latin typeface="微软雅黑" panose="020B0503020204020204" pitchFamily="34" charset="-122"/>
                <a:ea typeface="微软雅黑" panose="020B0503020204020204" pitchFamily="34" charset="-122"/>
              </a:rPr>
              <a:t>CNN</a:t>
            </a:r>
            <a:endParaRPr lang="zh-CN" altLang="en-US" sz="3600" b="1" dirty="0">
              <a:latin typeface="微软雅黑" panose="020B0503020204020204" pitchFamily="34" charset="-122"/>
              <a:ea typeface="微软雅黑" panose="020B0503020204020204" pitchFamily="34" charset="-122"/>
            </a:endParaRPr>
          </a:p>
        </p:txBody>
      </p:sp>
      <p:sp>
        <p:nvSpPr>
          <p:cNvPr id="8" name="矩形 7"/>
          <p:cNvSpPr/>
          <p:nvPr/>
        </p:nvSpPr>
        <p:spPr>
          <a:xfrm>
            <a:off x="775839" y="1430823"/>
            <a:ext cx="3658589" cy="1534459"/>
          </a:xfrm>
          <a:prstGeom prst="rect">
            <a:avLst/>
          </a:prstGeom>
        </p:spPr>
        <p:txBody>
          <a:bodyPr wrap="square">
            <a:spAutoFit/>
          </a:bodyPr>
          <a:lstStyle/>
          <a:p>
            <a:pPr marL="0" lvl="1" indent="-342900">
              <a:lnSpc>
                <a:spcPct val="150000"/>
              </a:lnSpc>
              <a:buFont typeface="Wingdings" panose="05000000000000000000" pitchFamily="2" charset="2"/>
              <a:buChar char="ü"/>
              <a:defRPr/>
            </a:pPr>
            <a:r>
              <a:rPr lang="en-US" altLang="zh-CN" sz="1600" dirty="0">
                <a:solidFill>
                  <a:srgbClr val="FF3300"/>
                </a:solidFill>
                <a:latin typeface="华文楷体" panose="02010600040101010101" pitchFamily="2" charset="-122"/>
                <a:ea typeface="华文楷体" panose="02010600040101010101" pitchFamily="2" charset="-122"/>
              </a:rPr>
              <a:t>CNN</a:t>
            </a:r>
            <a:r>
              <a:rPr lang="zh-CN" altLang="en-US" sz="1600" dirty="0">
                <a:solidFill>
                  <a:srgbClr val="FF3300"/>
                </a:solidFill>
                <a:latin typeface="华文楷体" panose="02010600040101010101" pitchFamily="2" charset="-122"/>
                <a:ea typeface="华文楷体" panose="02010600040101010101" pitchFamily="2" charset="-122"/>
              </a:rPr>
              <a:t>的模型</a:t>
            </a:r>
            <a:endParaRPr lang="en-US" altLang="zh-CN" sz="1600" dirty="0">
              <a:solidFill>
                <a:srgbClr val="FF3300"/>
              </a:solidFill>
              <a:latin typeface="华文楷体" panose="02010600040101010101" pitchFamily="2" charset="-122"/>
              <a:ea typeface="华文楷体" panose="02010600040101010101" pitchFamily="2" charset="-12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以简化版的</a:t>
            </a:r>
            <a:r>
              <a:rPr lang="en-US" altLang="zh-CN" sz="1600" dirty="0">
                <a:latin typeface="华文楷体" panose="02010600040101010101" pitchFamily="2" charset="-122"/>
                <a:ea typeface="华文楷体" panose="02010600040101010101" pitchFamily="2" charset="-122"/>
              </a:rPr>
              <a:t>LeNet-5</a:t>
            </a:r>
            <a:r>
              <a:rPr lang="zh-CN" altLang="en-US" sz="1600" dirty="0">
                <a:latin typeface="华文楷体" panose="02010600040101010101" pitchFamily="2" charset="-122"/>
                <a:ea typeface="华文楷体" panose="02010600040101010101" pitchFamily="2" charset="-122"/>
              </a:rPr>
              <a:t>为例</a:t>
            </a:r>
            <a:r>
              <a:rPr lang="en-US" altLang="zh-CN" sz="1600" dirty="0">
                <a:latin typeface="华文楷体" panose="02010600040101010101" pitchFamily="2" charset="-122"/>
                <a:ea typeface="华文楷体" panose="02010600040101010101" pitchFamily="2" charset="-122"/>
              </a:rPr>
              <a:t>	</a:t>
            </a: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模型如图所示</a:t>
            </a: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详细的参数如下表所示</a:t>
            </a:r>
            <a:r>
              <a:rPr lang="en-US" altLang="zh-CN" sz="1600" dirty="0">
                <a:latin typeface="华文楷体" panose="02010600040101010101" pitchFamily="2" charset="-122"/>
                <a:ea typeface="华文楷体" panose="02010600040101010101" pitchFamily="2" charset="-122"/>
              </a:rPr>
              <a:t>		</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4403" y="815009"/>
            <a:ext cx="6046062" cy="2150273"/>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40428" y="384062"/>
            <a:ext cx="3256037" cy="646331"/>
          </a:xfrm>
          <a:prstGeom prst="rect">
            <a:avLst/>
          </a:prstGeom>
          <a:noFill/>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第一个</a:t>
            </a:r>
            <a:r>
              <a:rPr kumimoji="1" lang="en-US" altLang="zh-CN" sz="3600" b="1" dirty="0">
                <a:latin typeface="微软雅黑" panose="020B0503020204020204" pitchFamily="34" charset="-122"/>
                <a:ea typeface="微软雅黑" panose="020B0503020204020204" pitchFamily="34" charset="-122"/>
              </a:rPr>
              <a:t>CNN</a:t>
            </a:r>
            <a:endParaRPr lang="zh-CN" altLang="en-US" sz="3600" b="1" dirty="0">
              <a:latin typeface="微软雅黑" panose="020B0503020204020204" pitchFamily="34" charset="-122"/>
              <a:ea typeface="微软雅黑" panose="020B0503020204020204" pitchFamily="34" charset="-122"/>
            </a:endParaRPr>
          </a:p>
        </p:txBody>
      </p:sp>
      <p:sp>
        <p:nvSpPr>
          <p:cNvPr id="7" name="矩形 6"/>
          <p:cNvSpPr/>
          <p:nvPr/>
        </p:nvSpPr>
        <p:spPr>
          <a:xfrm>
            <a:off x="704124" y="3638986"/>
            <a:ext cx="9139292" cy="426463"/>
          </a:xfrm>
          <a:prstGeom prst="rect">
            <a:avLst/>
          </a:prstGeom>
          <a:ln>
            <a:solidFill>
              <a:schemeClr val="tx1"/>
            </a:solidFill>
          </a:ln>
        </p:spPr>
        <p:txBody>
          <a:bodyPr wrap="square">
            <a:spAutoFit/>
          </a:bodyPr>
          <a:lstStyle/>
          <a:p>
            <a:pPr marL="0" lvl="1" indent="-342900">
              <a:lnSpc>
                <a:spcPct val="150000"/>
              </a:lnSpc>
              <a:buFont typeface="Wingdings" panose="05000000000000000000" pitchFamily="2" charset="2"/>
              <a:buChar char="ü"/>
              <a:defRPr/>
            </a:pPr>
            <a:r>
              <a:rPr lang="zh-CN" altLang="en-US" sz="1600" dirty="0">
                <a:solidFill>
                  <a:srgbClr val="FF3300"/>
                </a:solidFill>
                <a:latin typeface="华文楷体" panose="02010600040101010101" pitchFamily="2" charset="-122"/>
                <a:ea typeface="华文楷体" panose="02010600040101010101" pitchFamily="2" charset="-122"/>
              </a:rPr>
              <a:t>定义模型</a:t>
            </a:r>
            <a:r>
              <a:rPr lang="en-US" altLang="zh-CN" sz="1600" dirty="0">
                <a:solidFill>
                  <a:srgbClr val="FF3300"/>
                </a:solidFill>
                <a:latin typeface="华文楷体" panose="02010600040101010101" pitchFamily="2" charset="-122"/>
                <a:ea typeface="华文楷体" panose="02010600040101010101" pitchFamily="2" charset="-122"/>
              </a:rPr>
              <a:t>——</a:t>
            </a:r>
            <a:r>
              <a:rPr lang="zh-CN" altLang="en-US" sz="1600" dirty="0">
                <a:solidFill>
                  <a:srgbClr val="FF3300"/>
                </a:solidFill>
                <a:latin typeface="华文楷体" panose="02010600040101010101" pitchFamily="2" charset="-122"/>
                <a:ea typeface="华文楷体" panose="02010600040101010101" pitchFamily="2" charset="-122"/>
              </a:rPr>
              <a:t>卷积</a:t>
            </a:r>
            <a:r>
              <a:rPr lang="en-US" altLang="zh-CN" sz="1600" dirty="0">
                <a:solidFill>
                  <a:srgbClr val="FF3300"/>
                </a:solidFill>
                <a:latin typeface="华文楷体" panose="02010600040101010101" pitchFamily="2" charset="-122"/>
                <a:ea typeface="华文楷体" panose="02010600040101010101" pitchFamily="2" charset="-122"/>
              </a:rPr>
              <a:t>+</a:t>
            </a:r>
            <a:r>
              <a:rPr lang="zh-CN" altLang="en-US" sz="1600" dirty="0">
                <a:solidFill>
                  <a:srgbClr val="FF3300"/>
                </a:solidFill>
                <a:latin typeface="华文楷体" panose="02010600040101010101" pitchFamily="2" charset="-122"/>
                <a:ea typeface="华文楷体" panose="02010600040101010101" pitchFamily="2" charset="-122"/>
              </a:rPr>
              <a:t>池化</a:t>
            </a:r>
            <a:r>
              <a:rPr lang="en-US" altLang="zh-CN" sz="1600" dirty="0">
                <a:solidFill>
                  <a:srgbClr val="FF3300"/>
                </a:solidFill>
                <a:latin typeface="华文楷体" panose="02010600040101010101" pitchFamily="2" charset="-122"/>
                <a:ea typeface="华文楷体" panose="02010600040101010101" pitchFamily="2" charset="-122"/>
              </a:rPr>
              <a:t>+</a:t>
            </a:r>
            <a:r>
              <a:rPr lang="zh-CN" altLang="en-US" sz="1600" dirty="0">
                <a:solidFill>
                  <a:srgbClr val="FF3300"/>
                </a:solidFill>
                <a:latin typeface="华文楷体" panose="02010600040101010101" pitchFamily="2" charset="-122"/>
                <a:ea typeface="华文楷体" panose="02010600040101010101" pitchFamily="2" charset="-122"/>
              </a:rPr>
              <a:t>激活 的运算组合</a:t>
            </a:r>
            <a:endParaRPr lang="en-US" altLang="zh-CN" sz="1600" dirty="0">
              <a:solidFill>
                <a:srgbClr val="FF3300"/>
              </a:solidFill>
              <a:latin typeface="华文楷体" panose="02010600040101010101" pitchFamily="2" charset="-122"/>
              <a:ea typeface="华文楷体" panose="02010600040101010101" pitchFamily="2" charset="-122"/>
            </a:endParaRPr>
          </a:p>
        </p:txBody>
      </p:sp>
      <p:sp>
        <p:nvSpPr>
          <p:cNvPr id="8" name="矩形 7"/>
          <p:cNvSpPr/>
          <p:nvPr/>
        </p:nvSpPr>
        <p:spPr>
          <a:xfrm>
            <a:off x="704124" y="1371556"/>
            <a:ext cx="9139292" cy="1200329"/>
          </a:xfrm>
          <a:prstGeom prst="rect">
            <a:avLst/>
          </a:prstGeom>
          <a:ln>
            <a:solidFill>
              <a:schemeClr val="tx1"/>
            </a:solidFill>
          </a:ln>
        </p:spPr>
        <p:txBody>
          <a:bodyPr wrap="square">
            <a:spAutoFit/>
          </a:bodyPr>
          <a:lstStyle/>
          <a:p>
            <a:pPr marL="0" lvl="1" indent="-342900">
              <a:lnSpc>
                <a:spcPct val="150000"/>
              </a:lnSpc>
              <a:buFont typeface="Wingdings" panose="05000000000000000000" pitchFamily="2" charset="2"/>
              <a:buChar char="ü"/>
              <a:defRPr/>
            </a:pPr>
            <a:r>
              <a:rPr lang="zh-CN" altLang="en-US" sz="1600" dirty="0">
                <a:solidFill>
                  <a:srgbClr val="FF3300"/>
                </a:solidFill>
                <a:latin typeface="华文楷体" panose="02010600040101010101" pitchFamily="2" charset="-122"/>
                <a:ea typeface="华文楷体" panose="02010600040101010101" pitchFamily="2" charset="-122"/>
              </a:rPr>
              <a:t>定义模型</a:t>
            </a:r>
            <a:r>
              <a:rPr lang="en-US" altLang="zh-CN" sz="1600" dirty="0">
                <a:solidFill>
                  <a:srgbClr val="FF3300"/>
                </a:solidFill>
                <a:latin typeface="华文楷体" panose="02010600040101010101" pitchFamily="2" charset="-122"/>
                <a:ea typeface="华文楷体" panose="02010600040101010101" pitchFamily="2" charset="-122"/>
              </a:rPr>
              <a:t>——</a:t>
            </a:r>
            <a:r>
              <a:rPr lang="zh-CN" altLang="en-US" sz="1600" dirty="0">
                <a:solidFill>
                  <a:srgbClr val="FF3300"/>
                </a:solidFill>
                <a:latin typeface="华文楷体" panose="02010600040101010101" pitchFamily="2" charset="-122"/>
                <a:ea typeface="华文楷体" panose="02010600040101010101" pitchFamily="2" charset="-122"/>
              </a:rPr>
              <a:t>输入层</a:t>
            </a:r>
            <a:endParaRPr lang="en-US" altLang="zh-CN" sz="1600" dirty="0">
              <a:solidFill>
                <a:srgbClr val="FF3300"/>
              </a:solidFill>
              <a:latin typeface="华文楷体" panose="02010600040101010101" pitchFamily="2" charset="-122"/>
              <a:ea typeface="华文楷体" panose="02010600040101010101" pitchFamily="2" charset="-12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以</a:t>
            </a:r>
            <a:r>
              <a:rPr lang="en-US" altLang="zh-CN" sz="1600" dirty="0">
                <a:latin typeface="华文楷体" panose="02010600040101010101" pitchFamily="2" charset="-122"/>
                <a:ea typeface="华文楷体" panose="02010600040101010101" pitchFamily="2" charset="-122"/>
              </a:rPr>
              <a:t>MNIST</a:t>
            </a:r>
            <a:r>
              <a:rPr lang="zh-CN" altLang="en-US" sz="1600" dirty="0">
                <a:latin typeface="华文楷体" panose="02010600040101010101" pitchFamily="2" charset="-122"/>
                <a:ea typeface="华文楷体" panose="02010600040101010101" pitchFamily="2" charset="-122"/>
              </a:rPr>
              <a:t>数据集为例，手写数字是灰度图像</a:t>
            </a: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所以模型的输入为</a:t>
            </a:r>
            <a:r>
              <a:rPr lang="en-US" altLang="zh-CN" sz="1600" dirty="0">
                <a:latin typeface="华文楷体" panose="02010600040101010101" pitchFamily="2" charset="-122"/>
                <a:ea typeface="华文楷体" panose="02010600040101010101" pitchFamily="2" charset="-122"/>
              </a:rPr>
              <a:t>28 </a:t>
            </a:r>
            <a:r>
              <a:rPr lang="zh-CN" altLang="en-US" sz="1600" dirty="0">
                <a:latin typeface="华文楷体" panose="02010600040101010101" pitchFamily="2" charset="-122"/>
                <a:ea typeface="华文楷体" panose="02010600040101010101" pitchFamily="2" charset="-122"/>
              </a:rPr>
              <a:t>* </a:t>
            </a:r>
            <a:r>
              <a:rPr lang="en-US" altLang="zh-CN" sz="1600" dirty="0">
                <a:latin typeface="华文楷体" panose="02010600040101010101" pitchFamily="2" charset="-122"/>
                <a:ea typeface="华文楷体" panose="02010600040101010101" pitchFamily="2" charset="-122"/>
              </a:rPr>
              <a:t>28 =784</a:t>
            </a:r>
            <a:r>
              <a:rPr lang="zh-CN" altLang="en-US" sz="1600" dirty="0">
                <a:latin typeface="华文楷体" panose="02010600040101010101" pitchFamily="2" charset="-122"/>
                <a:ea typeface="华文楷体" panose="02010600040101010101" pitchFamily="2" charset="-122"/>
              </a:rPr>
              <a:t>维的数据，</a:t>
            </a:r>
            <a:r>
              <a:rPr lang="en-US" altLang="zh-CN" sz="1600" dirty="0">
                <a:latin typeface="华文楷体" panose="02010600040101010101" pitchFamily="2" charset="-122"/>
                <a:ea typeface="华文楷体" panose="02010600040101010101" pitchFamily="2" charset="-122"/>
              </a:rPr>
              <a:t>channel</a:t>
            </a:r>
            <a:r>
              <a:rPr lang="zh-CN" altLang="en-US" sz="1600" dirty="0">
                <a:latin typeface="华文楷体" panose="02010600040101010101" pitchFamily="2" charset="-122"/>
                <a:ea typeface="华文楷体" panose="02010600040101010101" pitchFamily="2" charset="-122"/>
              </a:rPr>
              <a:t> </a:t>
            </a:r>
            <a:r>
              <a:rPr lang="en-US" altLang="zh-CN" sz="1600" dirty="0">
                <a:latin typeface="华文楷体" panose="02010600040101010101" pitchFamily="2" charset="-122"/>
                <a:ea typeface="华文楷体" panose="02010600040101010101" pitchFamily="2" charset="-122"/>
              </a:rPr>
              <a:t>= 1</a:t>
            </a:r>
          </a:p>
        </p:txBody>
      </p:sp>
      <p:sp>
        <p:nvSpPr>
          <p:cNvPr id="10" name="矩形 9"/>
          <p:cNvSpPr/>
          <p:nvPr/>
        </p:nvSpPr>
        <p:spPr>
          <a:xfrm>
            <a:off x="4324424" y="476394"/>
            <a:ext cx="6224337" cy="461665"/>
          </a:xfrm>
          <a:prstGeom prst="rect">
            <a:avLst/>
          </a:prstGeom>
        </p:spPr>
        <p:txBody>
          <a:bodyPr wrap="square">
            <a:spAutoFit/>
          </a:bodyPr>
          <a:lstStyle/>
          <a:p>
            <a:r>
              <a:rPr kumimoji="1"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rPr>
              <a:t>前向传播过程</a:t>
            </a:r>
            <a:endParaRPr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124" y="2873978"/>
            <a:ext cx="10014395" cy="462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3194" y="4379539"/>
            <a:ext cx="7245723" cy="2198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3959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603371" y="2475133"/>
            <a:ext cx="7248401" cy="3292833"/>
            <a:chOff x="2978346" y="1712362"/>
            <a:chExt cx="8674907" cy="3802561"/>
          </a:xfrm>
        </p:grpSpPr>
        <p:grpSp>
          <p:nvGrpSpPr>
            <p:cNvPr id="3" name="组合 2"/>
            <p:cNvGrpSpPr/>
            <p:nvPr/>
          </p:nvGrpSpPr>
          <p:grpSpPr>
            <a:xfrm>
              <a:off x="3347678" y="1712362"/>
              <a:ext cx="8305575" cy="3433276"/>
              <a:chOff x="1158890" y="1900723"/>
              <a:chExt cx="7943097" cy="3272863"/>
            </a:xfrm>
          </p:grpSpPr>
          <p:pic>
            <p:nvPicPr>
              <p:cNvPr id="2050" name="Picture 2" descr="https://raw.githubusercontent.com/stdcoutzyx/Paper_Read/master/blogs/imgs/5.jpg"/>
              <p:cNvPicPr>
                <a:picLocks noChangeAspect="1" noChangeArrowheads="1"/>
              </p:cNvPicPr>
              <p:nvPr/>
            </p:nvPicPr>
            <p:blipFill rotWithShape="1">
              <a:blip r:embed="rId3">
                <a:extLst>
                  <a:ext uri="{28A0092B-C50C-407E-A947-70E740481C1C}">
                    <a14:useLocalDpi xmlns:a14="http://schemas.microsoft.com/office/drawing/2010/main" val="0"/>
                  </a:ext>
                </a:extLst>
              </a:blip>
              <a:srcRect r="49664"/>
              <a:stretch>
                <a:fillRect/>
              </a:stretch>
            </p:blipFill>
            <p:spPr bwMode="auto">
              <a:xfrm>
                <a:off x="4431664" y="1900723"/>
                <a:ext cx="4670323" cy="327286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timgsa.baidu.com/timg?image&amp;quality=80&amp;size=b9999_10000&amp;sec=1542671407265&amp;di=05d371bb0a2eebe0e55f2b4dbbb9bd1b&amp;imgtype=0&amp;src=http%3A%2F%2F5b0988e595225.cdn.sohucs.com%2Fimages%2F20180614%2F9fb441ca91da4b0da5492c6633b650c0.jpeg"/>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58890" y="1900768"/>
                <a:ext cx="3272774" cy="3272774"/>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文本框 4"/>
            <p:cNvSpPr txBox="1"/>
            <p:nvPr/>
          </p:nvSpPr>
          <p:spPr>
            <a:xfrm>
              <a:off x="4414684" y="5145591"/>
              <a:ext cx="2281084" cy="369332"/>
            </a:xfrm>
            <a:prstGeom prst="rect">
              <a:avLst/>
            </a:prstGeom>
            <a:noFill/>
          </p:spPr>
          <p:txBody>
            <a:bodyPr wrap="square" rtlCol="0">
              <a:spAutoFit/>
            </a:bodyPr>
            <a:lstStyle/>
            <a:p>
              <a:r>
                <a:rPr lang="en-US" altLang="zh-CN" dirty="0"/>
                <a:t>1000-pixels</a:t>
              </a:r>
              <a:endParaRPr lang="zh-CN" altLang="en-US" dirty="0"/>
            </a:p>
          </p:txBody>
        </p:sp>
        <p:sp>
          <p:nvSpPr>
            <p:cNvPr id="17" name="文本框 16"/>
            <p:cNvSpPr txBox="1"/>
            <p:nvPr/>
          </p:nvSpPr>
          <p:spPr>
            <a:xfrm rot="16200000">
              <a:off x="2022470" y="2799842"/>
              <a:ext cx="2281084" cy="369332"/>
            </a:xfrm>
            <a:prstGeom prst="rect">
              <a:avLst/>
            </a:prstGeom>
            <a:noFill/>
          </p:spPr>
          <p:txBody>
            <a:bodyPr wrap="square" rtlCol="0">
              <a:spAutoFit/>
            </a:bodyPr>
            <a:lstStyle/>
            <a:p>
              <a:r>
                <a:rPr lang="en-US" altLang="zh-CN" dirty="0"/>
                <a:t>1000-pixels</a:t>
              </a:r>
              <a:endParaRPr lang="zh-CN" altLang="en-US" dirty="0"/>
            </a:p>
          </p:txBody>
        </p:sp>
      </p:grpSp>
      <p:sp>
        <p:nvSpPr>
          <p:cNvPr id="20" name="矩形 19"/>
          <p:cNvSpPr/>
          <p:nvPr/>
        </p:nvSpPr>
        <p:spPr>
          <a:xfrm>
            <a:off x="134842" y="1927318"/>
            <a:ext cx="4544890" cy="4708981"/>
          </a:xfrm>
          <a:prstGeom prst="rect">
            <a:avLst/>
          </a:prstGeom>
          <a:noFill/>
        </p:spPr>
        <p:txBody>
          <a:bodyPr wrap="square">
            <a:spAutoFit/>
          </a:bodyPr>
          <a:lstStyle/>
          <a:p>
            <a:pPr marL="800100" lvl="1" indent="-342900">
              <a:lnSpc>
                <a:spcPct val="150000"/>
              </a:lnSpc>
              <a:buFont typeface="Wingdings" panose="05000000000000000000" pitchFamily="2" charset="2"/>
              <a:buChar char="Ø"/>
              <a:defRPr/>
            </a:pPr>
            <a:r>
              <a:rPr lang="zh-CN" altLang="en-US" sz="2000" dirty="0">
                <a:solidFill>
                  <a:srgbClr val="FF0000"/>
                </a:solidFill>
                <a:latin typeface="华文楷体" panose="02010600040101010101" pitchFamily="2" charset="-122"/>
                <a:ea typeface="华文楷体" panose="02010600040101010101" pitchFamily="2" charset="-122"/>
              </a:rPr>
              <a:t>考虑一种情形：</a:t>
            </a:r>
            <a:endParaRPr lang="en-US" altLang="zh-CN" sz="2000" dirty="0">
              <a:solidFill>
                <a:srgbClr val="FF0000"/>
              </a:solidFill>
              <a:latin typeface="华文楷体" panose="02010600040101010101" pitchFamily="2" charset="-122"/>
              <a:ea typeface="华文楷体" panose="02010600040101010101" pitchFamily="2" charset="-122"/>
            </a:endParaRPr>
          </a:p>
          <a:p>
            <a:pPr marL="1257300" lvl="2" indent="-342900">
              <a:lnSpc>
                <a:spcPct val="150000"/>
              </a:lnSpc>
              <a:buFont typeface="Wingdings" panose="05000000000000000000" pitchFamily="2" charset="2"/>
              <a:buChar char="ü"/>
              <a:defRPr/>
            </a:pPr>
            <a:r>
              <a:rPr lang="zh-CN" altLang="en-US" sz="2000" dirty="0">
                <a:latin typeface="华文楷体" panose="02010600040101010101" pitchFamily="2" charset="-122"/>
                <a:ea typeface="华文楷体" panose="02010600040101010101" pitchFamily="2" charset="-122"/>
              </a:rPr>
              <a:t>以</a:t>
            </a:r>
            <a:r>
              <a:rPr lang="en-US" altLang="zh-CN" sz="2000" dirty="0">
                <a:latin typeface="华文楷体" panose="02010600040101010101" pitchFamily="2" charset="-122"/>
                <a:ea typeface="华文楷体" panose="02010600040101010101" pitchFamily="2" charset="-122"/>
              </a:rPr>
              <a:t>1000</a:t>
            </a:r>
            <a:r>
              <a:rPr lang="zh-CN" altLang="en-US" sz="2000" dirty="0">
                <a:latin typeface="华文楷体" panose="02010600040101010101" pitchFamily="2" charset="-122"/>
                <a:ea typeface="华文楷体" panose="02010600040101010101" pitchFamily="2" charset="-122"/>
              </a:rPr>
              <a:t>*</a:t>
            </a:r>
            <a:r>
              <a:rPr lang="en-US" altLang="zh-CN" sz="2000" dirty="0">
                <a:latin typeface="华文楷体" panose="02010600040101010101" pitchFamily="2" charset="-122"/>
                <a:ea typeface="华文楷体" panose="02010600040101010101" pitchFamily="2" charset="-122"/>
              </a:rPr>
              <a:t>1000</a:t>
            </a:r>
            <a:r>
              <a:rPr lang="zh-CN" altLang="en-US" sz="2000" dirty="0">
                <a:latin typeface="华文楷体" panose="02010600040101010101" pitchFamily="2" charset="-122"/>
                <a:ea typeface="华文楷体" panose="02010600040101010101" pitchFamily="2" charset="-122"/>
              </a:rPr>
              <a:t>的灰度图像作为输入层</a:t>
            </a:r>
            <a:endParaRPr lang="en-US" altLang="zh-CN" sz="2000" dirty="0">
              <a:latin typeface="华文楷体" panose="02010600040101010101" pitchFamily="2" charset="-122"/>
              <a:ea typeface="华文楷体" panose="02010600040101010101" pitchFamily="2" charset="-122"/>
            </a:endParaRPr>
          </a:p>
          <a:p>
            <a:pPr marL="1257300" lvl="2" indent="-342900">
              <a:lnSpc>
                <a:spcPct val="150000"/>
              </a:lnSpc>
              <a:buFont typeface="Wingdings" panose="05000000000000000000" pitchFamily="2" charset="2"/>
              <a:buChar char="ü"/>
              <a:defRPr/>
            </a:pPr>
            <a:r>
              <a:rPr lang="zh-CN" altLang="en-US" sz="2000" dirty="0">
                <a:latin typeface="华文楷体" panose="02010600040101010101" pitchFamily="2" charset="-122"/>
                <a:ea typeface="华文楷体" panose="02010600040101010101" pitchFamily="2" charset="-122"/>
              </a:rPr>
              <a:t>希望隐层有和输入相同的神经单元</a:t>
            </a:r>
            <a:endParaRPr lang="en-US" altLang="zh-CN" sz="2000" dirty="0">
              <a:latin typeface="华文楷体" panose="02010600040101010101" pitchFamily="2" charset="-122"/>
              <a:ea typeface="华文楷体" panose="02010600040101010101" pitchFamily="2" charset="-122"/>
            </a:endParaRPr>
          </a:p>
          <a:p>
            <a:pPr marL="800100" lvl="1" indent="-342900">
              <a:lnSpc>
                <a:spcPct val="150000"/>
              </a:lnSpc>
              <a:buFont typeface="Wingdings" panose="05000000000000000000" pitchFamily="2" charset="2"/>
              <a:buChar char="Ø"/>
              <a:defRPr/>
            </a:pPr>
            <a:r>
              <a:rPr lang="zh-CN" altLang="en-US" sz="2000" dirty="0">
                <a:solidFill>
                  <a:srgbClr val="FF0000"/>
                </a:solidFill>
                <a:latin typeface="华文楷体" panose="02010600040101010101" pitchFamily="2" charset="-122"/>
                <a:ea typeface="华文楷体" panose="02010600040101010101" pitchFamily="2" charset="-122"/>
              </a:rPr>
              <a:t>全连接：</a:t>
            </a:r>
            <a:endParaRPr lang="en-US" altLang="zh-CN" sz="2000" dirty="0">
              <a:solidFill>
                <a:srgbClr val="FF0000"/>
              </a:solidFill>
              <a:latin typeface="华文楷体" panose="02010600040101010101" pitchFamily="2" charset="-122"/>
              <a:ea typeface="华文楷体" panose="02010600040101010101" pitchFamily="2" charset="-122"/>
            </a:endParaRPr>
          </a:p>
          <a:p>
            <a:pPr marL="1257300" lvl="2" indent="-342900">
              <a:lnSpc>
                <a:spcPct val="150000"/>
              </a:lnSpc>
              <a:buFont typeface="Wingdings" panose="05000000000000000000" pitchFamily="2" charset="2"/>
              <a:buChar char="ü"/>
              <a:defRPr/>
            </a:pPr>
            <a:r>
              <a:rPr lang="en-US" altLang="zh-CN" sz="2000" dirty="0">
                <a:latin typeface="华文楷体" panose="02010600040101010101" pitchFamily="2" charset="-122"/>
                <a:ea typeface="华文楷体" panose="02010600040101010101" pitchFamily="2" charset="-122"/>
              </a:rPr>
              <a:t>10^6 * 10^6 = 1M * 1M </a:t>
            </a:r>
            <a:r>
              <a:rPr lang="zh-CN" altLang="en-US" sz="2000" dirty="0">
                <a:latin typeface="华文楷体" panose="02010600040101010101" pitchFamily="2" charset="-122"/>
                <a:ea typeface="华文楷体" panose="02010600040101010101" pitchFamily="2" charset="-122"/>
              </a:rPr>
              <a:t>＝１</a:t>
            </a:r>
            <a:r>
              <a:rPr lang="en-US" altLang="zh-CN" sz="2000" dirty="0">
                <a:latin typeface="华文楷体" panose="02010600040101010101" pitchFamily="2" charset="-122"/>
                <a:ea typeface="华文楷体" panose="02010600040101010101" pitchFamily="2" charset="-122"/>
              </a:rPr>
              <a:t>T</a:t>
            </a:r>
            <a:r>
              <a:rPr lang="zh-CN" altLang="en-US" sz="2000" dirty="0">
                <a:latin typeface="华文楷体" panose="02010600040101010101" pitchFamily="2" charset="-122"/>
                <a:ea typeface="华文楷体" panose="02010600040101010101" pitchFamily="2" charset="-122"/>
              </a:rPr>
              <a:t>个参数，一个参数以浮点数</a:t>
            </a:r>
            <a:r>
              <a:rPr lang="en-US" altLang="zh-CN" sz="2000" dirty="0">
                <a:latin typeface="华文楷体" panose="02010600040101010101" pitchFamily="2" charset="-122"/>
                <a:ea typeface="华文楷体" panose="02010600040101010101" pitchFamily="2" charset="-122"/>
              </a:rPr>
              <a:t>4Byte</a:t>
            </a:r>
            <a:r>
              <a:rPr lang="zh-CN" altLang="en-US" sz="2000" dirty="0">
                <a:latin typeface="华文楷体" panose="02010600040101010101" pitchFamily="2" charset="-122"/>
                <a:ea typeface="华文楷体" panose="02010600040101010101" pitchFamily="2" charset="-122"/>
              </a:rPr>
              <a:t>的方式存储</a:t>
            </a:r>
            <a:endParaRPr lang="en-US" altLang="zh-CN" sz="2000" dirty="0">
              <a:latin typeface="华文楷体" panose="02010600040101010101" pitchFamily="2" charset="-122"/>
              <a:ea typeface="华文楷体" panose="02010600040101010101" pitchFamily="2" charset="-122"/>
            </a:endParaRPr>
          </a:p>
          <a:p>
            <a:pPr marL="1257300" lvl="2" indent="-342900">
              <a:lnSpc>
                <a:spcPct val="150000"/>
              </a:lnSpc>
              <a:buFont typeface="Wingdings" panose="05000000000000000000" pitchFamily="2" charset="2"/>
              <a:buChar char="ü"/>
              <a:defRPr/>
            </a:pPr>
            <a:r>
              <a:rPr lang="zh-CN" altLang="en-US" sz="2000" dirty="0">
                <a:solidFill>
                  <a:prstClr val="black"/>
                </a:solidFill>
                <a:latin typeface="华文楷体" panose="02010600040101010101" pitchFamily="2" charset="-122"/>
                <a:ea typeface="华文楷体" panose="02010600040101010101" pitchFamily="2" charset="-122"/>
              </a:rPr>
              <a:t>需要不小于</a:t>
            </a:r>
            <a:r>
              <a:rPr lang="en-US" altLang="zh-CN" sz="2000" dirty="0">
                <a:solidFill>
                  <a:prstClr val="black"/>
                </a:solidFill>
                <a:latin typeface="华文楷体" panose="02010600040101010101" pitchFamily="2" charset="-122"/>
                <a:ea typeface="华文楷体" panose="02010600040101010101" pitchFamily="2" charset="-122"/>
              </a:rPr>
              <a:t>4T</a:t>
            </a:r>
            <a:r>
              <a:rPr lang="zh-CN" altLang="en-US" sz="2000" dirty="0">
                <a:solidFill>
                  <a:prstClr val="black"/>
                </a:solidFill>
                <a:latin typeface="华文楷体" panose="02010600040101010101" pitchFamily="2" charset="-122"/>
                <a:ea typeface="华文楷体" panose="02010600040101010101" pitchFamily="2" charset="-122"/>
              </a:rPr>
              <a:t>内存</a:t>
            </a:r>
            <a:endParaRPr lang="en-US" altLang="zh-CN" sz="2000" dirty="0">
              <a:solidFill>
                <a:prstClr val="black"/>
              </a:solidFill>
              <a:latin typeface="华文楷体" panose="02010600040101010101" pitchFamily="2" charset="-122"/>
              <a:ea typeface="华文楷体" panose="02010600040101010101" pitchFamily="2" charset="-122"/>
            </a:endParaRPr>
          </a:p>
        </p:txBody>
      </p:sp>
      <p:sp>
        <p:nvSpPr>
          <p:cNvPr id="21" name="矩形 20"/>
          <p:cNvSpPr/>
          <p:nvPr/>
        </p:nvSpPr>
        <p:spPr>
          <a:xfrm>
            <a:off x="1014685" y="1388385"/>
            <a:ext cx="7538913" cy="511807"/>
          </a:xfrm>
          <a:prstGeom prst="rect">
            <a:avLst/>
          </a:prstGeom>
        </p:spPr>
        <p:txBody>
          <a:bodyPr wrap="square">
            <a:spAutoFit/>
          </a:bodyPr>
          <a:lstStyle/>
          <a:p>
            <a:pPr>
              <a:lnSpc>
                <a:spcPct val="125000"/>
              </a:lnSpc>
            </a:pPr>
            <a:r>
              <a:rPr lang="zh-CN" altLang="en-US" sz="2400" b="1" dirty="0">
                <a:solidFill>
                  <a:srgbClr val="FF3300"/>
                </a:solidFill>
                <a:latin typeface="微软雅黑" panose="020B0503020204020204" pitchFamily="34" charset="-122"/>
                <a:ea typeface="微软雅黑" panose="020B0503020204020204" pitchFamily="34" charset="-122"/>
              </a:rPr>
              <a:t>导入</a:t>
            </a:r>
            <a:endParaRPr lang="zh-CN" altLang="en-US" sz="2200" dirty="0">
              <a:solidFill>
                <a:srgbClr val="FF3300"/>
              </a:solidFill>
              <a:latin typeface="微软雅黑" panose="020B0503020204020204" pitchFamily="34" charset="-122"/>
              <a:ea typeface="微软雅黑" panose="020B0503020204020204" pitchFamily="34" charset="-122"/>
            </a:endParaRPr>
          </a:p>
        </p:txBody>
      </p:sp>
      <p:pic>
        <p:nvPicPr>
          <p:cNvPr id="22" name="图片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7682" y="1415511"/>
            <a:ext cx="517314" cy="517314"/>
          </a:xfrm>
          <a:prstGeom prst="rect">
            <a:avLst/>
          </a:prstGeom>
        </p:spPr>
      </p:pic>
      <p:sp>
        <p:nvSpPr>
          <p:cNvPr id="12" name="矩形 11"/>
          <p:cNvSpPr/>
          <p:nvPr/>
        </p:nvSpPr>
        <p:spPr>
          <a:xfrm>
            <a:off x="1640428" y="384062"/>
            <a:ext cx="4064336"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神经网络的问题</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40428" y="384062"/>
            <a:ext cx="3256037"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第一个</a:t>
            </a:r>
            <a:r>
              <a:rPr kumimoji="1" lang="en-US" altLang="zh-CN" sz="3600" b="1" dirty="0">
                <a:latin typeface="微软雅黑" panose="020B0503020204020204" pitchFamily="34" charset="-122"/>
                <a:ea typeface="微软雅黑" panose="020B0503020204020204" pitchFamily="34" charset="-122"/>
              </a:rPr>
              <a:t>CNN</a:t>
            </a:r>
            <a:endParaRPr lang="zh-CN" altLang="en-US" sz="3600" b="1" dirty="0">
              <a:latin typeface="微软雅黑" panose="020B0503020204020204" pitchFamily="34" charset="-122"/>
              <a:ea typeface="微软雅黑" panose="020B0503020204020204" pitchFamily="34" charset="-122"/>
            </a:endParaRPr>
          </a:p>
        </p:txBody>
      </p:sp>
      <p:sp>
        <p:nvSpPr>
          <p:cNvPr id="4" name="矩形 3"/>
          <p:cNvSpPr/>
          <p:nvPr/>
        </p:nvSpPr>
        <p:spPr>
          <a:xfrm>
            <a:off x="578543" y="4194569"/>
            <a:ext cx="9053908" cy="795795"/>
          </a:xfrm>
          <a:prstGeom prst="rect">
            <a:avLst/>
          </a:prstGeom>
          <a:ln>
            <a:solidFill>
              <a:schemeClr val="tx1"/>
            </a:solidFill>
          </a:ln>
        </p:spPr>
        <p:txBody>
          <a:bodyPr wrap="square">
            <a:spAutoFit/>
          </a:bodyPr>
          <a:lstStyle/>
          <a:p>
            <a:pPr marL="0" lvl="1" indent="-342900">
              <a:lnSpc>
                <a:spcPct val="150000"/>
              </a:lnSpc>
              <a:buFont typeface="Wingdings" panose="05000000000000000000" pitchFamily="2" charset="2"/>
              <a:buChar char="ü"/>
              <a:defRPr/>
            </a:pPr>
            <a:r>
              <a:rPr lang="zh-CN" altLang="en-US" sz="1600" dirty="0">
                <a:solidFill>
                  <a:srgbClr val="FF3300"/>
                </a:solidFill>
                <a:latin typeface="华文楷体" panose="02010600040101010101" pitchFamily="2" charset="-122"/>
                <a:ea typeface="华文楷体" panose="02010600040101010101" pitchFamily="2" charset="-122"/>
              </a:rPr>
              <a:t>定义全连接输出层</a:t>
            </a:r>
            <a:endParaRPr lang="en-US" altLang="zh-CN" sz="1600" dirty="0">
              <a:solidFill>
                <a:srgbClr val="FF3300"/>
              </a:solidFill>
              <a:latin typeface="华文楷体" panose="02010600040101010101" pitchFamily="2" charset="-122"/>
              <a:ea typeface="华文楷体" panose="02010600040101010101" pitchFamily="2" charset="-12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对输出结果归一化成概率分布，所以要用</a:t>
            </a:r>
            <a:r>
              <a:rPr lang="en-US" altLang="zh-CN" sz="1600" dirty="0">
                <a:latin typeface="华文楷体" panose="02010600040101010101" pitchFamily="2" charset="-122"/>
                <a:ea typeface="华文楷体" panose="02010600040101010101" pitchFamily="2" charset="-122"/>
              </a:rPr>
              <a:t>Softmax</a:t>
            </a:r>
            <a:r>
              <a:rPr lang="zh-CN" altLang="en-US" sz="1600" dirty="0">
                <a:latin typeface="华文楷体" panose="02010600040101010101" pitchFamily="2" charset="-122"/>
                <a:ea typeface="华文楷体" panose="02010600040101010101" pitchFamily="2" charset="-122"/>
              </a:rPr>
              <a:t>激活函数</a:t>
            </a:r>
            <a:r>
              <a:rPr lang="en-US" altLang="zh-CN" sz="1600" dirty="0">
                <a:latin typeface="华文楷体" panose="02010600040101010101" pitchFamily="2" charset="-122"/>
                <a:ea typeface="华文楷体" panose="02010600040101010101" pitchFamily="2" charset="-122"/>
              </a:rPr>
              <a:t>			</a:t>
            </a:r>
          </a:p>
        </p:txBody>
      </p:sp>
      <p:sp>
        <p:nvSpPr>
          <p:cNvPr id="7" name="矩形 6"/>
          <p:cNvSpPr/>
          <p:nvPr/>
        </p:nvSpPr>
        <p:spPr>
          <a:xfrm>
            <a:off x="4351720" y="476394"/>
            <a:ext cx="6224337" cy="461665"/>
          </a:xfrm>
          <a:prstGeom prst="rect">
            <a:avLst/>
          </a:prstGeom>
        </p:spPr>
        <p:txBody>
          <a:bodyPr wrap="square">
            <a:spAutoFit/>
          </a:bodyPr>
          <a:lstStyle/>
          <a:p>
            <a:r>
              <a:rPr kumimoji="1"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rPr>
              <a:t>前向传播过程</a:t>
            </a:r>
            <a:endParaRPr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pic>
        <p:nvPicPr>
          <p:cNvPr id="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542" y="1461527"/>
            <a:ext cx="5324717" cy="2629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006" y="5218860"/>
            <a:ext cx="7429493" cy="107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40428" y="384062"/>
            <a:ext cx="3256037"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第一个</a:t>
            </a:r>
            <a:r>
              <a:rPr kumimoji="1" lang="en-US" altLang="zh-CN" sz="3600" b="1" dirty="0">
                <a:latin typeface="微软雅黑" panose="020B0503020204020204" pitchFamily="34" charset="-122"/>
                <a:ea typeface="微软雅黑" panose="020B0503020204020204" pitchFamily="34" charset="-122"/>
              </a:rPr>
              <a:t>CNN</a:t>
            </a:r>
            <a:endParaRPr lang="zh-CN" altLang="en-US" sz="3600" b="1" dirty="0">
              <a:latin typeface="微软雅黑" panose="020B0503020204020204" pitchFamily="34" charset="-122"/>
              <a:ea typeface="微软雅黑" panose="020B0503020204020204" pitchFamily="34" charset="-122"/>
            </a:endParaRPr>
          </a:p>
        </p:txBody>
      </p:sp>
      <p:sp>
        <p:nvSpPr>
          <p:cNvPr id="5" name="矩形 4"/>
          <p:cNvSpPr/>
          <p:nvPr/>
        </p:nvSpPr>
        <p:spPr>
          <a:xfrm>
            <a:off x="4226243" y="474910"/>
            <a:ext cx="7816128" cy="461665"/>
          </a:xfrm>
          <a:prstGeom prst="rect">
            <a:avLst/>
          </a:prstGeom>
        </p:spPr>
        <p:txBody>
          <a:bodyPr wrap="square">
            <a:spAutoFit/>
          </a:bodyPr>
          <a:lstStyle/>
          <a:p>
            <a:r>
              <a:rPr kumimoji="1"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rPr>
              <a:t>损失函数</a:t>
            </a:r>
            <a:r>
              <a:rPr kumimoji="1" lang="zh-CN" altLang="en-US" sz="2400" b="1">
                <a:solidFill>
                  <a:schemeClr val="accent5">
                    <a:lumMod val="60000"/>
                    <a:lumOff val="40000"/>
                  </a:schemeClr>
                </a:solidFill>
                <a:latin typeface="微软雅黑" panose="020B0503020204020204" pitchFamily="34" charset="-122"/>
                <a:ea typeface="微软雅黑" panose="020B0503020204020204" pitchFamily="34" charset="-122"/>
              </a:rPr>
              <a:t>、反向传播</a:t>
            </a:r>
            <a:endParaRPr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568643" y="4813104"/>
            <a:ext cx="10848022" cy="1569660"/>
          </a:xfrm>
          <a:prstGeom prst="rect">
            <a:avLst/>
          </a:prstGeom>
          <a:ln>
            <a:solidFill>
              <a:schemeClr val="tx1"/>
            </a:solidFill>
          </a:ln>
        </p:spPr>
        <p:txBody>
          <a:bodyPr wrap="square">
            <a:spAutoFit/>
          </a:bodyPr>
          <a:lstStyle/>
          <a:p>
            <a:pPr marL="0" lvl="1" indent="-342900">
              <a:lnSpc>
                <a:spcPct val="150000"/>
              </a:lnSpc>
              <a:buFont typeface="Wingdings" panose="05000000000000000000" pitchFamily="2" charset="2"/>
              <a:buChar char="ü"/>
              <a:defRPr/>
            </a:pPr>
            <a:r>
              <a:rPr lang="zh-CN" altLang="en-US" sz="1600" dirty="0">
                <a:solidFill>
                  <a:srgbClr val="FF3300"/>
                </a:solidFill>
                <a:latin typeface="华文楷体" panose="02010600040101010101" pitchFamily="2" charset="-122"/>
                <a:ea typeface="华文楷体" panose="02010600040101010101" pitchFamily="2" charset="-122"/>
              </a:rPr>
              <a:t>训练过程的定义</a:t>
            </a:r>
            <a:endParaRPr lang="en-US" altLang="zh-CN" sz="1200" dirty="0">
              <a:solidFill>
                <a:srgbClr val="FF3300"/>
              </a:solidFill>
              <a:latin typeface="华文楷体" panose="02010600040101010101" pitchFamily="2" charset="-122"/>
              <a:ea typeface="华文楷体" panose="02010600040101010101" pitchFamily="2" charset="-12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根据标签和网络计算出的值来定义损失函数</a:t>
            </a: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找到需要优化的参数，损失函数，和反向传播算法的优化策略，即可定义一个优化算法，我们定义的优化算法就是对这个模型的优化训练器</a:t>
            </a:r>
            <a:endParaRPr lang="en-US" altLang="zh-CN" sz="1600" dirty="0">
              <a:latin typeface="华文楷体" panose="02010600040101010101" pitchFamily="2" charset="-122"/>
              <a:ea typeface="华文楷体" panose="02010600040101010101" pitchFamily="2" charset="-122"/>
            </a:endParaRP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643" y="1408381"/>
            <a:ext cx="10848022" cy="3013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87032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40428" y="384062"/>
            <a:ext cx="3256037"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第一个</a:t>
            </a:r>
            <a:r>
              <a:rPr kumimoji="1" lang="en-US" altLang="zh-CN" sz="3600" b="1" dirty="0">
                <a:latin typeface="微软雅黑" panose="020B0503020204020204" pitchFamily="34" charset="-122"/>
                <a:ea typeface="微软雅黑" panose="020B0503020204020204" pitchFamily="34" charset="-122"/>
              </a:rPr>
              <a:t>CNN</a:t>
            </a:r>
            <a:endParaRPr lang="zh-CN" altLang="en-US" sz="3600" b="1" dirty="0">
              <a:latin typeface="微软雅黑" panose="020B0503020204020204" pitchFamily="34" charset="-122"/>
              <a:ea typeface="微软雅黑" panose="020B0503020204020204" pitchFamily="34" charset="-122"/>
            </a:endParaRPr>
          </a:p>
        </p:txBody>
      </p:sp>
      <p:sp>
        <p:nvSpPr>
          <p:cNvPr id="6" name="矩形 5"/>
          <p:cNvSpPr/>
          <p:nvPr/>
        </p:nvSpPr>
        <p:spPr>
          <a:xfrm>
            <a:off x="4335235" y="476394"/>
            <a:ext cx="6901838" cy="461665"/>
          </a:xfrm>
          <a:prstGeom prst="rect">
            <a:avLst/>
          </a:prstGeom>
        </p:spPr>
        <p:txBody>
          <a:bodyPr wrap="square">
            <a:spAutoFit/>
          </a:bodyPr>
          <a:lstStyle/>
          <a:p>
            <a:r>
              <a:rPr kumimoji="1"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rPr>
              <a:t>读取数据</a:t>
            </a: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976" y="1636657"/>
            <a:ext cx="6842801" cy="1741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矩形 10"/>
          <p:cNvSpPr/>
          <p:nvPr/>
        </p:nvSpPr>
        <p:spPr>
          <a:xfrm>
            <a:off x="774976" y="3655899"/>
            <a:ext cx="7686452" cy="1200329"/>
          </a:xfrm>
          <a:prstGeom prst="rect">
            <a:avLst/>
          </a:prstGeom>
          <a:solidFill>
            <a:schemeClr val="bg1"/>
          </a:solidFill>
          <a:ln>
            <a:solidFill>
              <a:schemeClr val="tx1"/>
            </a:solidFill>
          </a:ln>
        </p:spPr>
        <p:txBody>
          <a:bodyPr wrap="square">
            <a:spAutoFit/>
          </a:bodyPr>
          <a:lstStyle/>
          <a:p>
            <a:pPr marL="0" lvl="1" indent="-342900">
              <a:lnSpc>
                <a:spcPct val="150000"/>
              </a:lnSpc>
              <a:buFont typeface="Wingdings" panose="05000000000000000000" pitchFamily="2" charset="2"/>
              <a:buChar char="ü"/>
              <a:defRPr/>
            </a:pPr>
            <a:r>
              <a:rPr lang="zh-CN" altLang="en-US" sz="1600" dirty="0">
                <a:solidFill>
                  <a:srgbClr val="FF3300"/>
                </a:solidFill>
                <a:latin typeface="华文楷体" panose="02010600040101010101" pitchFamily="2" charset="-122"/>
                <a:ea typeface="华文楷体" panose="02010600040101010101" pitchFamily="2" charset="-122"/>
              </a:rPr>
              <a:t>读取训练数据</a:t>
            </a:r>
            <a:endParaRPr lang="en-US" altLang="zh-CN" sz="1600" dirty="0">
              <a:solidFill>
                <a:srgbClr val="FF3300"/>
              </a:solidFill>
              <a:latin typeface="华文楷体" panose="02010600040101010101" pitchFamily="2" charset="-122"/>
              <a:ea typeface="华文楷体" panose="02010600040101010101" pitchFamily="2" charset="-122"/>
            </a:endParaRPr>
          </a:p>
          <a:p>
            <a:pPr marL="914400" lvl="3" indent="-342900">
              <a:lnSpc>
                <a:spcPct val="150000"/>
              </a:lnSpc>
              <a:buFont typeface="Wingdings" panose="05000000000000000000" pitchFamily="2" charset="2"/>
              <a:buChar char="ü"/>
              <a:defRPr/>
            </a:pPr>
            <a:r>
              <a:rPr lang="en-US" altLang="zh-CN" sz="1600">
                <a:latin typeface="华文楷体" panose="02010600040101010101" pitchFamily="2" charset="-122"/>
                <a:ea typeface="华文楷体" panose="02010600040101010101" pitchFamily="2" charset="-122"/>
              </a:rPr>
              <a:t>PaddlePaddle</a:t>
            </a:r>
            <a:r>
              <a:rPr lang="zh-CN" altLang="en-US" sz="1600">
                <a:latin typeface="华文楷体" panose="02010600040101010101" pitchFamily="2" charset="-122"/>
                <a:ea typeface="华文楷体" panose="02010600040101010101" pitchFamily="2" charset="-122"/>
              </a:rPr>
              <a:t>在</a:t>
            </a:r>
            <a:r>
              <a:rPr lang="en-US" altLang="zh-CN" sz="1600" dirty="0">
                <a:latin typeface="华文楷体" panose="02010600040101010101" pitchFamily="2" charset="-122"/>
                <a:ea typeface="华文楷体" panose="02010600040101010101" pitchFamily="2" charset="-122"/>
              </a:rPr>
              <a:t>reader</a:t>
            </a:r>
            <a:r>
              <a:rPr lang="zh-CN" altLang="en-US" sz="1600" dirty="0">
                <a:latin typeface="华文楷体" panose="02010600040101010101" pitchFamily="2" charset="-122"/>
                <a:ea typeface="华文楷体" panose="02010600040101010101" pitchFamily="2" charset="-122"/>
              </a:rPr>
              <a:t>中定义读取数据的方式，包括设置缓冲区的大小</a:t>
            </a:r>
            <a:endParaRPr lang="en-US" altLang="zh-CN" sz="1600" dirty="0">
              <a:latin typeface="华文楷体" panose="02010600040101010101" pitchFamily="2" charset="-122"/>
              <a:ea typeface="华文楷体" panose="02010600040101010101" pitchFamily="2" charset="-122"/>
            </a:endParaRPr>
          </a:p>
          <a:p>
            <a:pPr marL="914400" lvl="3" indent="-342900">
              <a:lnSpc>
                <a:spcPct val="150000"/>
              </a:lnSpc>
              <a:buFont typeface="Wingdings" panose="05000000000000000000" pitchFamily="2" charset="2"/>
              <a:buChar char="ü"/>
              <a:defRPr/>
            </a:pPr>
            <a:r>
              <a:rPr lang="zh-CN" altLang="en-US" sz="1600" dirty="0">
                <a:latin typeface="华文楷体" panose="02010600040101010101" pitchFamily="2" charset="-122"/>
                <a:ea typeface="华文楷体" panose="02010600040101010101" pitchFamily="2" charset="-122"/>
              </a:rPr>
              <a:t>这里是采用批读取的方式，每批中有</a:t>
            </a:r>
            <a:r>
              <a:rPr lang="en-US" altLang="zh-CN" sz="1600" dirty="0">
                <a:latin typeface="华文楷体" panose="02010600040101010101" pitchFamily="2" charset="-122"/>
                <a:ea typeface="华文楷体" panose="02010600040101010101" pitchFamily="2" charset="-122"/>
              </a:rPr>
              <a:t>128</a:t>
            </a:r>
            <a:r>
              <a:rPr lang="zh-CN" altLang="en-US" sz="1600">
                <a:latin typeface="华文楷体" panose="02010600040101010101" pitchFamily="2" charset="-122"/>
                <a:ea typeface="华文楷体" panose="02010600040101010101" pitchFamily="2" charset="-122"/>
              </a:rPr>
              <a:t>张图像</a:t>
            </a:r>
            <a:endParaRPr lang="en-US" altLang="zh-CN" sz="1600" dirty="0">
              <a:latin typeface="华文楷体" panose="02010600040101010101" pitchFamily="2" charset="-122"/>
              <a:ea typeface="华文楷体" panose="02010600040101010101" pitchFamily="2"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516" y="1356828"/>
            <a:ext cx="7542336" cy="246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1640428" y="384062"/>
            <a:ext cx="3256037"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第一个</a:t>
            </a:r>
            <a:r>
              <a:rPr kumimoji="1" lang="en-US" altLang="zh-CN" sz="3600" b="1" dirty="0">
                <a:latin typeface="微软雅黑" panose="020B0503020204020204" pitchFamily="34" charset="-122"/>
                <a:ea typeface="微软雅黑" panose="020B0503020204020204" pitchFamily="34" charset="-122"/>
              </a:rPr>
              <a:t>CNN</a:t>
            </a:r>
            <a:endParaRPr lang="zh-CN" altLang="en-US" sz="3600" b="1" dirty="0">
              <a:latin typeface="微软雅黑" panose="020B0503020204020204" pitchFamily="34" charset="-122"/>
              <a:ea typeface="微软雅黑" panose="020B0503020204020204" pitchFamily="34" charset="-122"/>
            </a:endParaRPr>
          </a:p>
        </p:txBody>
      </p:sp>
      <p:sp>
        <p:nvSpPr>
          <p:cNvPr id="6" name="矩形 5"/>
          <p:cNvSpPr/>
          <p:nvPr/>
        </p:nvSpPr>
        <p:spPr>
          <a:xfrm>
            <a:off x="4253349" y="476394"/>
            <a:ext cx="6901838" cy="461665"/>
          </a:xfrm>
          <a:prstGeom prst="rect">
            <a:avLst/>
          </a:prstGeom>
        </p:spPr>
        <p:txBody>
          <a:bodyPr wrap="square">
            <a:spAutoFit/>
          </a:bodyPr>
          <a:lstStyle/>
          <a:p>
            <a:r>
              <a:rPr kumimoji="1"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rPr>
              <a:t>开始训练，日志的打印，模型的保存</a:t>
            </a:r>
          </a:p>
        </p:txBody>
      </p:sp>
      <p:sp>
        <p:nvSpPr>
          <p:cNvPr id="4" name="矩形 3"/>
          <p:cNvSpPr/>
          <p:nvPr/>
        </p:nvSpPr>
        <p:spPr>
          <a:xfrm>
            <a:off x="381954" y="1334206"/>
            <a:ext cx="11581445" cy="13932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81954" y="3006422"/>
            <a:ext cx="11596686" cy="10494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8199852" y="1720108"/>
            <a:ext cx="3568065" cy="830997"/>
          </a:xfrm>
          <a:prstGeom prst="rect">
            <a:avLst/>
          </a:prstGeom>
        </p:spPr>
        <p:txBody>
          <a:bodyPr wrap="square">
            <a:spAutoFit/>
          </a:bodyPr>
          <a:lstStyle/>
          <a:p>
            <a:pPr marL="0" lvl="1" indent="-342900">
              <a:lnSpc>
                <a:spcPct val="150000"/>
              </a:lnSpc>
              <a:buFont typeface="Wingdings" panose="05000000000000000000" pitchFamily="2" charset="2"/>
              <a:buChar char="ü"/>
              <a:defRPr/>
            </a:pPr>
            <a:r>
              <a:rPr lang="zh-CN" altLang="en-US" sz="1600" dirty="0">
                <a:solidFill>
                  <a:srgbClr val="FF3300"/>
                </a:solidFill>
                <a:latin typeface="华文楷体" panose="02010600040101010101" pitchFamily="2" charset="-122"/>
                <a:ea typeface="华文楷体" panose="02010600040101010101" pitchFamily="2" charset="-122"/>
              </a:rPr>
              <a:t>调用</a:t>
            </a:r>
            <a:r>
              <a:rPr lang="en-US" altLang="zh-CN" sz="1600" dirty="0">
                <a:solidFill>
                  <a:srgbClr val="FF3300"/>
                </a:solidFill>
                <a:latin typeface="华文楷体" panose="02010600040101010101" pitchFamily="2" charset="-122"/>
                <a:ea typeface="华文楷体" panose="02010600040101010101" pitchFamily="2" charset="-122"/>
              </a:rPr>
              <a:t>Executor</a:t>
            </a:r>
            <a:r>
              <a:rPr lang="zh-CN" altLang="en-US" sz="1600" dirty="0">
                <a:solidFill>
                  <a:srgbClr val="FF3300"/>
                </a:solidFill>
                <a:latin typeface="华文楷体" panose="02010600040101010101" pitchFamily="2" charset="-122"/>
                <a:ea typeface="华文楷体" panose="02010600040101010101" pitchFamily="2" charset="-122"/>
              </a:rPr>
              <a:t>的</a:t>
            </a:r>
            <a:r>
              <a:rPr lang="en-US" altLang="zh-CN" sz="1600" dirty="0">
                <a:solidFill>
                  <a:srgbClr val="FF3300"/>
                </a:solidFill>
                <a:latin typeface="华文楷体" panose="02010600040101010101" pitchFamily="2" charset="-122"/>
                <a:ea typeface="华文楷体" panose="02010600040101010101" pitchFamily="2" charset="-122"/>
              </a:rPr>
              <a:t>run</a:t>
            </a:r>
            <a:r>
              <a:rPr lang="zh-CN" altLang="en-US" sz="1600" dirty="0">
                <a:solidFill>
                  <a:srgbClr val="FF3300"/>
                </a:solidFill>
                <a:latin typeface="华文楷体" panose="02010600040101010101" pitchFamily="2" charset="-122"/>
                <a:ea typeface="华文楷体" panose="02010600040101010101" pitchFamily="2" charset="-122"/>
              </a:rPr>
              <a:t>方法开始训练</a:t>
            </a:r>
            <a:endParaRPr lang="en-US" altLang="zh-CN" sz="1600" dirty="0">
              <a:solidFill>
                <a:srgbClr val="FF3300"/>
              </a:solidFill>
              <a:latin typeface="华文楷体" panose="02010600040101010101" pitchFamily="2" charset="-122"/>
              <a:ea typeface="华文楷体" panose="02010600040101010101" pitchFamily="2" charset="-122"/>
            </a:endParaRPr>
          </a:p>
          <a:p>
            <a:pPr marL="0" lvl="1">
              <a:lnSpc>
                <a:spcPct val="150000"/>
              </a:lnSpc>
              <a:defRPr/>
            </a:pPr>
            <a:r>
              <a:rPr lang="en-US" altLang="zh-CN" sz="1600" dirty="0">
                <a:solidFill>
                  <a:srgbClr val="FF3300"/>
                </a:solidFill>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定义算法的迭代轮数，一共</a:t>
            </a:r>
            <a:r>
              <a:rPr lang="en-US" altLang="zh-CN" sz="1600" dirty="0">
                <a:latin typeface="华文楷体" panose="02010600040101010101" pitchFamily="2" charset="-122"/>
                <a:ea typeface="华文楷体" panose="02010600040101010101" pitchFamily="2" charset="-122"/>
              </a:rPr>
              <a:t>100</a:t>
            </a:r>
            <a:r>
              <a:rPr lang="zh-CN" altLang="en-US" sz="1600" dirty="0">
                <a:latin typeface="华文楷体" panose="02010600040101010101" pitchFamily="2" charset="-122"/>
                <a:ea typeface="华文楷体" panose="02010600040101010101" pitchFamily="2" charset="-122"/>
              </a:rPr>
              <a:t>轮</a:t>
            </a:r>
            <a:endParaRPr lang="en-US" altLang="zh-CN" sz="1600" dirty="0">
              <a:solidFill>
                <a:srgbClr val="FF3300"/>
              </a:solidFill>
              <a:latin typeface="华文楷体" panose="02010600040101010101" pitchFamily="2" charset="-122"/>
              <a:ea typeface="华文楷体" panose="02010600040101010101" pitchFamily="2" charset="-122"/>
            </a:endParaRPr>
          </a:p>
        </p:txBody>
      </p:sp>
      <p:sp>
        <p:nvSpPr>
          <p:cNvPr id="5" name="矩形 4"/>
          <p:cNvSpPr/>
          <p:nvPr/>
        </p:nvSpPr>
        <p:spPr>
          <a:xfrm>
            <a:off x="8199852" y="2930991"/>
            <a:ext cx="3568065" cy="1200329"/>
          </a:xfrm>
          <a:prstGeom prst="rect">
            <a:avLst/>
          </a:prstGeom>
        </p:spPr>
        <p:txBody>
          <a:bodyPr wrap="square">
            <a:spAutoFit/>
          </a:bodyPr>
          <a:lstStyle/>
          <a:p>
            <a:pPr marL="0" lvl="1" indent="-342900">
              <a:lnSpc>
                <a:spcPct val="150000"/>
              </a:lnSpc>
              <a:buFont typeface="Wingdings" panose="05000000000000000000" pitchFamily="2" charset="2"/>
              <a:buChar char="ü"/>
              <a:defRPr/>
            </a:pPr>
            <a:r>
              <a:rPr lang="zh-CN" altLang="en-US" sz="1600" dirty="0">
                <a:solidFill>
                  <a:srgbClr val="FF3300"/>
                </a:solidFill>
                <a:latin typeface="华文楷体" panose="02010600040101010101" pitchFamily="2" charset="-122"/>
                <a:ea typeface="华文楷体" panose="02010600040101010101" pitchFamily="2" charset="-122"/>
              </a:rPr>
              <a:t>训练日志的输出</a:t>
            </a:r>
            <a:endParaRPr lang="en-US" altLang="zh-CN" sz="1600" dirty="0">
              <a:solidFill>
                <a:srgbClr val="FF3300"/>
              </a:solidFill>
              <a:latin typeface="华文楷体" panose="02010600040101010101" pitchFamily="2" charset="-122"/>
              <a:ea typeface="华文楷体" panose="02010600040101010101" pitchFamily="2" charset="-12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每</a:t>
            </a:r>
            <a:r>
              <a:rPr lang="en-US" altLang="zh-CN" sz="1600" dirty="0">
                <a:latin typeface="华文楷体" panose="02010600040101010101" pitchFamily="2" charset="-122"/>
                <a:ea typeface="华文楷体" panose="02010600040101010101" pitchFamily="2" charset="-122"/>
              </a:rPr>
              <a:t>200</a:t>
            </a:r>
            <a:r>
              <a:rPr lang="zh-CN" altLang="en-US" sz="1600" dirty="0">
                <a:latin typeface="华文楷体" panose="02010600040101010101" pitchFamily="2" charset="-122"/>
                <a:ea typeface="华文楷体" panose="02010600040101010101" pitchFamily="2" charset="-122"/>
              </a:rPr>
              <a:t>个</a:t>
            </a:r>
            <a:r>
              <a:rPr lang="en-US" altLang="zh-CN" sz="1600" dirty="0">
                <a:latin typeface="华文楷体" panose="02010600040101010101" pitchFamily="2" charset="-122"/>
                <a:ea typeface="华文楷体" panose="02010600040101010101" pitchFamily="2" charset="-122"/>
              </a:rPr>
              <a:t>batch</a:t>
            </a:r>
            <a:r>
              <a:rPr lang="zh-CN" altLang="en-US" sz="1600" dirty="0">
                <a:latin typeface="华文楷体" panose="02010600040101010101" pitchFamily="2" charset="-122"/>
                <a:ea typeface="华文楷体" panose="02010600040101010101" pitchFamily="2" charset="-122"/>
              </a:rPr>
              <a:t>输出一次模型在训练集上的损失和准确率</a:t>
            </a:r>
            <a:endParaRPr lang="en-US" altLang="zh-CN" sz="1600" dirty="0">
              <a:latin typeface="华文楷体" panose="02010600040101010101" pitchFamily="2" charset="-122"/>
              <a:ea typeface="华文楷体" panose="02010600040101010101" pitchFamily="2" charset="-122"/>
            </a:endParaRPr>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059" y="4542473"/>
            <a:ext cx="7717793" cy="169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矩形 12"/>
          <p:cNvSpPr/>
          <p:nvPr/>
        </p:nvSpPr>
        <p:spPr>
          <a:xfrm>
            <a:off x="381954" y="4488170"/>
            <a:ext cx="11596686" cy="17449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9852" y="4945166"/>
            <a:ext cx="3372162" cy="830997"/>
          </a:xfrm>
          <a:prstGeom prst="rect">
            <a:avLst/>
          </a:prstGeom>
        </p:spPr>
        <p:txBody>
          <a:bodyPr wrap="square">
            <a:spAutoFit/>
          </a:bodyPr>
          <a:lstStyle/>
          <a:p>
            <a:pPr marL="0" lvl="1" indent="-342900">
              <a:lnSpc>
                <a:spcPct val="150000"/>
              </a:lnSpc>
              <a:buFont typeface="Wingdings" panose="05000000000000000000" pitchFamily="2" charset="2"/>
              <a:buChar char="ü"/>
              <a:defRPr/>
            </a:pPr>
            <a:r>
              <a:rPr lang="zh-CN" altLang="en-US" sz="1600" dirty="0">
                <a:solidFill>
                  <a:srgbClr val="FF3300"/>
                </a:solidFill>
                <a:latin typeface="华文楷体" panose="02010600040101010101" pitchFamily="2" charset="-122"/>
                <a:ea typeface="华文楷体" panose="02010600040101010101" pitchFamily="2" charset="-122"/>
              </a:rPr>
              <a:t>模型的保存</a:t>
            </a:r>
            <a:endParaRPr lang="en-US" altLang="zh-CN" sz="1600" dirty="0">
              <a:solidFill>
                <a:srgbClr val="FF3300"/>
              </a:solidFill>
              <a:latin typeface="华文楷体" panose="02010600040101010101" pitchFamily="2" charset="-122"/>
              <a:ea typeface="华文楷体" panose="02010600040101010101" pitchFamily="2" charset="-12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训练结束后，保存一次参数</a:t>
            </a:r>
            <a:endParaRPr lang="en-US" altLang="zh-CN" sz="16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1908275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40428" y="384062"/>
            <a:ext cx="3256037" cy="646331"/>
          </a:xfrm>
          <a:prstGeom prst="rect">
            <a:avLst/>
          </a:prstGeom>
          <a:noFill/>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第一个</a:t>
            </a:r>
            <a:r>
              <a:rPr kumimoji="1" lang="en-US" altLang="zh-CN" sz="3600" b="1" dirty="0">
                <a:latin typeface="微软雅黑" panose="020B0503020204020204" pitchFamily="34" charset="-122"/>
                <a:ea typeface="微软雅黑" panose="020B0503020204020204" pitchFamily="34" charset="-122"/>
              </a:rPr>
              <a:t>CNN</a:t>
            </a:r>
            <a:endParaRPr lang="zh-CN" altLang="en-US" sz="3600" b="1" dirty="0">
              <a:latin typeface="微软雅黑" panose="020B0503020204020204" pitchFamily="34" charset="-122"/>
              <a:ea typeface="微软雅黑" panose="020B0503020204020204" pitchFamily="34" charset="-122"/>
            </a:endParaRPr>
          </a:p>
        </p:txBody>
      </p:sp>
      <p:sp>
        <p:nvSpPr>
          <p:cNvPr id="8" name="矩形 7"/>
          <p:cNvSpPr/>
          <p:nvPr/>
        </p:nvSpPr>
        <p:spPr>
          <a:xfrm>
            <a:off x="930701" y="4027570"/>
            <a:ext cx="9053908" cy="1938992"/>
          </a:xfrm>
          <a:prstGeom prst="rect">
            <a:avLst/>
          </a:prstGeom>
        </p:spPr>
        <p:txBody>
          <a:bodyPr wrap="square">
            <a:spAutoFit/>
          </a:bodyPr>
          <a:lstStyle/>
          <a:p>
            <a:pPr marL="0" lvl="1" indent="-342900">
              <a:lnSpc>
                <a:spcPct val="150000"/>
              </a:lnSpc>
              <a:buFont typeface="Wingdings" panose="05000000000000000000" pitchFamily="2" charset="2"/>
              <a:buChar char="ü"/>
              <a:defRPr/>
            </a:pPr>
            <a:r>
              <a:rPr lang="zh-CN" altLang="en-US" sz="1600" dirty="0">
                <a:solidFill>
                  <a:srgbClr val="FF3300"/>
                </a:solidFill>
                <a:latin typeface="华文楷体" panose="02010600040101010101" pitchFamily="2" charset="-122"/>
                <a:ea typeface="华文楷体" panose="02010600040101010101" pitchFamily="2" charset="-122"/>
              </a:rPr>
              <a:t>数据的预处理</a:t>
            </a: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主要是对测试数据的处理：</a:t>
            </a: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rPr>
              <a:t>		RGB</a:t>
            </a:r>
            <a:r>
              <a:rPr lang="zh-CN" altLang="en-US" sz="1600" dirty="0">
                <a:latin typeface="华文楷体" panose="02010600040101010101" pitchFamily="2" charset="-122"/>
                <a:ea typeface="华文楷体" panose="02010600040101010101" pitchFamily="2" charset="-122"/>
              </a:rPr>
              <a:t>空间</a:t>
            </a:r>
            <a:r>
              <a:rPr lang="en-US" altLang="zh-CN" sz="1600" dirty="0">
                <a:latin typeface="华文楷体" panose="02010600040101010101" pitchFamily="2" charset="-122"/>
                <a:ea typeface="华文楷体" panose="02010600040101010101" pitchFamily="2" charset="-122"/>
              </a:rPr>
              <a:t> </a:t>
            </a:r>
            <a:r>
              <a:rPr lang="en-US" altLang="zh-CN" sz="1600" dirty="0">
                <a:latin typeface="华文楷体" panose="02010600040101010101" pitchFamily="2" charset="-122"/>
                <a:ea typeface="华文楷体" panose="02010600040101010101" pitchFamily="2" charset="-122"/>
                <a:sym typeface="Wingdings" panose="05000000000000000000" pitchFamily="2" charset="2"/>
              </a:rPr>
              <a:t> Grey </a:t>
            </a:r>
            <a:r>
              <a:rPr lang="zh-CN" altLang="en-US" sz="1600" dirty="0">
                <a:latin typeface="华文楷体" panose="02010600040101010101" pitchFamily="2" charset="-122"/>
                <a:ea typeface="华文楷体" panose="02010600040101010101" pitchFamily="2" charset="-122"/>
                <a:sym typeface="Wingdings" panose="05000000000000000000" pitchFamily="2" charset="2"/>
              </a:rPr>
              <a:t>空间</a:t>
            </a:r>
            <a:endParaRPr lang="en-US" altLang="zh-CN" sz="1600" dirty="0">
              <a:latin typeface="华文楷体" panose="02010600040101010101" pitchFamily="2" charset="-122"/>
              <a:ea typeface="华文楷体" panose="02010600040101010101" pitchFamily="2" charset="-122"/>
              <a:sym typeface="Wingdings" panose="05000000000000000000" pitchFamily="2" charset="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sym typeface="Wingdings" panose="05000000000000000000" pitchFamily="2" charset="2"/>
              </a:rPr>
              <a:t>		</a:t>
            </a:r>
            <a:r>
              <a:rPr lang="zh-CN" altLang="en-US" sz="1600" dirty="0">
                <a:latin typeface="华文楷体" panose="02010600040101010101" pitchFamily="2" charset="-122"/>
                <a:ea typeface="华文楷体" panose="02010600040101010101" pitchFamily="2" charset="-122"/>
                <a:sym typeface="Wingdings" panose="05000000000000000000" pitchFamily="2" charset="2"/>
              </a:rPr>
              <a:t>将图像调整为 </a:t>
            </a:r>
            <a:r>
              <a:rPr lang="en-US" altLang="zh-CN" sz="1600" dirty="0">
                <a:latin typeface="华文楷体" panose="02010600040101010101" pitchFamily="2" charset="-122"/>
                <a:ea typeface="华文楷体" panose="02010600040101010101" pitchFamily="2" charset="-122"/>
                <a:sym typeface="Wingdings" panose="05000000000000000000" pitchFamily="2" charset="2"/>
              </a:rPr>
              <a:t>28</a:t>
            </a:r>
            <a:r>
              <a:rPr lang="zh-CN" altLang="en-US" sz="1600" dirty="0">
                <a:latin typeface="华文楷体" panose="02010600040101010101" pitchFamily="2" charset="-122"/>
                <a:ea typeface="华文楷体" panose="02010600040101010101" pitchFamily="2" charset="-122"/>
                <a:sym typeface="Wingdings" panose="05000000000000000000" pitchFamily="2" charset="2"/>
              </a:rPr>
              <a:t>*</a:t>
            </a:r>
            <a:r>
              <a:rPr lang="en-US" altLang="zh-CN" sz="1600" dirty="0">
                <a:latin typeface="华文楷体" panose="02010600040101010101" pitchFamily="2" charset="-122"/>
                <a:ea typeface="华文楷体" panose="02010600040101010101" pitchFamily="2" charset="-122"/>
                <a:sym typeface="Wingdings" panose="05000000000000000000" pitchFamily="2" charset="2"/>
              </a:rPr>
              <a:t>28 </a:t>
            </a:r>
            <a:r>
              <a:rPr lang="zh-CN" altLang="en-US" sz="1600" dirty="0">
                <a:latin typeface="华文楷体" panose="02010600040101010101" pitchFamily="2" charset="-122"/>
                <a:ea typeface="华文楷体" panose="02010600040101010101" pitchFamily="2" charset="-122"/>
                <a:sym typeface="Wingdings" panose="05000000000000000000" pitchFamily="2" charset="2"/>
              </a:rPr>
              <a:t>大小</a:t>
            </a:r>
            <a:endParaRPr lang="en-US" altLang="zh-CN" sz="1600" dirty="0">
              <a:latin typeface="华文楷体" panose="02010600040101010101" pitchFamily="2" charset="-122"/>
              <a:ea typeface="华文楷体" panose="02010600040101010101" pitchFamily="2" charset="-122"/>
              <a:sym typeface="Wingdings" panose="05000000000000000000" pitchFamily="2" charset="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sym typeface="Wingdings" panose="05000000000000000000" pitchFamily="2" charset="2"/>
              </a:rPr>
              <a:t>		</a:t>
            </a:r>
            <a:r>
              <a:rPr lang="zh-CN" altLang="en-US" sz="1600" dirty="0">
                <a:latin typeface="华文楷体" panose="02010600040101010101" pitchFamily="2" charset="-122"/>
                <a:ea typeface="华文楷体" panose="02010600040101010101" pitchFamily="2" charset="-122"/>
                <a:sym typeface="Wingdings" panose="05000000000000000000" pitchFamily="2" charset="2"/>
              </a:rPr>
              <a:t>将像素值从</a:t>
            </a:r>
            <a:r>
              <a:rPr lang="en-US" altLang="zh-CN" sz="1600" dirty="0">
                <a:latin typeface="华文楷体" panose="02010600040101010101" pitchFamily="2" charset="-122"/>
                <a:ea typeface="华文楷体" panose="02010600040101010101" pitchFamily="2" charset="-122"/>
                <a:sym typeface="Wingdings" panose="05000000000000000000" pitchFamily="2" charset="2"/>
              </a:rPr>
              <a:t>[0, 255] </a:t>
            </a:r>
            <a:r>
              <a:rPr lang="zh-CN" altLang="en-US" sz="1600" dirty="0">
                <a:latin typeface="华文楷体" panose="02010600040101010101" pitchFamily="2" charset="-122"/>
                <a:ea typeface="华文楷体" panose="02010600040101010101" pitchFamily="2" charset="-122"/>
                <a:sym typeface="Wingdings" panose="05000000000000000000" pitchFamily="2" charset="2"/>
              </a:rPr>
              <a:t>转换到</a:t>
            </a:r>
            <a:r>
              <a:rPr lang="en-US" altLang="zh-CN" sz="1600" dirty="0">
                <a:latin typeface="华文楷体" panose="02010600040101010101" pitchFamily="2" charset="-122"/>
                <a:ea typeface="华文楷体" panose="02010600040101010101" pitchFamily="2" charset="-122"/>
                <a:sym typeface="Wingdings" panose="05000000000000000000" pitchFamily="2" charset="2"/>
              </a:rPr>
              <a:t>[-1, 1]</a:t>
            </a:r>
            <a:r>
              <a:rPr lang="zh-CN" altLang="en-US" sz="1600" dirty="0">
                <a:latin typeface="华文楷体" panose="02010600040101010101" pitchFamily="2" charset="-122"/>
                <a:ea typeface="华文楷体" panose="02010600040101010101" pitchFamily="2" charset="-122"/>
                <a:sym typeface="Wingdings" panose="05000000000000000000" pitchFamily="2" charset="2"/>
              </a:rPr>
              <a:t>范围内</a:t>
            </a:r>
            <a:endParaRPr lang="en-US" altLang="zh-CN" sz="1600" dirty="0">
              <a:latin typeface="华文楷体" panose="02010600040101010101" pitchFamily="2" charset="-122"/>
              <a:ea typeface="华文楷体" panose="02010600040101010101" pitchFamily="2" charset="-122"/>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399" y="1473966"/>
            <a:ext cx="8836234" cy="2295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4324786" y="481302"/>
            <a:ext cx="6901838" cy="461665"/>
          </a:xfrm>
          <a:prstGeom prst="rect">
            <a:avLst/>
          </a:prstGeom>
        </p:spPr>
        <p:txBody>
          <a:bodyPr wrap="square">
            <a:spAutoFit/>
          </a:bodyPr>
          <a:lstStyle/>
          <a:p>
            <a:r>
              <a:rPr kumimoji="1"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rPr>
              <a:t>数据预处理</a:t>
            </a:r>
          </a:p>
        </p:txBody>
      </p:sp>
    </p:spTree>
    <p:extLst>
      <p:ext uri="{BB962C8B-B14F-4D97-AF65-F5344CB8AC3E}">
        <p14:creationId xmlns:p14="http://schemas.microsoft.com/office/powerpoint/2010/main" val="14547364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40428" y="384062"/>
            <a:ext cx="3256037"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第一个</a:t>
            </a:r>
            <a:r>
              <a:rPr kumimoji="1" lang="en-US" altLang="zh-CN" sz="3600" b="1" dirty="0">
                <a:latin typeface="微软雅黑" panose="020B0503020204020204" pitchFamily="34" charset="-122"/>
                <a:ea typeface="微软雅黑" panose="020B0503020204020204" pitchFamily="34" charset="-122"/>
              </a:rPr>
              <a:t>CNN</a:t>
            </a:r>
            <a:endParaRPr lang="zh-CN" altLang="en-US" sz="3600" b="1" dirty="0">
              <a:latin typeface="微软雅黑" panose="020B0503020204020204" pitchFamily="34" charset="-122"/>
              <a:ea typeface="微软雅黑" panose="020B0503020204020204" pitchFamily="34" charset="-122"/>
            </a:endParaRPr>
          </a:p>
        </p:txBody>
      </p:sp>
      <p:sp>
        <p:nvSpPr>
          <p:cNvPr id="5" name="矩形 4"/>
          <p:cNvSpPr/>
          <p:nvPr/>
        </p:nvSpPr>
        <p:spPr>
          <a:xfrm>
            <a:off x="4296843" y="476394"/>
            <a:ext cx="7521160" cy="461665"/>
          </a:xfrm>
          <a:prstGeom prst="rect">
            <a:avLst/>
          </a:prstGeom>
        </p:spPr>
        <p:txBody>
          <a:bodyPr wrap="square">
            <a:spAutoFit/>
          </a:bodyPr>
          <a:lstStyle/>
          <a:p>
            <a:r>
              <a:rPr kumimoji="1"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rPr>
              <a:t>检测过程</a:t>
            </a:r>
            <a:r>
              <a:rPr kumimoji="1" lang="en-US" altLang="zh-CN" sz="2400" b="1" dirty="0">
                <a:solidFill>
                  <a:schemeClr val="accent5">
                    <a:lumMod val="60000"/>
                    <a:lumOff val="40000"/>
                  </a:schemeClr>
                </a:solidFill>
                <a:latin typeface="微软雅黑" panose="020B0503020204020204" pitchFamily="34" charset="-122"/>
                <a:ea typeface="微软雅黑" panose="020B0503020204020204" pitchFamily="34" charset="-122"/>
              </a:rPr>
              <a:t>/</a:t>
            </a:r>
            <a:r>
              <a:rPr kumimoji="1"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rPr>
              <a:t>使用过程</a:t>
            </a:r>
            <a:endParaRPr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sp>
        <p:nvSpPr>
          <p:cNvPr id="7" name="矩形 6"/>
          <p:cNvSpPr/>
          <p:nvPr/>
        </p:nvSpPr>
        <p:spPr>
          <a:xfrm>
            <a:off x="8057423" y="2956517"/>
            <a:ext cx="3499180" cy="2308324"/>
          </a:xfrm>
          <a:prstGeom prst="rect">
            <a:avLst/>
          </a:prstGeom>
          <a:ln>
            <a:solidFill>
              <a:schemeClr val="tx1"/>
            </a:solidFill>
          </a:ln>
        </p:spPr>
        <p:txBody>
          <a:bodyPr wrap="square">
            <a:spAutoFit/>
          </a:bodyPr>
          <a:lstStyle/>
          <a:p>
            <a:pPr marL="400050" lvl="1" indent="-400050">
              <a:lnSpc>
                <a:spcPct val="150000"/>
              </a:lnSpc>
              <a:buFont typeface="+mj-lt"/>
              <a:buAutoNum type="romanUcPeriod"/>
              <a:defRPr/>
            </a:pPr>
            <a:r>
              <a:rPr lang="zh-CN" altLang="en-US" sz="1600">
                <a:latin typeface="华文楷体" panose="02010600040101010101" pitchFamily="2" charset="-122"/>
                <a:ea typeface="华文楷体" panose="02010600040101010101" pitchFamily="2" charset="-122"/>
              </a:rPr>
              <a:t>读取训练好的模型</a:t>
            </a:r>
            <a:endParaRPr lang="en-US" altLang="zh-CN" sz="1600" dirty="0">
              <a:latin typeface="华文楷体" panose="02010600040101010101" pitchFamily="2" charset="-122"/>
              <a:ea typeface="华文楷体" panose="02010600040101010101" pitchFamily="2" charset="-122"/>
            </a:endParaRPr>
          </a:p>
          <a:p>
            <a:pPr marL="400050" lvl="1" indent="-400050">
              <a:lnSpc>
                <a:spcPct val="150000"/>
              </a:lnSpc>
              <a:buFont typeface="+mj-lt"/>
              <a:buAutoNum type="romanUcPeriod"/>
              <a:defRPr/>
            </a:pPr>
            <a:r>
              <a:rPr lang="zh-CN" altLang="en-US" sz="1600">
                <a:latin typeface="华文楷体" panose="02010600040101010101" pitchFamily="2" charset="-122"/>
                <a:ea typeface="华文楷体" panose="02010600040101010101" pitchFamily="2" charset="-122"/>
              </a:rPr>
              <a:t>读取测试数据</a:t>
            </a:r>
            <a:endParaRPr lang="en-US" altLang="zh-CN" sz="1600">
              <a:latin typeface="华文楷体" panose="02010600040101010101" pitchFamily="2" charset="-122"/>
              <a:ea typeface="华文楷体" panose="02010600040101010101" pitchFamily="2" charset="-122"/>
            </a:endParaRPr>
          </a:p>
          <a:p>
            <a:pPr marL="400050" lvl="1" indent="-400050">
              <a:lnSpc>
                <a:spcPct val="150000"/>
              </a:lnSpc>
              <a:buFont typeface="+mj-lt"/>
              <a:buAutoNum type="romanUcPeriod"/>
              <a:defRPr/>
            </a:pPr>
            <a:r>
              <a:rPr lang="zh-CN" altLang="en-US" sz="1600">
                <a:latin typeface="华文楷体" panose="02010600040101010101" pitchFamily="2" charset="-122"/>
                <a:ea typeface="华文楷体" panose="02010600040101010101" pitchFamily="2" charset="-122"/>
              </a:rPr>
              <a:t>开始预测</a:t>
            </a:r>
            <a:endParaRPr lang="en-US" altLang="zh-CN" sz="1600" dirty="0">
              <a:latin typeface="华文楷体" panose="02010600040101010101" pitchFamily="2" charset="-122"/>
              <a:ea typeface="华文楷体" panose="02010600040101010101" pitchFamily="2" charset="-122"/>
            </a:endParaRPr>
          </a:p>
          <a:p>
            <a:pPr marL="0" lvl="1" indent="-342900">
              <a:lnSpc>
                <a:spcPct val="150000"/>
              </a:lnSpc>
              <a:buFont typeface="Wingdings" panose="05000000000000000000" pitchFamily="2" charset="2"/>
              <a:buChar char="ü"/>
              <a:defRPr/>
            </a:pPr>
            <a:r>
              <a:rPr lang="zh-CN" altLang="en-US" sz="1600">
                <a:solidFill>
                  <a:srgbClr val="FF3300"/>
                </a:solidFill>
                <a:latin typeface="华文楷体" panose="02010600040101010101" pitchFamily="2" charset="-122"/>
                <a:ea typeface="华文楷体" panose="02010600040101010101" pitchFamily="2" charset="-122"/>
              </a:rPr>
              <a:t>调用</a:t>
            </a:r>
            <a:r>
              <a:rPr lang="en-US" altLang="zh-CN" sz="1600">
                <a:solidFill>
                  <a:srgbClr val="FF3300"/>
                </a:solidFill>
                <a:latin typeface="华文楷体" panose="02010600040101010101" pitchFamily="2" charset="-122"/>
                <a:ea typeface="华文楷体" panose="02010600040101010101" pitchFamily="2" charset="-122"/>
              </a:rPr>
              <a:t>Executor</a:t>
            </a:r>
            <a:r>
              <a:rPr lang="zh-CN" altLang="en-US" sz="1600">
                <a:solidFill>
                  <a:srgbClr val="FF3300"/>
                </a:solidFill>
                <a:latin typeface="华文楷体" panose="02010600040101010101" pitchFamily="2" charset="-122"/>
                <a:ea typeface="华文楷体" panose="02010600040101010101" pitchFamily="2" charset="-122"/>
              </a:rPr>
              <a:t>的</a:t>
            </a:r>
            <a:r>
              <a:rPr lang="en-US" altLang="zh-CN" sz="1600">
                <a:solidFill>
                  <a:srgbClr val="FF3300"/>
                </a:solidFill>
                <a:latin typeface="华文楷体" panose="02010600040101010101" pitchFamily="2" charset="-122"/>
                <a:ea typeface="华文楷体" panose="02010600040101010101" pitchFamily="2" charset="-122"/>
              </a:rPr>
              <a:t>run</a:t>
            </a:r>
            <a:r>
              <a:rPr lang="zh-CN" altLang="en-US" sz="1600">
                <a:solidFill>
                  <a:srgbClr val="FF3300"/>
                </a:solidFill>
                <a:latin typeface="华文楷体" panose="02010600040101010101" pitchFamily="2" charset="-122"/>
                <a:ea typeface="华文楷体" panose="02010600040101010101" pitchFamily="2" charset="-122"/>
              </a:rPr>
              <a:t>方法进行</a:t>
            </a:r>
            <a:r>
              <a:rPr lang="zh-CN" altLang="en-US" sz="1600" dirty="0">
                <a:solidFill>
                  <a:srgbClr val="FF3300"/>
                </a:solidFill>
                <a:latin typeface="华文楷体" panose="02010600040101010101" pitchFamily="2" charset="-122"/>
                <a:ea typeface="华文楷体" panose="02010600040101010101" pitchFamily="2" charset="-122"/>
              </a:rPr>
              <a:t>预测</a:t>
            </a:r>
            <a:endParaRPr lang="en-US" altLang="zh-CN" sz="1600" dirty="0">
              <a:solidFill>
                <a:srgbClr val="FF3300"/>
              </a:solidFill>
              <a:latin typeface="华文楷体" panose="02010600040101010101" pitchFamily="2" charset="-122"/>
              <a:ea typeface="华文楷体" panose="02010600040101010101" pitchFamily="2" charset="-122"/>
            </a:endParaRPr>
          </a:p>
          <a:p>
            <a:pPr marL="0" lvl="1" indent="-342900">
              <a:lnSpc>
                <a:spcPct val="150000"/>
              </a:lnSpc>
              <a:buFont typeface="Wingdings" panose="05000000000000000000" pitchFamily="2" charset="2"/>
              <a:buChar char="ü"/>
              <a:defRPr/>
            </a:pPr>
            <a:r>
              <a:rPr lang="zh-CN" altLang="en-US" sz="1600" dirty="0">
                <a:solidFill>
                  <a:srgbClr val="FF3300"/>
                </a:solidFill>
                <a:latin typeface="华文楷体" panose="02010600040101010101" pitchFamily="2" charset="-122"/>
                <a:ea typeface="华文楷体" panose="02010600040101010101" pitchFamily="2" charset="-122"/>
              </a:rPr>
              <a:t>最后的分类结果就是概率最高的概率所对应的类别</a:t>
            </a:r>
            <a:endParaRPr lang="en-US" altLang="zh-CN" sz="1600" dirty="0">
              <a:solidFill>
                <a:srgbClr val="FF3300"/>
              </a:solidFill>
              <a:latin typeface="华文楷体" panose="02010600040101010101" pitchFamily="2" charset="-122"/>
              <a:ea typeface="华文楷体" panose="02010600040101010101" pitchFamily="2" charset="-122"/>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23" y="1582842"/>
            <a:ext cx="7420200" cy="1227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122" y="3107295"/>
            <a:ext cx="5739025" cy="1246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322" y="4865369"/>
            <a:ext cx="6406198" cy="763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9232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640428" y="384062"/>
            <a:ext cx="3256037"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目录</a:t>
            </a:r>
            <a:endParaRPr lang="zh-CN" altLang="en-US" sz="3600" b="1" dirty="0">
              <a:latin typeface="微软雅黑" panose="020B0503020204020204" pitchFamily="34" charset="-122"/>
              <a:ea typeface="微软雅黑" panose="020B0503020204020204" pitchFamily="34" charset="-122"/>
            </a:endParaRPr>
          </a:p>
        </p:txBody>
      </p:sp>
      <p:sp>
        <p:nvSpPr>
          <p:cNvPr id="18" name="圆角矩形 3"/>
          <p:cNvSpPr/>
          <p:nvPr/>
        </p:nvSpPr>
        <p:spPr>
          <a:xfrm>
            <a:off x="2725307" y="1703906"/>
            <a:ext cx="4098574"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概述</a:t>
            </a:r>
          </a:p>
        </p:txBody>
      </p:sp>
      <p:sp>
        <p:nvSpPr>
          <p:cNvPr id="19" name="椭圆 18"/>
          <p:cNvSpPr/>
          <p:nvPr/>
        </p:nvSpPr>
        <p:spPr>
          <a:xfrm>
            <a:off x="2376185" y="1650532"/>
            <a:ext cx="830580" cy="823085"/>
          </a:xfrm>
          <a:prstGeom prst="ellipse">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1</a:t>
            </a:r>
            <a:endParaRPr lang="zh-CN" altLang="en-US" sz="3200" dirty="0">
              <a:solidFill>
                <a:schemeClr val="tx1"/>
              </a:solidFill>
            </a:endParaRPr>
          </a:p>
        </p:txBody>
      </p:sp>
      <p:sp>
        <p:nvSpPr>
          <p:cNvPr id="20" name="圆角矩形 9"/>
          <p:cNvSpPr/>
          <p:nvPr/>
        </p:nvSpPr>
        <p:spPr>
          <a:xfrm>
            <a:off x="2725307" y="2792478"/>
            <a:ext cx="4098574" cy="769711"/>
          </a:xfrm>
          <a:prstGeom prst="roundRect">
            <a:avLst/>
          </a:prstGeom>
          <a:solidFill>
            <a:schemeClr val="tx2">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自己动手搭</a:t>
            </a:r>
            <a:r>
              <a:rPr lang="en-US" altLang="zh-CN" sz="2800" dirty="0">
                <a:solidFill>
                  <a:schemeClr val="tx1"/>
                </a:solidFill>
                <a:latin typeface="微软雅黑" panose="020B0503020204020204" pitchFamily="34" charset="-122"/>
                <a:ea typeface="微软雅黑" panose="020B0503020204020204" pitchFamily="34" charset="-122"/>
              </a:rPr>
              <a:t>CNN</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21" name="椭圆 20"/>
          <p:cNvSpPr/>
          <p:nvPr/>
        </p:nvSpPr>
        <p:spPr>
          <a:xfrm>
            <a:off x="2376185" y="2739104"/>
            <a:ext cx="830580" cy="823085"/>
          </a:xfrm>
          <a:prstGeom prst="ellipse">
            <a:avLst/>
          </a:prstGeom>
          <a:solidFill>
            <a:schemeClr val="tx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2</a:t>
            </a:r>
            <a:endParaRPr lang="zh-CN" altLang="en-US" sz="3200" dirty="0">
              <a:solidFill>
                <a:schemeClr val="tx1"/>
              </a:solidFill>
            </a:endParaRPr>
          </a:p>
        </p:txBody>
      </p:sp>
      <p:sp>
        <p:nvSpPr>
          <p:cNvPr id="22" name="圆角矩形 11"/>
          <p:cNvSpPr/>
          <p:nvPr/>
        </p:nvSpPr>
        <p:spPr>
          <a:xfrm>
            <a:off x="2725307" y="3934424"/>
            <a:ext cx="4098574" cy="769711"/>
          </a:xfrm>
          <a:prstGeom prst="roundRect">
            <a:avLst/>
          </a:prstGeom>
          <a:solidFill>
            <a:schemeClr val="accent4">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经典</a:t>
            </a:r>
            <a:r>
              <a:rPr lang="en-US" altLang="zh-CN" sz="2800" dirty="0">
                <a:solidFill>
                  <a:schemeClr val="tx1"/>
                </a:solidFill>
                <a:latin typeface="微软雅黑" panose="020B0503020204020204" pitchFamily="34" charset="-122"/>
                <a:ea typeface="微软雅黑" panose="020B0503020204020204" pitchFamily="34" charset="-122"/>
              </a:rPr>
              <a:t>CNN</a:t>
            </a:r>
            <a:r>
              <a:rPr lang="zh-CN" altLang="en-US" sz="2800" dirty="0">
                <a:solidFill>
                  <a:schemeClr val="tx1"/>
                </a:solidFill>
                <a:latin typeface="微软雅黑" panose="020B0503020204020204" pitchFamily="34" charset="-122"/>
                <a:ea typeface="微软雅黑" panose="020B0503020204020204" pitchFamily="34" charset="-122"/>
              </a:rPr>
              <a:t>结构探索</a:t>
            </a:r>
          </a:p>
        </p:txBody>
      </p:sp>
      <p:sp>
        <p:nvSpPr>
          <p:cNvPr id="23" name="椭圆 22"/>
          <p:cNvSpPr/>
          <p:nvPr/>
        </p:nvSpPr>
        <p:spPr>
          <a:xfrm>
            <a:off x="2376185" y="3881050"/>
            <a:ext cx="830580" cy="823085"/>
          </a:xfrm>
          <a:prstGeom prst="ellipse">
            <a:avLst/>
          </a:prstGeom>
          <a:solidFill>
            <a:schemeClr val="accent4">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3</a:t>
            </a:r>
            <a:endParaRPr lang="zh-CN" altLang="en-US" sz="3200" dirty="0">
              <a:solidFill>
                <a:schemeClr val="tx1"/>
              </a:solidFill>
            </a:endParaRPr>
          </a:p>
        </p:txBody>
      </p:sp>
      <p:sp>
        <p:nvSpPr>
          <p:cNvPr id="24" name="圆角矩形 13"/>
          <p:cNvSpPr/>
          <p:nvPr/>
        </p:nvSpPr>
        <p:spPr>
          <a:xfrm>
            <a:off x="2725307" y="5022996"/>
            <a:ext cx="4098574" cy="769711"/>
          </a:xfrm>
          <a:prstGeom prst="roundRect">
            <a:avLst/>
          </a:prstGeom>
          <a:solidFill>
            <a:schemeClr val="accent6"/>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课程实践</a:t>
            </a:r>
          </a:p>
        </p:txBody>
      </p:sp>
      <p:sp>
        <p:nvSpPr>
          <p:cNvPr id="25" name="椭圆 24"/>
          <p:cNvSpPr/>
          <p:nvPr/>
        </p:nvSpPr>
        <p:spPr>
          <a:xfrm>
            <a:off x="2376185" y="4969622"/>
            <a:ext cx="830580" cy="823085"/>
          </a:xfrm>
          <a:prstGeom prst="ellipse">
            <a:avLst/>
          </a:prstGeom>
          <a:solidFill>
            <a:schemeClr val="accent6"/>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4</a:t>
            </a:r>
            <a:endParaRPr lang="zh-CN" altLang="en-US" sz="3200" dirty="0">
              <a:solidFill>
                <a:schemeClr val="tx1"/>
              </a:solidFill>
            </a:endParaRPr>
          </a:p>
        </p:txBody>
      </p:sp>
      <p:sp>
        <p:nvSpPr>
          <p:cNvPr id="26" name="文本框 25"/>
          <p:cNvSpPr txBox="1"/>
          <p:nvPr/>
        </p:nvSpPr>
        <p:spPr>
          <a:xfrm>
            <a:off x="7004351" y="1765595"/>
            <a:ext cx="3299708"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深层神经网络问题导入、</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卷积神经网络概念引出</a:t>
            </a:r>
            <a:endParaRPr lang="en-US" altLang="zh-CN" dirty="0">
              <a:latin typeface="微软雅黑" panose="020B0503020204020204" pitchFamily="34" charset="-122"/>
              <a:ea typeface="微软雅黑" panose="020B0503020204020204" pitchFamily="34" charset="-122"/>
            </a:endParaRPr>
          </a:p>
        </p:txBody>
      </p:sp>
      <p:sp>
        <p:nvSpPr>
          <p:cNvPr id="27" name="文本框 26"/>
          <p:cNvSpPr txBox="1"/>
          <p:nvPr/>
        </p:nvSpPr>
        <p:spPr>
          <a:xfrm>
            <a:off x="7004352" y="2827480"/>
            <a:ext cx="3439058" cy="646331"/>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CNN</a:t>
            </a:r>
            <a:r>
              <a:rPr lang="zh-CN" altLang="en-US" dirty="0">
                <a:latin typeface="微软雅黑" panose="020B0503020204020204" pitchFamily="34" charset="-122"/>
                <a:ea typeface="微软雅黑" panose="020B0503020204020204" pitchFamily="34" charset="-122"/>
              </a:rPr>
              <a:t>网络结构、</a:t>
            </a:r>
            <a:r>
              <a:rPr lang="en-US" altLang="zh-CN" dirty="0">
                <a:latin typeface="微软雅黑" panose="020B0503020204020204" pitchFamily="34" charset="-122"/>
                <a:ea typeface="微软雅黑" panose="020B0503020204020204" pitchFamily="34" charset="-122"/>
              </a:rPr>
              <a:t>CNN</a:t>
            </a:r>
            <a:r>
              <a:rPr lang="zh-CN" altLang="en-US" dirty="0">
                <a:latin typeface="微软雅黑" panose="020B0503020204020204" pitchFamily="34" charset="-122"/>
                <a:ea typeface="微软雅黑" panose="020B0503020204020204" pitchFamily="34" charset="-122"/>
              </a:rPr>
              <a:t>网络训练、如何用</a:t>
            </a:r>
            <a:r>
              <a:rPr lang="en-US" altLang="zh-CN" dirty="0">
                <a:latin typeface="微软雅黑" panose="020B0503020204020204" pitchFamily="34" charset="-122"/>
                <a:ea typeface="微软雅黑" panose="020B0503020204020204" pitchFamily="34" charset="-122"/>
              </a:rPr>
              <a:t>Paddle</a:t>
            </a:r>
            <a:r>
              <a:rPr lang="zh-CN" altLang="en-US" dirty="0">
                <a:latin typeface="微软雅黑" panose="020B0503020204020204" pitchFamily="34" charset="-122"/>
                <a:ea typeface="微软雅黑" panose="020B0503020204020204" pitchFamily="34" charset="-122"/>
              </a:rPr>
              <a:t>实现</a:t>
            </a:r>
            <a:r>
              <a:rPr lang="en-US" altLang="zh-CN" dirty="0">
                <a:latin typeface="微软雅黑" panose="020B0503020204020204" pitchFamily="34" charset="-122"/>
                <a:ea typeface="微软雅黑" panose="020B0503020204020204" pitchFamily="34" charset="-122"/>
              </a:rPr>
              <a:t>CNN</a:t>
            </a:r>
          </a:p>
        </p:txBody>
      </p:sp>
      <p:sp>
        <p:nvSpPr>
          <p:cNvPr id="28" name="文本框 27"/>
          <p:cNvSpPr txBox="1"/>
          <p:nvPr/>
        </p:nvSpPr>
        <p:spPr>
          <a:xfrm>
            <a:off x="7004351" y="3969426"/>
            <a:ext cx="3439059" cy="646331"/>
          </a:xfrm>
          <a:prstGeom prst="rect">
            <a:avLst/>
          </a:prstGeom>
          <a:noFill/>
        </p:spPr>
        <p:txBody>
          <a:bodyPr wrap="square" rtlCol="0">
            <a:spAutoFit/>
          </a:bodyPr>
          <a:lstStyle/>
          <a:p>
            <a:r>
              <a:rPr lang="en-US" altLang="zh-CN" dirty="0" err="1">
                <a:solidFill>
                  <a:srgbClr val="FF0000"/>
                </a:solidFill>
                <a:latin typeface="微软雅黑" panose="020B0503020204020204" pitchFamily="34" charset="-122"/>
                <a:ea typeface="微软雅黑" panose="020B0503020204020204" pitchFamily="34" charset="-122"/>
              </a:rPr>
              <a:t>AlexNet</a:t>
            </a:r>
            <a:r>
              <a:rPr lang="zh-CN" altLang="en-US" dirty="0">
                <a:solidFill>
                  <a:srgbClr val="FF0000"/>
                </a:solidFill>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VGG</a:t>
            </a:r>
            <a:r>
              <a:rPr lang="zh-CN" altLang="en-US">
                <a:solidFill>
                  <a:srgbClr val="FF0000"/>
                </a:solidFill>
                <a:latin typeface="微软雅黑" panose="020B0503020204020204" pitchFamily="34" charset="-122"/>
                <a:ea typeface="微软雅黑" panose="020B0503020204020204" pitchFamily="34" charset="-122"/>
              </a:rPr>
              <a:t>，</a:t>
            </a:r>
            <a:r>
              <a:rPr lang="en-US" altLang="zh-CN">
                <a:solidFill>
                  <a:srgbClr val="FF0000"/>
                </a:solidFill>
                <a:latin typeface="微软雅黑" panose="020B0503020204020204" pitchFamily="34" charset="-122"/>
                <a:ea typeface="微软雅黑" panose="020B0503020204020204" pitchFamily="34" charset="-122"/>
              </a:rPr>
              <a:t>GoogLeNet/ Inception, </a:t>
            </a:r>
            <a:r>
              <a:rPr lang="en-US" altLang="zh-CN" dirty="0">
                <a:solidFill>
                  <a:srgbClr val="FF0000"/>
                </a:solidFill>
                <a:latin typeface="微软雅黑" panose="020B0503020204020204" pitchFamily="34" charset="-122"/>
                <a:ea typeface="微软雅黑" panose="020B0503020204020204" pitchFamily="34" charset="-122"/>
              </a:rPr>
              <a:t>ResNet</a:t>
            </a:r>
          </a:p>
        </p:txBody>
      </p:sp>
      <p:sp>
        <p:nvSpPr>
          <p:cNvPr id="29" name="文本框 28"/>
          <p:cNvSpPr txBox="1"/>
          <p:nvPr/>
        </p:nvSpPr>
        <p:spPr>
          <a:xfrm>
            <a:off x="7004351" y="5223185"/>
            <a:ext cx="3299708"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实践：猫狗分类</a:t>
            </a:r>
          </a:p>
        </p:txBody>
      </p:sp>
    </p:spTree>
    <p:extLst>
      <p:ext uri="{BB962C8B-B14F-4D97-AF65-F5344CB8AC3E}">
        <p14:creationId xmlns:p14="http://schemas.microsoft.com/office/powerpoint/2010/main" val="42599147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55002" y="3015951"/>
            <a:ext cx="2255532" cy="369332"/>
          </a:xfrm>
          <a:prstGeom prst="rect">
            <a:avLst/>
          </a:prstGeom>
          <a:solidFill>
            <a:schemeClr val="accent5">
              <a:lumMod val="20000"/>
              <a:lumOff val="80000"/>
            </a:schemeClr>
          </a:solidFill>
        </p:spPr>
        <p:txBody>
          <a:bodyPr wrap="square" rtlCol="0">
            <a:spAutoFit/>
          </a:bodyPr>
          <a:lstStyle/>
          <a:p>
            <a:r>
              <a:rPr lang="en-US" altLang="zh-CN" dirty="0"/>
              <a:t>LeNet</a:t>
            </a:r>
            <a:endParaRPr lang="zh-CN" altLang="en-US" dirty="0"/>
          </a:p>
        </p:txBody>
      </p:sp>
      <p:grpSp>
        <p:nvGrpSpPr>
          <p:cNvPr id="5" name="组合 4"/>
          <p:cNvGrpSpPr/>
          <p:nvPr/>
        </p:nvGrpSpPr>
        <p:grpSpPr>
          <a:xfrm>
            <a:off x="2255261" y="1620404"/>
            <a:ext cx="2355273" cy="733412"/>
            <a:chOff x="870077" y="1462314"/>
            <a:chExt cx="2355273" cy="733412"/>
          </a:xfrm>
        </p:grpSpPr>
        <p:sp>
          <p:nvSpPr>
            <p:cNvPr id="6" name="文本框 5"/>
            <p:cNvSpPr txBox="1"/>
            <p:nvPr/>
          </p:nvSpPr>
          <p:spPr>
            <a:xfrm>
              <a:off x="969818" y="1828800"/>
              <a:ext cx="2255532" cy="366926"/>
            </a:xfrm>
            <a:prstGeom prst="rect">
              <a:avLst/>
            </a:prstGeom>
            <a:solidFill>
              <a:schemeClr val="accent5">
                <a:lumMod val="60000"/>
                <a:lumOff val="40000"/>
              </a:schemeClr>
            </a:solidFill>
          </p:spPr>
          <p:txBody>
            <a:bodyPr wrap="square" rtlCol="0">
              <a:spAutoFit/>
            </a:bodyPr>
            <a:lstStyle/>
            <a:p>
              <a:r>
                <a:rPr lang="en-US" altLang="zh-CN" dirty="0"/>
                <a:t>Hubel &amp; Wiesel</a:t>
              </a:r>
              <a:endParaRPr lang="zh-CN" altLang="en-US" dirty="0"/>
            </a:p>
          </p:txBody>
        </p:sp>
        <p:sp>
          <p:nvSpPr>
            <p:cNvPr id="7" name="文本框 6"/>
            <p:cNvSpPr txBox="1"/>
            <p:nvPr/>
          </p:nvSpPr>
          <p:spPr>
            <a:xfrm>
              <a:off x="870077" y="1462314"/>
              <a:ext cx="2288760" cy="369332"/>
            </a:xfrm>
            <a:prstGeom prst="rect">
              <a:avLst/>
            </a:prstGeom>
            <a:noFill/>
          </p:spPr>
          <p:txBody>
            <a:bodyPr wrap="square" rtlCol="0">
              <a:spAutoFit/>
            </a:bodyPr>
            <a:lstStyle/>
            <a:p>
              <a:r>
                <a:rPr lang="zh-CN" altLang="en-US" dirty="0">
                  <a:solidFill>
                    <a:srgbClr val="9DC3E6"/>
                  </a:solidFill>
                </a:rPr>
                <a:t>早期尝试</a:t>
              </a:r>
            </a:p>
          </p:txBody>
        </p:sp>
      </p:grpSp>
      <p:grpSp>
        <p:nvGrpSpPr>
          <p:cNvPr id="8" name="组合 7"/>
          <p:cNvGrpSpPr/>
          <p:nvPr/>
        </p:nvGrpSpPr>
        <p:grpSpPr>
          <a:xfrm>
            <a:off x="4454012" y="1150975"/>
            <a:ext cx="3780963" cy="2489271"/>
            <a:chOff x="3063183" y="1072648"/>
            <a:chExt cx="3780963" cy="2489271"/>
          </a:xfrm>
        </p:grpSpPr>
        <p:sp>
          <p:nvSpPr>
            <p:cNvPr id="9" name="文本框 8"/>
            <p:cNvSpPr txBox="1"/>
            <p:nvPr/>
          </p:nvSpPr>
          <p:spPr>
            <a:xfrm>
              <a:off x="4572000" y="2563136"/>
              <a:ext cx="2272146" cy="369332"/>
            </a:xfrm>
            <a:prstGeom prst="rect">
              <a:avLst/>
            </a:prstGeom>
            <a:solidFill>
              <a:srgbClr val="FF0000">
                <a:alpha val="40000"/>
              </a:srgbClr>
            </a:solidFill>
          </p:spPr>
          <p:txBody>
            <a:bodyPr wrap="square" rtlCol="0">
              <a:spAutoFit/>
            </a:bodyPr>
            <a:lstStyle/>
            <a:p>
              <a:r>
                <a:rPr lang="en-US" altLang="zh-CN" dirty="0"/>
                <a:t>AlexNet</a:t>
              </a:r>
              <a:endParaRPr lang="zh-CN" altLang="en-US" dirty="0"/>
            </a:p>
          </p:txBody>
        </p:sp>
        <p:sp>
          <p:nvSpPr>
            <p:cNvPr id="10" name="弧形 9"/>
            <p:cNvSpPr/>
            <p:nvPr/>
          </p:nvSpPr>
          <p:spPr>
            <a:xfrm rot="7763864">
              <a:off x="2683126" y="1452705"/>
              <a:ext cx="2489271" cy="1729157"/>
            </a:xfrm>
            <a:prstGeom prst="arc">
              <a:avLst>
                <a:gd name="adj1" fmla="val 16200000"/>
                <a:gd name="adj2" fmla="val 21536748"/>
              </a:avLst>
            </a:prstGeom>
            <a:ln>
              <a:solidFill>
                <a:srgbClr val="FF99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2" name="文本框 11"/>
            <p:cNvSpPr txBox="1"/>
            <p:nvPr/>
          </p:nvSpPr>
          <p:spPr>
            <a:xfrm>
              <a:off x="4500718" y="2186407"/>
              <a:ext cx="2288760" cy="369332"/>
            </a:xfrm>
            <a:prstGeom prst="rect">
              <a:avLst/>
            </a:prstGeom>
            <a:noFill/>
          </p:spPr>
          <p:txBody>
            <a:bodyPr wrap="square" rtlCol="0">
              <a:spAutoFit/>
            </a:bodyPr>
            <a:lstStyle/>
            <a:p>
              <a:r>
                <a:rPr lang="zh-CN" altLang="en-US" dirty="0">
                  <a:solidFill>
                    <a:srgbClr val="FF9999"/>
                  </a:solidFill>
                </a:rPr>
                <a:t>历史突破</a:t>
              </a:r>
            </a:p>
          </p:txBody>
        </p:sp>
        <p:sp>
          <p:nvSpPr>
            <p:cNvPr id="13" name="文本框 12"/>
            <p:cNvSpPr txBox="1"/>
            <p:nvPr/>
          </p:nvSpPr>
          <p:spPr>
            <a:xfrm>
              <a:off x="3538190" y="2625062"/>
              <a:ext cx="2288760" cy="646331"/>
            </a:xfrm>
            <a:prstGeom prst="rect">
              <a:avLst/>
            </a:prstGeom>
            <a:noFill/>
          </p:spPr>
          <p:txBody>
            <a:bodyPr wrap="square" rtlCol="0">
              <a:spAutoFit/>
            </a:bodyPr>
            <a:lstStyle/>
            <a:p>
              <a:r>
                <a:rPr lang="en-US" altLang="zh-CN" dirty="0">
                  <a:solidFill>
                    <a:srgbClr val="FF9999"/>
                  </a:solidFill>
                </a:rPr>
                <a:t>Dropout</a:t>
              </a:r>
            </a:p>
            <a:p>
              <a:r>
                <a:rPr lang="en-US" altLang="zh-CN" dirty="0">
                  <a:solidFill>
                    <a:srgbClr val="FF9999"/>
                  </a:solidFill>
                </a:rPr>
                <a:t>ReLU</a:t>
              </a:r>
              <a:endParaRPr lang="zh-CN" altLang="en-US" dirty="0">
                <a:solidFill>
                  <a:srgbClr val="FF9999"/>
                </a:solidFill>
              </a:endParaRPr>
            </a:p>
          </p:txBody>
        </p:sp>
      </p:grpSp>
      <p:grpSp>
        <p:nvGrpSpPr>
          <p:cNvPr id="14" name="组合 13"/>
          <p:cNvGrpSpPr/>
          <p:nvPr/>
        </p:nvGrpSpPr>
        <p:grpSpPr>
          <a:xfrm>
            <a:off x="3944030" y="3369523"/>
            <a:ext cx="6497793" cy="2833447"/>
            <a:chOff x="2558846" y="3568820"/>
            <a:chExt cx="6497793" cy="2833447"/>
          </a:xfrm>
        </p:grpSpPr>
        <p:grpSp>
          <p:nvGrpSpPr>
            <p:cNvPr id="15" name="组合 14"/>
            <p:cNvGrpSpPr/>
            <p:nvPr/>
          </p:nvGrpSpPr>
          <p:grpSpPr>
            <a:xfrm>
              <a:off x="2558846" y="3931188"/>
              <a:ext cx="6392693" cy="2471079"/>
              <a:chOff x="2558846" y="3931188"/>
              <a:chExt cx="6392693" cy="2471079"/>
            </a:xfrm>
          </p:grpSpPr>
          <p:grpSp>
            <p:nvGrpSpPr>
              <p:cNvPr id="19" name="组合 18"/>
              <p:cNvGrpSpPr/>
              <p:nvPr/>
            </p:nvGrpSpPr>
            <p:grpSpPr>
              <a:xfrm>
                <a:off x="4710920" y="4289590"/>
                <a:ext cx="2078558" cy="1143861"/>
                <a:chOff x="6495094" y="3931248"/>
                <a:chExt cx="2272146" cy="1143861"/>
              </a:xfrm>
            </p:grpSpPr>
            <p:sp>
              <p:nvSpPr>
                <p:cNvPr id="32" name="文本框 31"/>
                <p:cNvSpPr txBox="1"/>
                <p:nvPr/>
              </p:nvSpPr>
              <p:spPr>
                <a:xfrm>
                  <a:off x="6495094" y="3931248"/>
                  <a:ext cx="2272146" cy="369332"/>
                </a:xfrm>
                <a:prstGeom prst="rect">
                  <a:avLst/>
                </a:prstGeom>
                <a:solidFill>
                  <a:schemeClr val="accent6">
                    <a:lumMod val="40000"/>
                    <a:lumOff val="60000"/>
                  </a:schemeClr>
                </a:solidFill>
              </p:spPr>
              <p:txBody>
                <a:bodyPr wrap="square" rtlCol="0">
                  <a:spAutoFit/>
                </a:bodyPr>
                <a:lstStyle/>
                <a:p>
                  <a:r>
                    <a:rPr lang="en-US" altLang="zh-CN" dirty="0"/>
                    <a:t>NIN</a:t>
                  </a:r>
                  <a:endParaRPr lang="zh-CN" altLang="en-US" dirty="0"/>
                </a:p>
              </p:txBody>
            </p:sp>
            <p:sp>
              <p:nvSpPr>
                <p:cNvPr id="33" name="文本框 32"/>
                <p:cNvSpPr txBox="1"/>
                <p:nvPr/>
              </p:nvSpPr>
              <p:spPr>
                <a:xfrm>
                  <a:off x="6495094" y="4316340"/>
                  <a:ext cx="2272146" cy="369332"/>
                </a:xfrm>
                <a:prstGeom prst="rect">
                  <a:avLst/>
                </a:prstGeom>
                <a:solidFill>
                  <a:schemeClr val="accent6">
                    <a:lumMod val="40000"/>
                    <a:lumOff val="60000"/>
                  </a:schemeClr>
                </a:solidFill>
              </p:spPr>
              <p:txBody>
                <a:bodyPr wrap="square" rtlCol="0">
                  <a:spAutoFit/>
                </a:bodyPr>
                <a:lstStyle/>
                <a:p>
                  <a:r>
                    <a:rPr lang="en-US" altLang="zh-CN" dirty="0"/>
                    <a:t>GoogleNet</a:t>
                  </a:r>
                  <a:endParaRPr lang="zh-CN" altLang="en-US" dirty="0"/>
                </a:p>
              </p:txBody>
            </p:sp>
            <p:sp>
              <p:nvSpPr>
                <p:cNvPr id="34" name="文本框 33"/>
                <p:cNvSpPr txBox="1"/>
                <p:nvPr/>
              </p:nvSpPr>
              <p:spPr>
                <a:xfrm>
                  <a:off x="6495094" y="4705777"/>
                  <a:ext cx="2272146" cy="369332"/>
                </a:xfrm>
                <a:prstGeom prst="rect">
                  <a:avLst/>
                </a:prstGeom>
                <a:solidFill>
                  <a:schemeClr val="accent6">
                    <a:lumMod val="40000"/>
                    <a:lumOff val="60000"/>
                  </a:schemeClr>
                </a:solidFill>
              </p:spPr>
              <p:txBody>
                <a:bodyPr wrap="square" rtlCol="0">
                  <a:spAutoFit/>
                </a:bodyPr>
                <a:lstStyle/>
                <a:p>
                  <a:r>
                    <a:rPr lang="en-US" altLang="zh-CN" dirty="0"/>
                    <a:t>Inception V3,V4</a:t>
                  </a:r>
                  <a:endParaRPr lang="zh-CN" altLang="en-US" dirty="0"/>
                </a:p>
              </p:txBody>
            </p:sp>
          </p:grpSp>
          <p:grpSp>
            <p:nvGrpSpPr>
              <p:cNvPr id="20" name="组合 19"/>
              <p:cNvGrpSpPr/>
              <p:nvPr/>
            </p:nvGrpSpPr>
            <p:grpSpPr>
              <a:xfrm>
                <a:off x="2558846" y="3937085"/>
                <a:ext cx="2068570" cy="721837"/>
                <a:chOff x="2614264" y="3937085"/>
                <a:chExt cx="1994304" cy="721837"/>
              </a:xfrm>
            </p:grpSpPr>
            <p:sp>
              <p:nvSpPr>
                <p:cNvPr id="30" name="文本框 29"/>
                <p:cNvSpPr txBox="1"/>
                <p:nvPr/>
              </p:nvSpPr>
              <p:spPr>
                <a:xfrm>
                  <a:off x="2614265" y="4289590"/>
                  <a:ext cx="1994303" cy="369332"/>
                </a:xfrm>
                <a:prstGeom prst="rect">
                  <a:avLst/>
                </a:prstGeom>
                <a:solidFill>
                  <a:schemeClr val="accent6">
                    <a:lumMod val="60000"/>
                    <a:lumOff val="40000"/>
                  </a:schemeClr>
                </a:solidFill>
              </p:spPr>
              <p:txBody>
                <a:bodyPr wrap="square" rtlCol="0">
                  <a:spAutoFit/>
                </a:bodyPr>
                <a:lstStyle/>
                <a:p>
                  <a:r>
                    <a:rPr lang="en-US" altLang="zh-CN" dirty="0"/>
                    <a:t>VGG</a:t>
                  </a:r>
                  <a:endParaRPr lang="zh-CN" altLang="en-US" dirty="0"/>
                </a:p>
              </p:txBody>
            </p:sp>
            <p:sp>
              <p:nvSpPr>
                <p:cNvPr id="31" name="文本框 30"/>
                <p:cNvSpPr txBox="1"/>
                <p:nvPr/>
              </p:nvSpPr>
              <p:spPr>
                <a:xfrm>
                  <a:off x="2614264" y="3937085"/>
                  <a:ext cx="1994304" cy="369332"/>
                </a:xfrm>
                <a:prstGeom prst="rect">
                  <a:avLst/>
                </a:prstGeom>
                <a:noFill/>
                <a:ln>
                  <a:solidFill>
                    <a:srgbClr val="A9D18E"/>
                  </a:solidFill>
                </a:ln>
              </p:spPr>
              <p:txBody>
                <a:bodyPr wrap="square" rtlCol="0">
                  <a:spAutoFit/>
                </a:bodyPr>
                <a:lstStyle/>
                <a:p>
                  <a:r>
                    <a:rPr lang="zh-CN" altLang="en-US" dirty="0"/>
                    <a:t>网络加深</a:t>
                  </a:r>
                </a:p>
              </p:txBody>
            </p:sp>
          </p:grpSp>
          <p:grpSp>
            <p:nvGrpSpPr>
              <p:cNvPr id="21" name="组合 20"/>
              <p:cNvGrpSpPr/>
              <p:nvPr/>
            </p:nvGrpSpPr>
            <p:grpSpPr>
              <a:xfrm>
                <a:off x="6872982" y="3931188"/>
                <a:ext cx="2078557" cy="716803"/>
                <a:chOff x="6807573" y="3942119"/>
                <a:chExt cx="2068572" cy="716803"/>
              </a:xfrm>
            </p:grpSpPr>
            <p:sp>
              <p:nvSpPr>
                <p:cNvPr id="28" name="文本框 27"/>
                <p:cNvSpPr txBox="1"/>
                <p:nvPr/>
              </p:nvSpPr>
              <p:spPr>
                <a:xfrm>
                  <a:off x="6807575" y="4289590"/>
                  <a:ext cx="2068570" cy="369332"/>
                </a:xfrm>
                <a:prstGeom prst="rect">
                  <a:avLst/>
                </a:prstGeom>
                <a:solidFill>
                  <a:schemeClr val="accent6">
                    <a:lumMod val="20000"/>
                    <a:lumOff val="80000"/>
                  </a:schemeClr>
                </a:solidFill>
              </p:spPr>
              <p:txBody>
                <a:bodyPr wrap="square" rtlCol="0">
                  <a:spAutoFit/>
                </a:bodyPr>
                <a:lstStyle/>
                <a:p>
                  <a:r>
                    <a:rPr lang="en-US" altLang="zh-CN" dirty="0"/>
                    <a:t>Inception V2</a:t>
                  </a:r>
                  <a:r>
                    <a:rPr lang="zh-CN" altLang="en-US" dirty="0"/>
                    <a:t>，</a:t>
                  </a:r>
                  <a:r>
                    <a:rPr lang="en-US" altLang="zh-CN" dirty="0"/>
                    <a:t>BN</a:t>
                  </a:r>
                  <a:endParaRPr lang="zh-CN" altLang="en-US" dirty="0"/>
                </a:p>
              </p:txBody>
            </p:sp>
            <p:sp>
              <p:nvSpPr>
                <p:cNvPr id="29" name="文本框 28"/>
                <p:cNvSpPr txBox="1"/>
                <p:nvPr/>
              </p:nvSpPr>
              <p:spPr>
                <a:xfrm>
                  <a:off x="6807573" y="3942119"/>
                  <a:ext cx="2068570" cy="369332"/>
                </a:xfrm>
                <a:prstGeom prst="rect">
                  <a:avLst/>
                </a:prstGeom>
                <a:noFill/>
                <a:ln>
                  <a:solidFill>
                    <a:srgbClr val="E2F0D9"/>
                  </a:solidFill>
                </a:ln>
              </p:spPr>
              <p:txBody>
                <a:bodyPr wrap="square" rtlCol="0">
                  <a:spAutoFit/>
                </a:bodyPr>
                <a:lstStyle/>
                <a:p>
                  <a:r>
                    <a:rPr lang="zh-CN" altLang="en-US" dirty="0"/>
                    <a:t>增加新的功能单元</a:t>
                  </a:r>
                </a:p>
              </p:txBody>
            </p:sp>
          </p:grpSp>
          <p:sp>
            <p:nvSpPr>
              <p:cNvPr id="22" name="文本框 21"/>
              <p:cNvSpPr txBox="1"/>
              <p:nvPr/>
            </p:nvSpPr>
            <p:spPr>
              <a:xfrm>
                <a:off x="4710919" y="3937085"/>
                <a:ext cx="2068570" cy="369332"/>
              </a:xfrm>
              <a:prstGeom prst="rect">
                <a:avLst/>
              </a:prstGeom>
              <a:noFill/>
              <a:ln>
                <a:solidFill>
                  <a:srgbClr val="C5E0B4"/>
                </a:solidFill>
              </a:ln>
            </p:spPr>
            <p:txBody>
              <a:bodyPr wrap="square" rtlCol="0">
                <a:spAutoFit/>
              </a:bodyPr>
              <a:lstStyle/>
              <a:p>
                <a:r>
                  <a:rPr lang="zh-CN" altLang="en-US" dirty="0"/>
                  <a:t>增强卷积模块功能</a:t>
                </a:r>
              </a:p>
            </p:txBody>
          </p:sp>
          <p:grpSp>
            <p:nvGrpSpPr>
              <p:cNvPr id="23" name="组合 22"/>
              <p:cNvGrpSpPr/>
              <p:nvPr/>
            </p:nvGrpSpPr>
            <p:grpSpPr>
              <a:xfrm>
                <a:off x="3797991" y="5654582"/>
                <a:ext cx="1825857" cy="747685"/>
                <a:chOff x="4065751" y="5504602"/>
                <a:chExt cx="1825857" cy="747685"/>
              </a:xfrm>
            </p:grpSpPr>
            <p:grpSp>
              <p:nvGrpSpPr>
                <p:cNvPr id="24" name="组合 23"/>
                <p:cNvGrpSpPr/>
                <p:nvPr/>
              </p:nvGrpSpPr>
              <p:grpSpPr>
                <a:xfrm>
                  <a:off x="4065751" y="5882955"/>
                  <a:ext cx="1825857" cy="369332"/>
                  <a:chOff x="3780430" y="5544895"/>
                  <a:chExt cx="1825857" cy="369332"/>
                </a:xfrm>
              </p:grpSpPr>
              <p:sp>
                <p:nvSpPr>
                  <p:cNvPr id="26" name="文本框 25"/>
                  <p:cNvSpPr txBox="1"/>
                  <p:nvPr/>
                </p:nvSpPr>
                <p:spPr>
                  <a:xfrm>
                    <a:off x="3780430" y="5544895"/>
                    <a:ext cx="1825856" cy="369332"/>
                  </a:xfrm>
                  <a:prstGeom prst="rect">
                    <a:avLst/>
                  </a:prstGeom>
                  <a:solidFill>
                    <a:schemeClr val="accent6">
                      <a:lumMod val="60000"/>
                      <a:lumOff val="40000"/>
                    </a:schemeClr>
                  </a:solidFill>
                </p:spPr>
                <p:txBody>
                  <a:bodyPr wrap="square" rtlCol="0">
                    <a:spAutoFit/>
                  </a:bodyPr>
                  <a:lstStyle/>
                  <a:p>
                    <a:r>
                      <a:rPr lang="en-US" altLang="zh-CN" dirty="0"/>
                      <a:t>ResNet</a:t>
                    </a:r>
                    <a:endParaRPr lang="zh-CN" altLang="en-US" dirty="0"/>
                  </a:p>
                </p:txBody>
              </p:sp>
              <p:sp>
                <p:nvSpPr>
                  <p:cNvPr id="27" name="文本框 26"/>
                  <p:cNvSpPr txBox="1"/>
                  <p:nvPr/>
                </p:nvSpPr>
                <p:spPr>
                  <a:xfrm>
                    <a:off x="4693359" y="5544895"/>
                    <a:ext cx="912928" cy="369332"/>
                  </a:xfrm>
                  <a:prstGeom prst="rect">
                    <a:avLst/>
                  </a:prstGeom>
                  <a:solidFill>
                    <a:schemeClr val="accent6">
                      <a:lumMod val="40000"/>
                      <a:lumOff val="60000"/>
                    </a:schemeClr>
                  </a:solidFill>
                </p:spPr>
                <p:txBody>
                  <a:bodyPr wrap="square" rtlCol="0">
                    <a:spAutoFit/>
                  </a:bodyPr>
                  <a:lstStyle/>
                  <a:p>
                    <a:r>
                      <a:rPr lang="en-US" altLang="zh-CN" dirty="0">
                        <a:solidFill>
                          <a:schemeClr val="accent6">
                            <a:lumMod val="40000"/>
                            <a:lumOff val="60000"/>
                          </a:schemeClr>
                        </a:solidFill>
                      </a:rPr>
                      <a:t>et</a:t>
                    </a:r>
                    <a:endParaRPr lang="zh-CN" altLang="en-US" dirty="0">
                      <a:solidFill>
                        <a:schemeClr val="accent6">
                          <a:lumMod val="40000"/>
                          <a:lumOff val="60000"/>
                        </a:schemeClr>
                      </a:solidFill>
                    </a:endParaRPr>
                  </a:p>
                </p:txBody>
              </p:sp>
            </p:grpSp>
            <p:sp>
              <p:nvSpPr>
                <p:cNvPr id="25" name="文本框 24"/>
                <p:cNvSpPr txBox="1"/>
                <p:nvPr/>
              </p:nvSpPr>
              <p:spPr>
                <a:xfrm>
                  <a:off x="4065751" y="5504602"/>
                  <a:ext cx="1825856" cy="369332"/>
                </a:xfrm>
                <a:prstGeom prst="rect">
                  <a:avLst/>
                </a:prstGeom>
                <a:noFill/>
                <a:ln>
                  <a:solidFill>
                    <a:srgbClr val="A9D18E"/>
                  </a:solidFill>
                </a:ln>
              </p:spPr>
              <p:txBody>
                <a:bodyPr wrap="square" rtlCol="0">
                  <a:spAutoFit/>
                </a:bodyPr>
                <a:lstStyle/>
                <a:p>
                  <a:r>
                    <a:rPr lang="zh-CN" altLang="en-US" dirty="0"/>
                    <a:t>融合</a:t>
                  </a:r>
                </a:p>
              </p:txBody>
            </p:sp>
          </p:grpSp>
        </p:grpSp>
        <p:sp>
          <p:nvSpPr>
            <p:cNvPr id="16" name="文本框 15"/>
            <p:cNvSpPr txBox="1"/>
            <p:nvPr/>
          </p:nvSpPr>
          <p:spPr>
            <a:xfrm>
              <a:off x="6767879" y="3568820"/>
              <a:ext cx="2288760" cy="369332"/>
            </a:xfrm>
            <a:prstGeom prst="rect">
              <a:avLst/>
            </a:prstGeom>
            <a:noFill/>
          </p:spPr>
          <p:txBody>
            <a:bodyPr wrap="square" rtlCol="0">
              <a:spAutoFit/>
            </a:bodyPr>
            <a:lstStyle/>
            <a:p>
              <a:pPr algn="r"/>
              <a:r>
                <a:rPr lang="zh-CN" altLang="en-US" dirty="0">
                  <a:solidFill>
                    <a:srgbClr val="A9D18E"/>
                  </a:solidFill>
                </a:rPr>
                <a:t>发展和演化</a:t>
              </a:r>
            </a:p>
          </p:txBody>
        </p:sp>
        <p:cxnSp>
          <p:nvCxnSpPr>
            <p:cNvPr id="17" name="直接连接符 16"/>
            <p:cNvCxnSpPr/>
            <p:nvPr/>
          </p:nvCxnSpPr>
          <p:spPr>
            <a:xfrm>
              <a:off x="4128655" y="4647991"/>
              <a:ext cx="0" cy="1006591"/>
            </a:xfrm>
            <a:prstGeom prst="line">
              <a:avLst/>
            </a:prstGeom>
          </p:spPr>
          <p:style>
            <a:lnRef idx="1">
              <a:schemeClr val="accent6"/>
            </a:lnRef>
            <a:fillRef idx="0">
              <a:schemeClr val="accent6"/>
            </a:fillRef>
            <a:effectRef idx="0">
              <a:schemeClr val="accent6"/>
            </a:effectRef>
            <a:fontRef idx="minor">
              <a:schemeClr val="tx1"/>
            </a:fontRef>
          </p:style>
        </p:cxnSp>
        <p:cxnSp>
          <p:nvCxnSpPr>
            <p:cNvPr id="18" name="直接连接符 17"/>
            <p:cNvCxnSpPr/>
            <p:nvPr/>
          </p:nvCxnSpPr>
          <p:spPr>
            <a:xfrm>
              <a:off x="5352473" y="5395676"/>
              <a:ext cx="0" cy="258906"/>
            </a:xfrm>
            <a:prstGeom prst="line">
              <a:avLst/>
            </a:prstGeom>
          </p:spPr>
          <p:style>
            <a:lnRef idx="1">
              <a:schemeClr val="accent6"/>
            </a:lnRef>
            <a:fillRef idx="0">
              <a:schemeClr val="accent6"/>
            </a:fillRef>
            <a:effectRef idx="0">
              <a:schemeClr val="accent6"/>
            </a:effectRef>
            <a:fontRef idx="minor">
              <a:schemeClr val="tx1"/>
            </a:fontRef>
          </p:style>
        </p:cxnSp>
      </p:grpSp>
      <p:cxnSp>
        <p:nvCxnSpPr>
          <p:cNvPr id="35" name="直接箭头连接符 34"/>
          <p:cNvCxnSpPr/>
          <p:nvPr/>
        </p:nvCxnSpPr>
        <p:spPr>
          <a:xfrm>
            <a:off x="7119355" y="2850895"/>
            <a:ext cx="0" cy="812367"/>
          </a:xfrm>
          <a:prstGeom prst="straightConnector1">
            <a:avLst/>
          </a:prstGeom>
          <a:ln>
            <a:solidFill>
              <a:srgbClr val="FF9999"/>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3322534" y="2341197"/>
            <a:ext cx="0" cy="655031"/>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42" name="矩形 41"/>
          <p:cNvSpPr/>
          <p:nvPr/>
        </p:nvSpPr>
        <p:spPr>
          <a:xfrm>
            <a:off x="1640428" y="384062"/>
            <a:ext cx="2309699"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经典</a:t>
            </a:r>
            <a:r>
              <a:rPr kumimoji="1" lang="en-US" altLang="zh-CN" sz="3600" b="1" dirty="0">
                <a:latin typeface="微软雅黑" panose="020B0503020204020204" pitchFamily="34" charset="-122"/>
                <a:ea typeface="微软雅黑" panose="020B0503020204020204" pitchFamily="34" charset="-122"/>
              </a:rPr>
              <a:t>CNN</a:t>
            </a:r>
            <a:endParaRPr lang="zh-CN" altLang="en-US" sz="36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55002" y="3015951"/>
            <a:ext cx="2255532" cy="369332"/>
          </a:xfrm>
          <a:prstGeom prst="rect">
            <a:avLst/>
          </a:prstGeom>
          <a:solidFill>
            <a:schemeClr val="accent5">
              <a:lumMod val="20000"/>
              <a:lumOff val="80000"/>
            </a:schemeClr>
          </a:solidFill>
        </p:spPr>
        <p:txBody>
          <a:bodyPr wrap="square" rtlCol="0">
            <a:spAutoFit/>
          </a:bodyPr>
          <a:lstStyle/>
          <a:p>
            <a:r>
              <a:rPr lang="en-US" altLang="zh-CN" dirty="0"/>
              <a:t>LeNet</a:t>
            </a:r>
            <a:endParaRPr lang="zh-CN" altLang="en-US" dirty="0"/>
          </a:p>
        </p:txBody>
      </p:sp>
      <p:grpSp>
        <p:nvGrpSpPr>
          <p:cNvPr id="5" name="组合 4"/>
          <p:cNvGrpSpPr/>
          <p:nvPr/>
        </p:nvGrpSpPr>
        <p:grpSpPr>
          <a:xfrm>
            <a:off x="2255261" y="1620404"/>
            <a:ext cx="2355273" cy="733412"/>
            <a:chOff x="870077" y="1462314"/>
            <a:chExt cx="2355273" cy="733412"/>
          </a:xfrm>
        </p:grpSpPr>
        <p:sp>
          <p:nvSpPr>
            <p:cNvPr id="6" name="文本框 5"/>
            <p:cNvSpPr txBox="1"/>
            <p:nvPr/>
          </p:nvSpPr>
          <p:spPr>
            <a:xfrm>
              <a:off x="969818" y="1828800"/>
              <a:ext cx="2255532" cy="366926"/>
            </a:xfrm>
            <a:prstGeom prst="rect">
              <a:avLst/>
            </a:prstGeom>
            <a:solidFill>
              <a:schemeClr val="accent5">
                <a:lumMod val="60000"/>
                <a:lumOff val="40000"/>
              </a:schemeClr>
            </a:solidFill>
          </p:spPr>
          <p:txBody>
            <a:bodyPr wrap="square" rtlCol="0">
              <a:spAutoFit/>
            </a:bodyPr>
            <a:lstStyle/>
            <a:p>
              <a:r>
                <a:rPr lang="en-US" altLang="zh-CN" dirty="0"/>
                <a:t>Hubel &amp; Wiesel</a:t>
              </a:r>
              <a:endParaRPr lang="zh-CN" altLang="en-US" dirty="0"/>
            </a:p>
          </p:txBody>
        </p:sp>
        <p:sp>
          <p:nvSpPr>
            <p:cNvPr id="7" name="文本框 6"/>
            <p:cNvSpPr txBox="1"/>
            <p:nvPr/>
          </p:nvSpPr>
          <p:spPr>
            <a:xfrm>
              <a:off x="870077" y="1462314"/>
              <a:ext cx="2288760" cy="369332"/>
            </a:xfrm>
            <a:prstGeom prst="rect">
              <a:avLst/>
            </a:prstGeom>
            <a:noFill/>
          </p:spPr>
          <p:txBody>
            <a:bodyPr wrap="square" rtlCol="0">
              <a:spAutoFit/>
            </a:bodyPr>
            <a:lstStyle/>
            <a:p>
              <a:r>
                <a:rPr lang="zh-CN" altLang="en-US" dirty="0">
                  <a:solidFill>
                    <a:srgbClr val="9DC3E6"/>
                  </a:solidFill>
                </a:rPr>
                <a:t>早期尝试</a:t>
              </a:r>
            </a:p>
          </p:txBody>
        </p:sp>
      </p:grpSp>
      <p:grpSp>
        <p:nvGrpSpPr>
          <p:cNvPr id="8" name="组合 7"/>
          <p:cNvGrpSpPr/>
          <p:nvPr/>
        </p:nvGrpSpPr>
        <p:grpSpPr>
          <a:xfrm>
            <a:off x="4454012" y="1150975"/>
            <a:ext cx="3780963" cy="2489271"/>
            <a:chOff x="3063183" y="1072648"/>
            <a:chExt cx="3780963" cy="2489271"/>
          </a:xfrm>
        </p:grpSpPr>
        <p:sp>
          <p:nvSpPr>
            <p:cNvPr id="9" name="文本框 8"/>
            <p:cNvSpPr txBox="1"/>
            <p:nvPr/>
          </p:nvSpPr>
          <p:spPr>
            <a:xfrm>
              <a:off x="4572000" y="2563136"/>
              <a:ext cx="2272146" cy="369332"/>
            </a:xfrm>
            <a:prstGeom prst="rect">
              <a:avLst/>
            </a:prstGeom>
            <a:solidFill>
              <a:srgbClr val="FF0000">
                <a:alpha val="40000"/>
              </a:srgbClr>
            </a:solidFill>
          </p:spPr>
          <p:txBody>
            <a:bodyPr wrap="square" rtlCol="0">
              <a:spAutoFit/>
            </a:bodyPr>
            <a:lstStyle/>
            <a:p>
              <a:r>
                <a:rPr lang="en-US" altLang="zh-CN" dirty="0"/>
                <a:t>AlexNet</a:t>
              </a:r>
              <a:endParaRPr lang="zh-CN" altLang="en-US" dirty="0"/>
            </a:p>
          </p:txBody>
        </p:sp>
        <p:sp>
          <p:nvSpPr>
            <p:cNvPr id="10" name="弧形 9"/>
            <p:cNvSpPr/>
            <p:nvPr/>
          </p:nvSpPr>
          <p:spPr>
            <a:xfrm rot="7763864">
              <a:off x="2683126" y="1452705"/>
              <a:ext cx="2489271" cy="1729157"/>
            </a:xfrm>
            <a:prstGeom prst="arc">
              <a:avLst>
                <a:gd name="adj1" fmla="val 16200000"/>
                <a:gd name="adj2" fmla="val 21536748"/>
              </a:avLst>
            </a:prstGeom>
            <a:ln>
              <a:solidFill>
                <a:srgbClr val="FF99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2" name="文本框 11"/>
            <p:cNvSpPr txBox="1"/>
            <p:nvPr/>
          </p:nvSpPr>
          <p:spPr>
            <a:xfrm>
              <a:off x="4500718" y="2186407"/>
              <a:ext cx="2288760" cy="369332"/>
            </a:xfrm>
            <a:prstGeom prst="rect">
              <a:avLst/>
            </a:prstGeom>
            <a:noFill/>
          </p:spPr>
          <p:txBody>
            <a:bodyPr wrap="square" rtlCol="0">
              <a:spAutoFit/>
            </a:bodyPr>
            <a:lstStyle/>
            <a:p>
              <a:r>
                <a:rPr lang="zh-CN" altLang="en-US" dirty="0">
                  <a:solidFill>
                    <a:srgbClr val="FF9999"/>
                  </a:solidFill>
                </a:rPr>
                <a:t>历史突破</a:t>
              </a:r>
            </a:p>
          </p:txBody>
        </p:sp>
        <p:sp>
          <p:nvSpPr>
            <p:cNvPr id="13" name="文本框 12"/>
            <p:cNvSpPr txBox="1"/>
            <p:nvPr/>
          </p:nvSpPr>
          <p:spPr>
            <a:xfrm>
              <a:off x="3538190" y="2625062"/>
              <a:ext cx="2288760" cy="646331"/>
            </a:xfrm>
            <a:prstGeom prst="rect">
              <a:avLst/>
            </a:prstGeom>
            <a:noFill/>
          </p:spPr>
          <p:txBody>
            <a:bodyPr wrap="square" rtlCol="0">
              <a:spAutoFit/>
            </a:bodyPr>
            <a:lstStyle/>
            <a:p>
              <a:r>
                <a:rPr lang="en-US" altLang="zh-CN" dirty="0">
                  <a:solidFill>
                    <a:srgbClr val="FF9999"/>
                  </a:solidFill>
                </a:rPr>
                <a:t>Dropout</a:t>
              </a:r>
            </a:p>
            <a:p>
              <a:r>
                <a:rPr lang="en-US" altLang="zh-CN" dirty="0">
                  <a:solidFill>
                    <a:srgbClr val="FF9999"/>
                  </a:solidFill>
                </a:rPr>
                <a:t>ReLU</a:t>
              </a:r>
              <a:endParaRPr lang="zh-CN" altLang="en-US" dirty="0">
                <a:solidFill>
                  <a:srgbClr val="FF9999"/>
                </a:solidFill>
              </a:endParaRPr>
            </a:p>
          </p:txBody>
        </p:sp>
      </p:grpSp>
      <p:grpSp>
        <p:nvGrpSpPr>
          <p:cNvPr id="14" name="组合 13"/>
          <p:cNvGrpSpPr/>
          <p:nvPr/>
        </p:nvGrpSpPr>
        <p:grpSpPr>
          <a:xfrm>
            <a:off x="3944030" y="3369523"/>
            <a:ext cx="6497793" cy="2833447"/>
            <a:chOff x="2558846" y="3568820"/>
            <a:chExt cx="6497793" cy="2833447"/>
          </a:xfrm>
        </p:grpSpPr>
        <p:grpSp>
          <p:nvGrpSpPr>
            <p:cNvPr id="15" name="组合 14"/>
            <p:cNvGrpSpPr/>
            <p:nvPr/>
          </p:nvGrpSpPr>
          <p:grpSpPr>
            <a:xfrm>
              <a:off x="2558846" y="3931188"/>
              <a:ext cx="6392693" cy="2471079"/>
              <a:chOff x="2558846" y="3931188"/>
              <a:chExt cx="6392693" cy="2471079"/>
            </a:xfrm>
          </p:grpSpPr>
          <p:grpSp>
            <p:nvGrpSpPr>
              <p:cNvPr id="19" name="组合 18"/>
              <p:cNvGrpSpPr/>
              <p:nvPr/>
            </p:nvGrpSpPr>
            <p:grpSpPr>
              <a:xfrm>
                <a:off x="4710920" y="4289590"/>
                <a:ext cx="2078558" cy="1143861"/>
                <a:chOff x="6495094" y="3931248"/>
                <a:chExt cx="2272146" cy="1143861"/>
              </a:xfrm>
            </p:grpSpPr>
            <p:sp>
              <p:nvSpPr>
                <p:cNvPr id="32" name="文本框 31"/>
                <p:cNvSpPr txBox="1"/>
                <p:nvPr/>
              </p:nvSpPr>
              <p:spPr>
                <a:xfrm>
                  <a:off x="6495094" y="3931248"/>
                  <a:ext cx="2272146" cy="369332"/>
                </a:xfrm>
                <a:prstGeom prst="rect">
                  <a:avLst/>
                </a:prstGeom>
                <a:solidFill>
                  <a:schemeClr val="accent6">
                    <a:lumMod val="40000"/>
                    <a:lumOff val="60000"/>
                  </a:schemeClr>
                </a:solidFill>
              </p:spPr>
              <p:txBody>
                <a:bodyPr wrap="square" rtlCol="0">
                  <a:spAutoFit/>
                </a:bodyPr>
                <a:lstStyle/>
                <a:p>
                  <a:r>
                    <a:rPr lang="en-US" altLang="zh-CN" dirty="0"/>
                    <a:t>NIN</a:t>
                  </a:r>
                  <a:endParaRPr lang="zh-CN" altLang="en-US" dirty="0"/>
                </a:p>
              </p:txBody>
            </p:sp>
            <p:sp>
              <p:nvSpPr>
                <p:cNvPr id="33" name="文本框 32"/>
                <p:cNvSpPr txBox="1"/>
                <p:nvPr/>
              </p:nvSpPr>
              <p:spPr>
                <a:xfrm>
                  <a:off x="6495094" y="4316340"/>
                  <a:ext cx="2272146" cy="369332"/>
                </a:xfrm>
                <a:prstGeom prst="rect">
                  <a:avLst/>
                </a:prstGeom>
                <a:solidFill>
                  <a:schemeClr val="accent6">
                    <a:lumMod val="40000"/>
                    <a:lumOff val="60000"/>
                  </a:schemeClr>
                </a:solidFill>
              </p:spPr>
              <p:txBody>
                <a:bodyPr wrap="square" rtlCol="0">
                  <a:spAutoFit/>
                </a:bodyPr>
                <a:lstStyle/>
                <a:p>
                  <a:r>
                    <a:rPr lang="en-US" altLang="zh-CN"/>
                    <a:t>GoogLeNet</a:t>
                  </a:r>
                  <a:endParaRPr lang="zh-CN" altLang="en-US" dirty="0"/>
                </a:p>
              </p:txBody>
            </p:sp>
            <p:sp>
              <p:nvSpPr>
                <p:cNvPr id="34" name="文本框 33"/>
                <p:cNvSpPr txBox="1"/>
                <p:nvPr/>
              </p:nvSpPr>
              <p:spPr>
                <a:xfrm>
                  <a:off x="6495094" y="4705777"/>
                  <a:ext cx="2272146" cy="369332"/>
                </a:xfrm>
                <a:prstGeom prst="rect">
                  <a:avLst/>
                </a:prstGeom>
                <a:solidFill>
                  <a:schemeClr val="accent6">
                    <a:lumMod val="40000"/>
                    <a:lumOff val="60000"/>
                  </a:schemeClr>
                </a:solidFill>
              </p:spPr>
              <p:txBody>
                <a:bodyPr wrap="square" rtlCol="0">
                  <a:spAutoFit/>
                </a:bodyPr>
                <a:lstStyle/>
                <a:p>
                  <a:r>
                    <a:rPr lang="en-US" altLang="zh-CN" dirty="0"/>
                    <a:t>Inception V3,V4</a:t>
                  </a:r>
                  <a:endParaRPr lang="zh-CN" altLang="en-US" dirty="0"/>
                </a:p>
              </p:txBody>
            </p:sp>
          </p:grpSp>
          <p:grpSp>
            <p:nvGrpSpPr>
              <p:cNvPr id="20" name="组合 19"/>
              <p:cNvGrpSpPr/>
              <p:nvPr/>
            </p:nvGrpSpPr>
            <p:grpSpPr>
              <a:xfrm>
                <a:off x="2558846" y="3937085"/>
                <a:ext cx="2068570" cy="721837"/>
                <a:chOff x="2614264" y="3937085"/>
                <a:chExt cx="1994304" cy="721837"/>
              </a:xfrm>
            </p:grpSpPr>
            <p:sp>
              <p:nvSpPr>
                <p:cNvPr id="30" name="文本框 29"/>
                <p:cNvSpPr txBox="1"/>
                <p:nvPr/>
              </p:nvSpPr>
              <p:spPr>
                <a:xfrm>
                  <a:off x="2614265" y="4289590"/>
                  <a:ext cx="1994303" cy="369332"/>
                </a:xfrm>
                <a:prstGeom prst="rect">
                  <a:avLst/>
                </a:prstGeom>
                <a:solidFill>
                  <a:schemeClr val="accent6">
                    <a:lumMod val="60000"/>
                    <a:lumOff val="40000"/>
                  </a:schemeClr>
                </a:solidFill>
              </p:spPr>
              <p:txBody>
                <a:bodyPr wrap="square" rtlCol="0">
                  <a:spAutoFit/>
                </a:bodyPr>
                <a:lstStyle/>
                <a:p>
                  <a:r>
                    <a:rPr lang="en-US" altLang="zh-CN" dirty="0"/>
                    <a:t>VGG</a:t>
                  </a:r>
                  <a:endParaRPr lang="zh-CN" altLang="en-US" dirty="0"/>
                </a:p>
              </p:txBody>
            </p:sp>
            <p:sp>
              <p:nvSpPr>
                <p:cNvPr id="31" name="文本框 30"/>
                <p:cNvSpPr txBox="1"/>
                <p:nvPr/>
              </p:nvSpPr>
              <p:spPr>
                <a:xfrm>
                  <a:off x="2614264" y="3937085"/>
                  <a:ext cx="1994304" cy="369332"/>
                </a:xfrm>
                <a:prstGeom prst="rect">
                  <a:avLst/>
                </a:prstGeom>
                <a:noFill/>
                <a:ln>
                  <a:solidFill>
                    <a:srgbClr val="A9D18E"/>
                  </a:solidFill>
                </a:ln>
              </p:spPr>
              <p:txBody>
                <a:bodyPr wrap="square" rtlCol="0">
                  <a:spAutoFit/>
                </a:bodyPr>
                <a:lstStyle/>
                <a:p>
                  <a:r>
                    <a:rPr lang="zh-CN" altLang="en-US" dirty="0"/>
                    <a:t>网络加深</a:t>
                  </a:r>
                </a:p>
              </p:txBody>
            </p:sp>
          </p:grpSp>
          <p:grpSp>
            <p:nvGrpSpPr>
              <p:cNvPr id="21" name="组合 20"/>
              <p:cNvGrpSpPr/>
              <p:nvPr/>
            </p:nvGrpSpPr>
            <p:grpSpPr>
              <a:xfrm>
                <a:off x="6872982" y="3931188"/>
                <a:ext cx="2078557" cy="716803"/>
                <a:chOff x="6807573" y="3942119"/>
                <a:chExt cx="2068572" cy="716803"/>
              </a:xfrm>
            </p:grpSpPr>
            <p:sp>
              <p:nvSpPr>
                <p:cNvPr id="28" name="文本框 27"/>
                <p:cNvSpPr txBox="1"/>
                <p:nvPr/>
              </p:nvSpPr>
              <p:spPr>
                <a:xfrm>
                  <a:off x="6807575" y="4289590"/>
                  <a:ext cx="2068570" cy="369332"/>
                </a:xfrm>
                <a:prstGeom prst="rect">
                  <a:avLst/>
                </a:prstGeom>
                <a:solidFill>
                  <a:schemeClr val="accent6">
                    <a:lumMod val="20000"/>
                    <a:lumOff val="80000"/>
                  </a:schemeClr>
                </a:solidFill>
              </p:spPr>
              <p:txBody>
                <a:bodyPr wrap="square" rtlCol="0">
                  <a:spAutoFit/>
                </a:bodyPr>
                <a:lstStyle/>
                <a:p>
                  <a:r>
                    <a:rPr lang="en-US" altLang="zh-CN" dirty="0"/>
                    <a:t>Inception V2</a:t>
                  </a:r>
                  <a:r>
                    <a:rPr lang="zh-CN" altLang="en-US" dirty="0"/>
                    <a:t>，</a:t>
                  </a:r>
                  <a:r>
                    <a:rPr lang="en-US" altLang="zh-CN" dirty="0"/>
                    <a:t>BN</a:t>
                  </a:r>
                  <a:endParaRPr lang="zh-CN" altLang="en-US" dirty="0"/>
                </a:p>
              </p:txBody>
            </p:sp>
            <p:sp>
              <p:nvSpPr>
                <p:cNvPr id="29" name="文本框 28"/>
                <p:cNvSpPr txBox="1"/>
                <p:nvPr/>
              </p:nvSpPr>
              <p:spPr>
                <a:xfrm>
                  <a:off x="6807573" y="3942119"/>
                  <a:ext cx="2068570" cy="369332"/>
                </a:xfrm>
                <a:prstGeom prst="rect">
                  <a:avLst/>
                </a:prstGeom>
                <a:noFill/>
                <a:ln>
                  <a:solidFill>
                    <a:srgbClr val="E2F0D9"/>
                  </a:solidFill>
                </a:ln>
              </p:spPr>
              <p:txBody>
                <a:bodyPr wrap="square" rtlCol="0">
                  <a:spAutoFit/>
                </a:bodyPr>
                <a:lstStyle/>
                <a:p>
                  <a:r>
                    <a:rPr lang="zh-CN" altLang="en-US" dirty="0"/>
                    <a:t>增加新的功能单元</a:t>
                  </a:r>
                </a:p>
              </p:txBody>
            </p:sp>
          </p:grpSp>
          <p:sp>
            <p:nvSpPr>
              <p:cNvPr id="22" name="文本框 21"/>
              <p:cNvSpPr txBox="1"/>
              <p:nvPr/>
            </p:nvSpPr>
            <p:spPr>
              <a:xfrm>
                <a:off x="4710919" y="3937085"/>
                <a:ext cx="2068570" cy="369332"/>
              </a:xfrm>
              <a:prstGeom prst="rect">
                <a:avLst/>
              </a:prstGeom>
              <a:noFill/>
              <a:ln>
                <a:solidFill>
                  <a:srgbClr val="C5E0B4"/>
                </a:solidFill>
              </a:ln>
            </p:spPr>
            <p:txBody>
              <a:bodyPr wrap="square" rtlCol="0">
                <a:spAutoFit/>
              </a:bodyPr>
              <a:lstStyle/>
              <a:p>
                <a:r>
                  <a:rPr lang="zh-CN" altLang="en-US" dirty="0"/>
                  <a:t>增强卷积模块功能</a:t>
                </a:r>
              </a:p>
            </p:txBody>
          </p:sp>
          <p:grpSp>
            <p:nvGrpSpPr>
              <p:cNvPr id="23" name="组合 22"/>
              <p:cNvGrpSpPr/>
              <p:nvPr/>
            </p:nvGrpSpPr>
            <p:grpSpPr>
              <a:xfrm>
                <a:off x="3797991" y="5654582"/>
                <a:ext cx="1825857" cy="747685"/>
                <a:chOff x="4065751" y="5504602"/>
                <a:chExt cx="1825857" cy="747685"/>
              </a:xfrm>
            </p:grpSpPr>
            <p:grpSp>
              <p:nvGrpSpPr>
                <p:cNvPr id="24" name="组合 23"/>
                <p:cNvGrpSpPr/>
                <p:nvPr/>
              </p:nvGrpSpPr>
              <p:grpSpPr>
                <a:xfrm>
                  <a:off x="4065751" y="5882955"/>
                  <a:ext cx="1825857" cy="369332"/>
                  <a:chOff x="3780430" y="5544895"/>
                  <a:chExt cx="1825857" cy="369332"/>
                </a:xfrm>
              </p:grpSpPr>
              <p:sp>
                <p:nvSpPr>
                  <p:cNvPr id="26" name="文本框 25"/>
                  <p:cNvSpPr txBox="1"/>
                  <p:nvPr/>
                </p:nvSpPr>
                <p:spPr>
                  <a:xfrm>
                    <a:off x="3780430" y="5544895"/>
                    <a:ext cx="1825856" cy="369332"/>
                  </a:xfrm>
                  <a:prstGeom prst="rect">
                    <a:avLst/>
                  </a:prstGeom>
                  <a:solidFill>
                    <a:schemeClr val="accent6">
                      <a:lumMod val="60000"/>
                      <a:lumOff val="40000"/>
                    </a:schemeClr>
                  </a:solidFill>
                </p:spPr>
                <p:txBody>
                  <a:bodyPr wrap="square" rtlCol="0">
                    <a:spAutoFit/>
                  </a:bodyPr>
                  <a:lstStyle/>
                  <a:p>
                    <a:r>
                      <a:rPr lang="en-US" altLang="zh-CN" dirty="0"/>
                      <a:t>ResNet</a:t>
                    </a:r>
                    <a:endParaRPr lang="zh-CN" altLang="en-US" dirty="0"/>
                  </a:p>
                </p:txBody>
              </p:sp>
              <p:sp>
                <p:nvSpPr>
                  <p:cNvPr id="27" name="文本框 26"/>
                  <p:cNvSpPr txBox="1"/>
                  <p:nvPr/>
                </p:nvSpPr>
                <p:spPr>
                  <a:xfrm>
                    <a:off x="4693359" y="5544895"/>
                    <a:ext cx="912928" cy="369332"/>
                  </a:xfrm>
                  <a:prstGeom prst="rect">
                    <a:avLst/>
                  </a:prstGeom>
                  <a:solidFill>
                    <a:schemeClr val="accent6">
                      <a:lumMod val="40000"/>
                      <a:lumOff val="60000"/>
                    </a:schemeClr>
                  </a:solidFill>
                </p:spPr>
                <p:txBody>
                  <a:bodyPr wrap="square" rtlCol="0">
                    <a:spAutoFit/>
                  </a:bodyPr>
                  <a:lstStyle/>
                  <a:p>
                    <a:r>
                      <a:rPr lang="en-US" altLang="zh-CN" dirty="0">
                        <a:solidFill>
                          <a:schemeClr val="accent6">
                            <a:lumMod val="40000"/>
                            <a:lumOff val="60000"/>
                          </a:schemeClr>
                        </a:solidFill>
                      </a:rPr>
                      <a:t>et</a:t>
                    </a:r>
                    <a:endParaRPr lang="zh-CN" altLang="en-US" dirty="0">
                      <a:solidFill>
                        <a:schemeClr val="accent6">
                          <a:lumMod val="40000"/>
                          <a:lumOff val="60000"/>
                        </a:schemeClr>
                      </a:solidFill>
                    </a:endParaRPr>
                  </a:p>
                </p:txBody>
              </p:sp>
            </p:grpSp>
            <p:sp>
              <p:nvSpPr>
                <p:cNvPr id="25" name="文本框 24"/>
                <p:cNvSpPr txBox="1"/>
                <p:nvPr/>
              </p:nvSpPr>
              <p:spPr>
                <a:xfrm>
                  <a:off x="4065751" y="5504602"/>
                  <a:ext cx="1825856" cy="369332"/>
                </a:xfrm>
                <a:prstGeom prst="rect">
                  <a:avLst/>
                </a:prstGeom>
                <a:noFill/>
                <a:ln>
                  <a:solidFill>
                    <a:srgbClr val="A9D18E"/>
                  </a:solidFill>
                </a:ln>
              </p:spPr>
              <p:txBody>
                <a:bodyPr wrap="square" rtlCol="0">
                  <a:spAutoFit/>
                </a:bodyPr>
                <a:lstStyle/>
                <a:p>
                  <a:r>
                    <a:rPr lang="zh-CN" altLang="en-US" dirty="0"/>
                    <a:t>融合</a:t>
                  </a:r>
                </a:p>
              </p:txBody>
            </p:sp>
          </p:grpSp>
        </p:grpSp>
        <p:sp>
          <p:nvSpPr>
            <p:cNvPr id="16" name="文本框 15"/>
            <p:cNvSpPr txBox="1"/>
            <p:nvPr/>
          </p:nvSpPr>
          <p:spPr>
            <a:xfrm>
              <a:off x="6767879" y="3568820"/>
              <a:ext cx="2288760" cy="369332"/>
            </a:xfrm>
            <a:prstGeom prst="rect">
              <a:avLst/>
            </a:prstGeom>
            <a:noFill/>
          </p:spPr>
          <p:txBody>
            <a:bodyPr wrap="square" rtlCol="0">
              <a:spAutoFit/>
            </a:bodyPr>
            <a:lstStyle/>
            <a:p>
              <a:pPr algn="r"/>
              <a:r>
                <a:rPr lang="zh-CN" altLang="en-US" dirty="0">
                  <a:solidFill>
                    <a:srgbClr val="A9D18E"/>
                  </a:solidFill>
                </a:rPr>
                <a:t>发展和演化</a:t>
              </a:r>
            </a:p>
          </p:txBody>
        </p:sp>
        <p:cxnSp>
          <p:nvCxnSpPr>
            <p:cNvPr id="17" name="直接连接符 16"/>
            <p:cNvCxnSpPr/>
            <p:nvPr/>
          </p:nvCxnSpPr>
          <p:spPr>
            <a:xfrm>
              <a:off x="4128655" y="4647991"/>
              <a:ext cx="0" cy="1006591"/>
            </a:xfrm>
            <a:prstGeom prst="line">
              <a:avLst/>
            </a:prstGeom>
          </p:spPr>
          <p:style>
            <a:lnRef idx="1">
              <a:schemeClr val="accent6"/>
            </a:lnRef>
            <a:fillRef idx="0">
              <a:schemeClr val="accent6"/>
            </a:fillRef>
            <a:effectRef idx="0">
              <a:schemeClr val="accent6"/>
            </a:effectRef>
            <a:fontRef idx="minor">
              <a:schemeClr val="tx1"/>
            </a:fontRef>
          </p:style>
        </p:cxnSp>
        <p:cxnSp>
          <p:nvCxnSpPr>
            <p:cNvPr id="18" name="直接连接符 17"/>
            <p:cNvCxnSpPr/>
            <p:nvPr/>
          </p:nvCxnSpPr>
          <p:spPr>
            <a:xfrm>
              <a:off x="5352473" y="5395676"/>
              <a:ext cx="0" cy="258906"/>
            </a:xfrm>
            <a:prstGeom prst="line">
              <a:avLst/>
            </a:prstGeom>
          </p:spPr>
          <p:style>
            <a:lnRef idx="1">
              <a:schemeClr val="accent6"/>
            </a:lnRef>
            <a:fillRef idx="0">
              <a:schemeClr val="accent6"/>
            </a:fillRef>
            <a:effectRef idx="0">
              <a:schemeClr val="accent6"/>
            </a:effectRef>
            <a:fontRef idx="minor">
              <a:schemeClr val="tx1"/>
            </a:fontRef>
          </p:style>
        </p:cxnSp>
      </p:grpSp>
      <p:cxnSp>
        <p:nvCxnSpPr>
          <p:cNvPr id="35" name="直接箭头连接符 34"/>
          <p:cNvCxnSpPr/>
          <p:nvPr/>
        </p:nvCxnSpPr>
        <p:spPr>
          <a:xfrm>
            <a:off x="7119355" y="2850895"/>
            <a:ext cx="0" cy="812367"/>
          </a:xfrm>
          <a:prstGeom prst="straightConnector1">
            <a:avLst/>
          </a:prstGeom>
          <a:ln>
            <a:solidFill>
              <a:srgbClr val="FF9999"/>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3322534" y="2341197"/>
            <a:ext cx="0" cy="655031"/>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3" name="矩形 2"/>
          <p:cNvSpPr/>
          <p:nvPr/>
        </p:nvSpPr>
        <p:spPr>
          <a:xfrm>
            <a:off x="360768" y="3022523"/>
            <a:ext cx="2888932" cy="795089"/>
          </a:xfrm>
          <a:prstGeom prst="rect">
            <a:avLst/>
          </a:prstGeom>
          <a:ln>
            <a:solidFill>
              <a:schemeClr val="accent1">
                <a:lumMod val="20000"/>
                <a:lumOff val="80000"/>
              </a:schemeClr>
            </a:solidFill>
          </a:ln>
        </p:spPr>
        <p:txBody>
          <a:bodyPr wrap="none">
            <a:spAutoFit/>
          </a:bodyPr>
          <a:lstStyle/>
          <a:p>
            <a:pPr>
              <a:lnSpc>
                <a:spcPct val="150000"/>
              </a:lnSpc>
            </a:pPr>
            <a:r>
              <a:rPr lang="zh-CN" altLang="en-US" sz="1600" dirty="0">
                <a:latin typeface="华文楷体" panose="02010600040101010101" pitchFamily="2" charset="-122"/>
                <a:ea typeface="华文楷体" panose="02010600040101010101" pitchFamily="2" charset="-122"/>
              </a:rPr>
              <a:t>使用</a:t>
            </a:r>
            <a:r>
              <a:rPr lang="en-US" altLang="zh-CN" sz="1600" dirty="0">
                <a:latin typeface="华文楷体" panose="02010600040101010101" pitchFamily="2" charset="-122"/>
                <a:ea typeface="华文楷体" panose="02010600040101010101" pitchFamily="2" charset="-122"/>
              </a:rPr>
              <a:t>MNIST</a:t>
            </a:r>
            <a:r>
              <a:rPr lang="zh-CN" altLang="en-US" sz="1600" dirty="0">
                <a:latin typeface="华文楷体" panose="02010600040101010101" pitchFamily="2" charset="-122"/>
                <a:ea typeface="华文楷体" panose="02010600040101010101" pitchFamily="2" charset="-122"/>
              </a:rPr>
              <a:t>数据集，</a:t>
            </a:r>
            <a:endParaRPr lang="en-US" altLang="zh-CN" sz="1600" dirty="0">
              <a:latin typeface="华文楷体" panose="02010600040101010101" pitchFamily="2" charset="-122"/>
              <a:ea typeface="华文楷体" panose="02010600040101010101" pitchFamily="2" charset="-122"/>
            </a:endParaRPr>
          </a:p>
          <a:p>
            <a:pPr>
              <a:lnSpc>
                <a:spcPct val="150000"/>
              </a:lnSpc>
            </a:pPr>
            <a:r>
              <a:rPr lang="zh-CN" altLang="en-US" sz="1600" dirty="0">
                <a:latin typeface="华文楷体" panose="02010600040101010101" pitchFamily="2" charset="-122"/>
                <a:ea typeface="华文楷体" panose="02010600040101010101" pitchFamily="2" charset="-122"/>
              </a:rPr>
              <a:t>这是最早用于数字识别的</a:t>
            </a:r>
            <a:r>
              <a:rPr lang="en-US" altLang="zh-CN" sz="1600" dirty="0">
                <a:latin typeface="华文楷体" panose="02010600040101010101" pitchFamily="2" charset="-122"/>
                <a:ea typeface="华文楷体" panose="02010600040101010101" pitchFamily="2" charset="-122"/>
              </a:rPr>
              <a:t>CNN</a:t>
            </a:r>
            <a:endParaRPr lang="zh-CN" altLang="en-US" sz="1600" dirty="0"/>
          </a:p>
        </p:txBody>
      </p:sp>
      <p:sp>
        <p:nvSpPr>
          <p:cNvPr id="37" name="矩形 36"/>
          <p:cNvSpPr/>
          <p:nvPr/>
        </p:nvSpPr>
        <p:spPr>
          <a:xfrm>
            <a:off x="7217779" y="1841969"/>
            <a:ext cx="3809056" cy="795795"/>
          </a:xfrm>
          <a:prstGeom prst="rect">
            <a:avLst/>
          </a:prstGeom>
          <a:ln>
            <a:solidFill>
              <a:srgbClr val="FF9999"/>
            </a:solidFill>
          </a:ln>
        </p:spPr>
        <p:txBody>
          <a:bodyPr wrap="none">
            <a:spAutoFit/>
          </a:bodyPr>
          <a:lstStyle/>
          <a:p>
            <a:pPr>
              <a:lnSpc>
                <a:spcPct val="150000"/>
              </a:lnSpc>
            </a:pPr>
            <a:r>
              <a:rPr lang="en-US" altLang="zh-CN" sz="1600" dirty="0">
                <a:latin typeface="华文楷体" panose="02010600040101010101" pitchFamily="2" charset="-122"/>
                <a:ea typeface="华文楷体" panose="02010600040101010101" pitchFamily="2" charset="-122"/>
              </a:rPr>
              <a:t>2012 ILSVRC</a:t>
            </a:r>
            <a:r>
              <a:rPr lang="zh-CN" altLang="en-US" sz="1600" dirty="0">
                <a:latin typeface="华文楷体" panose="02010600040101010101" pitchFamily="2" charset="-122"/>
                <a:ea typeface="华文楷体" panose="02010600040101010101" pitchFamily="2" charset="-122"/>
              </a:rPr>
              <a:t>远超第</a:t>
            </a:r>
            <a:r>
              <a:rPr lang="en-US" altLang="zh-CN" sz="1600" dirty="0">
                <a:latin typeface="华文楷体" panose="02010600040101010101" pitchFamily="2" charset="-122"/>
                <a:ea typeface="华文楷体" panose="02010600040101010101" pitchFamily="2" charset="-122"/>
              </a:rPr>
              <a:t>2</a:t>
            </a:r>
            <a:r>
              <a:rPr lang="zh-CN" altLang="en-US" sz="1600" dirty="0">
                <a:latin typeface="华文楷体" panose="02010600040101010101" pitchFamily="2" charset="-122"/>
                <a:ea typeface="华文楷体" panose="02010600040101010101" pitchFamily="2" charset="-122"/>
              </a:rPr>
              <a:t>名</a:t>
            </a:r>
            <a:endParaRPr lang="en-US" altLang="zh-CN" sz="1600" dirty="0">
              <a:latin typeface="华文楷体" panose="02010600040101010101" pitchFamily="2" charset="-122"/>
              <a:ea typeface="华文楷体" panose="02010600040101010101" pitchFamily="2" charset="-122"/>
            </a:endParaRPr>
          </a:p>
          <a:p>
            <a:pPr>
              <a:lnSpc>
                <a:spcPct val="150000"/>
              </a:lnSpc>
            </a:pPr>
            <a:r>
              <a:rPr lang="en-US" altLang="zh-CN" sz="1600" dirty="0">
                <a:latin typeface="华文楷体" panose="02010600040101010101" pitchFamily="2" charset="-122"/>
                <a:ea typeface="华文楷体" panose="02010600040101010101" pitchFamily="2" charset="-122"/>
              </a:rPr>
              <a:t>ZF Net</a:t>
            </a:r>
            <a:r>
              <a:rPr lang="zh-CN" altLang="en-US" sz="1600" dirty="0">
                <a:latin typeface="华文楷体" panose="02010600040101010101" pitchFamily="2" charset="-122"/>
                <a:ea typeface="华文楷体" panose="02010600040101010101" pitchFamily="2" charset="-122"/>
              </a:rPr>
              <a:t>，基于</a:t>
            </a:r>
            <a:r>
              <a:rPr lang="en-US" altLang="zh-CN" sz="1600" dirty="0">
                <a:latin typeface="华文楷体" panose="02010600040101010101" pitchFamily="2" charset="-122"/>
                <a:ea typeface="华文楷体" panose="02010600040101010101" pitchFamily="2" charset="-122"/>
              </a:rPr>
              <a:t>AlexNet</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2013 ILSVRC</a:t>
            </a:r>
            <a:r>
              <a:rPr lang="zh-CN" altLang="en-US" sz="1600" dirty="0">
                <a:latin typeface="华文楷体" panose="02010600040101010101" pitchFamily="2" charset="-122"/>
                <a:ea typeface="华文楷体" panose="02010600040101010101" pitchFamily="2" charset="-122"/>
              </a:rPr>
              <a:t>冠军</a:t>
            </a:r>
            <a:endParaRPr lang="en-US" altLang="zh-CN" sz="1600" dirty="0">
              <a:latin typeface="华文楷体" panose="02010600040101010101" pitchFamily="2" charset="-122"/>
              <a:ea typeface="华文楷体" panose="02010600040101010101" pitchFamily="2" charset="-122"/>
            </a:endParaRPr>
          </a:p>
        </p:txBody>
      </p:sp>
      <p:sp>
        <p:nvSpPr>
          <p:cNvPr id="39" name="矩形 38"/>
          <p:cNvSpPr/>
          <p:nvPr/>
        </p:nvSpPr>
        <p:spPr>
          <a:xfrm>
            <a:off x="1054454" y="4053339"/>
            <a:ext cx="3235568" cy="1165127"/>
          </a:xfrm>
          <a:prstGeom prst="rect">
            <a:avLst/>
          </a:prstGeom>
          <a:noFill/>
          <a:ln>
            <a:solidFill>
              <a:schemeClr val="accent6">
                <a:lumMod val="60000"/>
                <a:lumOff val="40000"/>
              </a:schemeClr>
            </a:solidFill>
          </a:ln>
        </p:spPr>
        <p:txBody>
          <a:bodyPr wrap="square">
            <a:spAutoFit/>
          </a:bodyPr>
          <a:lstStyle/>
          <a:p>
            <a:pPr marL="0" lvl="1">
              <a:lnSpc>
                <a:spcPct val="150000"/>
              </a:lnSpc>
              <a:defRPr/>
            </a:pPr>
            <a:r>
              <a:rPr lang="en-US" altLang="zh-CN" sz="1600" dirty="0">
                <a:latin typeface="华文楷体" panose="02010600040101010101" pitchFamily="2" charset="-122"/>
                <a:ea typeface="华文楷体" panose="02010600040101010101" pitchFamily="2" charset="-122"/>
              </a:rPr>
              <a:t>2014 ILSVRC</a:t>
            </a:r>
            <a:r>
              <a:rPr lang="zh-CN" altLang="en-US" sz="1600" dirty="0">
                <a:latin typeface="华文楷体" panose="02010600040101010101" pitchFamily="2" charset="-122"/>
                <a:ea typeface="华文楷体" panose="02010600040101010101" pitchFamily="2" charset="-122"/>
              </a:rPr>
              <a:t>，图像识别略差</a:t>
            </a:r>
            <a:r>
              <a:rPr lang="zh-CN" altLang="en-US" sz="1600">
                <a:latin typeface="华文楷体" panose="02010600040101010101" pitchFamily="2" charset="-122"/>
                <a:ea typeface="华文楷体" panose="02010600040101010101" pitchFamily="2" charset="-122"/>
              </a:rPr>
              <a:t>于</a:t>
            </a:r>
            <a:r>
              <a:rPr lang="en-US" altLang="zh-CN" sz="1600">
                <a:latin typeface="华文楷体" panose="02010600040101010101" pitchFamily="2" charset="-122"/>
                <a:ea typeface="华文楷体" panose="02010600040101010101" pitchFamily="2" charset="-122"/>
              </a:rPr>
              <a:t>GoogLeNet</a:t>
            </a:r>
            <a:r>
              <a:rPr lang="zh-CN" altLang="en-US" sz="1600" dirty="0">
                <a:latin typeface="华文楷体" panose="02010600040101010101" pitchFamily="2" charset="-122"/>
                <a:ea typeface="华文楷体" panose="02010600040101010101" pitchFamily="2" charset="-122"/>
              </a:rPr>
              <a:t>，但是在很多图像分析问题</a:t>
            </a:r>
            <a:r>
              <a:rPr lang="en-US" altLang="zh-CN" sz="1600" dirty="0">
                <a:latin typeface="华文楷体" panose="02010600040101010101" pitchFamily="2" charset="-122"/>
                <a:ea typeface="华文楷体" panose="02010600040101010101" pitchFamily="2" charset="-122"/>
              </a:rPr>
              <a:t>(</a:t>
            </a:r>
            <a:r>
              <a:rPr lang="zh-CN" altLang="en-US" sz="1600" dirty="0">
                <a:latin typeface="华文楷体" panose="02010600040101010101" pitchFamily="2" charset="-122"/>
                <a:ea typeface="华文楷体" panose="02010600040101010101" pitchFamily="2" charset="-122"/>
              </a:rPr>
              <a:t>比如</a:t>
            </a:r>
            <a:r>
              <a:rPr lang="en-US" altLang="zh-CN" sz="1600" dirty="0">
                <a:latin typeface="华文楷体" panose="02010600040101010101" pitchFamily="2" charset="-122"/>
                <a:ea typeface="华文楷体" panose="02010600040101010101" pitchFamily="2" charset="-122"/>
              </a:rPr>
              <a:t>object detection)</a:t>
            </a:r>
            <a:r>
              <a:rPr lang="zh-CN" altLang="en-US" sz="1600" dirty="0">
                <a:latin typeface="华文楷体" panose="02010600040101010101" pitchFamily="2" charset="-122"/>
                <a:ea typeface="华文楷体" panose="02010600040101010101" pitchFamily="2" charset="-122"/>
              </a:rPr>
              <a:t>上效果好</a:t>
            </a:r>
            <a:endParaRPr lang="en-US" altLang="zh-CN" sz="1600" dirty="0">
              <a:latin typeface="华文楷体" panose="02010600040101010101" pitchFamily="2" charset="-122"/>
              <a:ea typeface="华文楷体" panose="02010600040101010101" pitchFamily="2" charset="-122"/>
            </a:endParaRPr>
          </a:p>
        </p:txBody>
      </p:sp>
      <p:sp>
        <p:nvSpPr>
          <p:cNvPr id="40" name="矩形 39"/>
          <p:cNvSpPr/>
          <p:nvPr/>
        </p:nvSpPr>
        <p:spPr>
          <a:xfrm>
            <a:off x="6105162" y="4088749"/>
            <a:ext cx="4231540" cy="1031051"/>
          </a:xfrm>
          <a:prstGeom prst="rect">
            <a:avLst/>
          </a:prstGeom>
          <a:ln>
            <a:solidFill>
              <a:schemeClr val="accent6">
                <a:lumMod val="40000"/>
                <a:lumOff val="60000"/>
              </a:schemeClr>
            </a:solidFill>
          </a:ln>
        </p:spPr>
        <p:txBody>
          <a:bodyPr wrap="square">
            <a:spAutoFit/>
          </a:bodyPr>
          <a:lstStyle/>
          <a:p>
            <a:pPr algn="r">
              <a:lnSpc>
                <a:spcPct val="150000"/>
              </a:lnSpc>
            </a:pPr>
            <a:endParaRPr lang="en-US" altLang="zh-CN" sz="1400" dirty="0">
              <a:latin typeface="华文楷体" panose="02010600040101010101" pitchFamily="2" charset="-122"/>
              <a:ea typeface="华文楷体" panose="02010600040101010101" pitchFamily="2" charset="-122"/>
            </a:endParaRPr>
          </a:p>
          <a:p>
            <a:pPr algn="r">
              <a:lnSpc>
                <a:spcPct val="150000"/>
              </a:lnSpc>
            </a:pPr>
            <a:r>
              <a:rPr lang="en-US" altLang="zh-CN" sz="1400" dirty="0">
                <a:latin typeface="华文楷体" panose="02010600040101010101" pitchFamily="2" charset="-122"/>
                <a:ea typeface="华文楷体" panose="02010600040101010101" pitchFamily="2" charset="-122"/>
              </a:rPr>
              <a:t>2014 ILSVRC</a:t>
            </a:r>
            <a:r>
              <a:rPr lang="zh-CN" altLang="en-US" sz="1400" dirty="0">
                <a:latin typeface="华文楷体" panose="02010600040101010101" pitchFamily="2" charset="-122"/>
                <a:ea typeface="华文楷体" panose="02010600040101010101" pitchFamily="2" charset="-122"/>
              </a:rPr>
              <a:t>冠军   </a:t>
            </a:r>
            <a:endParaRPr lang="en-US" altLang="zh-CN" sz="1400" dirty="0">
              <a:latin typeface="华文楷体" panose="02010600040101010101" pitchFamily="2" charset="-122"/>
              <a:ea typeface="华文楷体" panose="02010600040101010101" pitchFamily="2" charset="-122"/>
            </a:endParaRPr>
          </a:p>
          <a:p>
            <a:pPr algn="r">
              <a:lnSpc>
                <a:spcPct val="150000"/>
              </a:lnSpc>
            </a:pPr>
            <a:endParaRPr lang="en-US" altLang="zh-CN" sz="1400" dirty="0">
              <a:latin typeface="华文楷体" panose="02010600040101010101" pitchFamily="2" charset="-122"/>
              <a:ea typeface="华文楷体" panose="02010600040101010101" pitchFamily="2" charset="-122"/>
            </a:endParaRPr>
          </a:p>
        </p:txBody>
      </p:sp>
      <p:sp>
        <p:nvSpPr>
          <p:cNvPr id="41" name="矩形 40"/>
          <p:cNvSpPr/>
          <p:nvPr/>
        </p:nvSpPr>
        <p:spPr>
          <a:xfrm>
            <a:off x="3575974" y="5807790"/>
            <a:ext cx="2244653" cy="795089"/>
          </a:xfrm>
          <a:prstGeom prst="rect">
            <a:avLst/>
          </a:prstGeom>
          <a:ln>
            <a:solidFill>
              <a:schemeClr val="accent6">
                <a:lumMod val="60000"/>
                <a:lumOff val="40000"/>
                <a:alpha val="98000"/>
              </a:schemeClr>
            </a:solidFill>
          </a:ln>
        </p:spPr>
        <p:txBody>
          <a:bodyPr wrap="square">
            <a:spAutoFit/>
          </a:bodyPr>
          <a:lstStyle/>
          <a:p>
            <a:pPr>
              <a:lnSpc>
                <a:spcPct val="150000"/>
              </a:lnSpc>
            </a:pPr>
            <a:r>
              <a:rPr lang="en-US" altLang="zh-CN" sz="1600">
                <a:latin typeface="华文楷体" panose="02010600040101010101" pitchFamily="2" charset="-122"/>
                <a:ea typeface="华文楷体" panose="02010600040101010101" pitchFamily="2" charset="-122"/>
              </a:rPr>
              <a:t>2015</a:t>
            </a:r>
            <a:r>
              <a:rPr lang="zh-CN" altLang="en-US" sz="1600">
                <a:latin typeface="华文楷体" panose="02010600040101010101" pitchFamily="2" charset="-122"/>
                <a:ea typeface="华文楷体" panose="02010600040101010101" pitchFamily="2" charset="-122"/>
              </a:rPr>
              <a:t>年</a:t>
            </a:r>
            <a:r>
              <a:rPr lang="en-US" altLang="zh-CN" sz="1600">
                <a:latin typeface="华文楷体" panose="02010600040101010101" pitchFamily="2" charset="-122"/>
                <a:ea typeface="华文楷体" panose="02010600040101010101" pitchFamily="2" charset="-122"/>
              </a:rPr>
              <a:t>ILSVRC,</a:t>
            </a:r>
            <a:r>
              <a:rPr lang="zh-CN" altLang="en-US" sz="1600">
                <a:latin typeface="华文楷体" panose="02010600040101010101" pitchFamily="2" charset="-122"/>
                <a:ea typeface="华文楷体" panose="02010600040101010101" pitchFamily="2" charset="-122"/>
              </a:rPr>
              <a:t>  </a:t>
            </a:r>
            <a:endParaRPr lang="en-US" altLang="zh-CN" sz="1600" dirty="0">
              <a:latin typeface="华文楷体" panose="02010600040101010101" pitchFamily="2" charset="-122"/>
              <a:ea typeface="华文楷体" panose="02010600040101010101" pitchFamily="2" charset="-122"/>
            </a:endParaRPr>
          </a:p>
          <a:p>
            <a:pPr>
              <a:lnSpc>
                <a:spcPct val="150000"/>
              </a:lnSpc>
            </a:pPr>
            <a:r>
              <a:rPr lang="en-US" altLang="zh-CN" sz="1600" dirty="0">
                <a:latin typeface="华文楷体" panose="02010600040101010101" pitchFamily="2" charset="-122"/>
                <a:ea typeface="华文楷体" panose="02010600040101010101" pitchFamily="2" charset="-122"/>
              </a:rPr>
              <a:t>Classification</a:t>
            </a:r>
            <a:r>
              <a:rPr lang="zh-CN" altLang="en-US" sz="1600" dirty="0">
                <a:latin typeface="华文楷体" panose="02010600040101010101" pitchFamily="2" charset="-122"/>
                <a:ea typeface="华文楷体" panose="02010600040101010101" pitchFamily="2" charset="-122"/>
              </a:rPr>
              <a:t>获得第一名</a:t>
            </a:r>
            <a:endParaRPr lang="zh-CN" altLang="en-US" sz="1600" dirty="0"/>
          </a:p>
        </p:txBody>
      </p:sp>
      <p:sp>
        <p:nvSpPr>
          <p:cNvPr id="42" name="矩形 41"/>
          <p:cNvSpPr/>
          <p:nvPr/>
        </p:nvSpPr>
        <p:spPr>
          <a:xfrm>
            <a:off x="1640428" y="384062"/>
            <a:ext cx="2309699"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经典</a:t>
            </a:r>
            <a:r>
              <a:rPr kumimoji="1" lang="en-US" altLang="zh-CN" sz="3600" b="1" dirty="0">
                <a:latin typeface="微软雅黑" panose="020B0503020204020204" pitchFamily="34" charset="-122"/>
                <a:ea typeface="微软雅黑" panose="020B0503020204020204" pitchFamily="34" charset="-122"/>
              </a:rPr>
              <a:t>CNN</a:t>
            </a:r>
            <a:endParaRPr lang="zh-CN" altLang="en-US" sz="36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640428" y="384062"/>
            <a:ext cx="4199933"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经典</a:t>
            </a:r>
            <a:r>
              <a:rPr lang="en-US" altLang="zh-CN" sz="3600" b="1" dirty="0">
                <a:latin typeface="微软雅黑" panose="020B0503020204020204" pitchFamily="34" charset="-122"/>
                <a:ea typeface="微软雅黑" panose="020B0503020204020204" pitchFamily="34" charset="-122"/>
              </a:rPr>
              <a:t>CNN</a:t>
            </a:r>
            <a:r>
              <a:rPr lang="zh-CN" altLang="en-US" sz="3600" b="1" dirty="0">
                <a:latin typeface="微软雅黑" panose="020B0503020204020204" pitchFamily="34" charset="-122"/>
                <a:ea typeface="微软雅黑" panose="020B0503020204020204" pitchFamily="34" charset="-122"/>
              </a:rPr>
              <a:t>结构探索</a:t>
            </a:r>
          </a:p>
        </p:txBody>
      </p:sp>
      <p:sp>
        <p:nvSpPr>
          <p:cNvPr id="11" name="圆角矩形 10"/>
          <p:cNvSpPr/>
          <p:nvPr/>
        </p:nvSpPr>
        <p:spPr>
          <a:xfrm>
            <a:off x="3324878" y="1869510"/>
            <a:ext cx="5030967" cy="769711"/>
          </a:xfrm>
          <a:prstGeom prst="roundRect">
            <a:avLst/>
          </a:prstGeom>
          <a:solidFill>
            <a:srgbClr val="F4B183"/>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800" dirty="0" err="1">
                <a:solidFill>
                  <a:schemeClr val="tx1"/>
                </a:solidFill>
                <a:latin typeface="微软雅黑" panose="020B0503020204020204" pitchFamily="34" charset="-122"/>
                <a:ea typeface="微软雅黑" panose="020B0503020204020204" pitchFamily="34" charset="-122"/>
              </a:rPr>
              <a:t>AlexNet</a:t>
            </a:r>
            <a:endParaRPr lang="en-US" altLang="zh-CN" sz="2800" dirty="0">
              <a:solidFill>
                <a:schemeClr val="tx1"/>
              </a:solidFill>
              <a:latin typeface="微软雅黑" panose="020B0503020204020204" pitchFamily="34" charset="-122"/>
              <a:ea typeface="微软雅黑" panose="020B0503020204020204" pitchFamily="34" charset="-122"/>
            </a:endParaRPr>
          </a:p>
        </p:txBody>
      </p:sp>
      <p:sp>
        <p:nvSpPr>
          <p:cNvPr id="12" name="圆角矩形 11"/>
          <p:cNvSpPr/>
          <p:nvPr/>
        </p:nvSpPr>
        <p:spPr>
          <a:xfrm>
            <a:off x="3324877" y="2804641"/>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800" dirty="0">
                <a:solidFill>
                  <a:schemeClr val="tx1"/>
                </a:solidFill>
                <a:latin typeface="微软雅黑" panose="020B0503020204020204" pitchFamily="34" charset="-122"/>
                <a:ea typeface="微软雅黑" panose="020B0503020204020204" pitchFamily="34" charset="-122"/>
              </a:rPr>
              <a:t>VGG</a:t>
            </a:r>
          </a:p>
        </p:txBody>
      </p:sp>
      <p:sp>
        <p:nvSpPr>
          <p:cNvPr id="6" name="圆角矩形 5"/>
          <p:cNvSpPr/>
          <p:nvPr/>
        </p:nvSpPr>
        <p:spPr>
          <a:xfrm>
            <a:off x="3324877" y="3757829"/>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800">
                <a:solidFill>
                  <a:schemeClr val="tx1"/>
                </a:solidFill>
                <a:latin typeface="微软雅黑" panose="020B0503020204020204" pitchFamily="34" charset="-122"/>
                <a:ea typeface="微软雅黑" panose="020B0503020204020204" pitchFamily="34" charset="-122"/>
              </a:rPr>
              <a:t>GoogLeNet/Inception</a:t>
            </a:r>
            <a:endParaRPr lang="en-US" altLang="zh-CN" sz="2800" dirty="0">
              <a:solidFill>
                <a:schemeClr val="tx1"/>
              </a:solidFill>
              <a:latin typeface="微软雅黑" panose="020B0503020204020204" pitchFamily="34" charset="-122"/>
              <a:ea typeface="微软雅黑" panose="020B0503020204020204" pitchFamily="34" charset="-122"/>
            </a:endParaRPr>
          </a:p>
        </p:txBody>
      </p:sp>
      <p:sp>
        <p:nvSpPr>
          <p:cNvPr id="7" name="圆角矩形 6"/>
          <p:cNvSpPr/>
          <p:nvPr/>
        </p:nvSpPr>
        <p:spPr>
          <a:xfrm>
            <a:off x="3324877" y="4692960"/>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800" dirty="0" err="1">
                <a:solidFill>
                  <a:schemeClr val="tx1"/>
                </a:solidFill>
                <a:latin typeface="微软雅黑" panose="020B0503020204020204" pitchFamily="34" charset="-122"/>
                <a:ea typeface="微软雅黑" panose="020B0503020204020204" pitchFamily="34" charset="-122"/>
              </a:rPr>
              <a:t>ResNet</a:t>
            </a:r>
            <a:endParaRPr lang="en-US" altLang="zh-CN" sz="28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603371" y="2475133"/>
            <a:ext cx="7248401" cy="3292833"/>
            <a:chOff x="2978346" y="1712362"/>
            <a:chExt cx="8674907" cy="3802561"/>
          </a:xfrm>
        </p:grpSpPr>
        <p:grpSp>
          <p:nvGrpSpPr>
            <p:cNvPr id="3" name="组合 2"/>
            <p:cNvGrpSpPr/>
            <p:nvPr/>
          </p:nvGrpSpPr>
          <p:grpSpPr>
            <a:xfrm>
              <a:off x="3347678" y="1712362"/>
              <a:ext cx="8305575" cy="3433276"/>
              <a:chOff x="1158890" y="1900723"/>
              <a:chExt cx="7943097" cy="3272863"/>
            </a:xfrm>
          </p:grpSpPr>
          <p:pic>
            <p:nvPicPr>
              <p:cNvPr id="2050" name="Picture 2" descr="https://raw.githubusercontent.com/stdcoutzyx/Paper_Read/master/blogs/imgs/5.jpg"/>
              <p:cNvPicPr>
                <a:picLocks noChangeAspect="1" noChangeArrowheads="1"/>
              </p:cNvPicPr>
              <p:nvPr/>
            </p:nvPicPr>
            <p:blipFill rotWithShape="1">
              <a:blip r:embed="rId3">
                <a:extLst>
                  <a:ext uri="{28A0092B-C50C-407E-A947-70E740481C1C}">
                    <a14:useLocalDpi xmlns:a14="http://schemas.microsoft.com/office/drawing/2010/main" val="0"/>
                  </a:ext>
                </a:extLst>
              </a:blip>
              <a:srcRect r="49664"/>
              <a:stretch>
                <a:fillRect/>
              </a:stretch>
            </p:blipFill>
            <p:spPr bwMode="auto">
              <a:xfrm>
                <a:off x="4431664" y="1900723"/>
                <a:ext cx="4670323" cy="327286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timgsa.baidu.com/timg?image&amp;quality=80&amp;size=b9999_10000&amp;sec=1542671407265&amp;di=05d371bb0a2eebe0e55f2b4dbbb9bd1b&amp;imgtype=0&amp;src=http%3A%2F%2F5b0988e595225.cdn.sohucs.com%2Fimages%2F20180614%2F9fb441ca91da4b0da5492c6633b650c0.jpeg"/>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58890" y="1900768"/>
                <a:ext cx="3272774" cy="3272774"/>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文本框 4"/>
            <p:cNvSpPr txBox="1"/>
            <p:nvPr/>
          </p:nvSpPr>
          <p:spPr>
            <a:xfrm>
              <a:off x="4414684" y="5145591"/>
              <a:ext cx="2281084" cy="369332"/>
            </a:xfrm>
            <a:prstGeom prst="rect">
              <a:avLst/>
            </a:prstGeom>
            <a:noFill/>
          </p:spPr>
          <p:txBody>
            <a:bodyPr wrap="square" rtlCol="0">
              <a:spAutoFit/>
            </a:bodyPr>
            <a:lstStyle/>
            <a:p>
              <a:r>
                <a:rPr lang="en-US" altLang="zh-CN" dirty="0">
                  <a:solidFill>
                    <a:prstClr val="black"/>
                  </a:solidFill>
                </a:rPr>
                <a:t>1000-pixels</a:t>
              </a:r>
              <a:endParaRPr lang="zh-CN" altLang="en-US" dirty="0">
                <a:solidFill>
                  <a:prstClr val="black"/>
                </a:solidFill>
              </a:endParaRPr>
            </a:p>
          </p:txBody>
        </p:sp>
        <p:sp>
          <p:nvSpPr>
            <p:cNvPr id="17" name="文本框 16"/>
            <p:cNvSpPr txBox="1"/>
            <p:nvPr/>
          </p:nvSpPr>
          <p:spPr>
            <a:xfrm rot="16200000">
              <a:off x="2022470" y="2799842"/>
              <a:ext cx="2281084" cy="369332"/>
            </a:xfrm>
            <a:prstGeom prst="rect">
              <a:avLst/>
            </a:prstGeom>
            <a:noFill/>
          </p:spPr>
          <p:txBody>
            <a:bodyPr wrap="square" rtlCol="0">
              <a:spAutoFit/>
            </a:bodyPr>
            <a:lstStyle/>
            <a:p>
              <a:r>
                <a:rPr lang="en-US" altLang="zh-CN" dirty="0">
                  <a:solidFill>
                    <a:prstClr val="black"/>
                  </a:solidFill>
                </a:rPr>
                <a:t>1000-pixels</a:t>
              </a:r>
              <a:endParaRPr lang="zh-CN" altLang="en-US" dirty="0">
                <a:solidFill>
                  <a:prstClr val="black"/>
                </a:solidFill>
              </a:endParaRPr>
            </a:p>
          </p:txBody>
        </p:sp>
      </p:grpSp>
      <p:sp>
        <p:nvSpPr>
          <p:cNvPr id="21" name="矩形 20"/>
          <p:cNvSpPr/>
          <p:nvPr/>
        </p:nvSpPr>
        <p:spPr>
          <a:xfrm>
            <a:off x="1014685" y="1388385"/>
            <a:ext cx="7538913" cy="511807"/>
          </a:xfrm>
          <a:prstGeom prst="rect">
            <a:avLst/>
          </a:prstGeom>
        </p:spPr>
        <p:txBody>
          <a:bodyPr wrap="square">
            <a:spAutoFit/>
          </a:bodyPr>
          <a:lstStyle/>
          <a:p>
            <a:pPr>
              <a:lnSpc>
                <a:spcPct val="125000"/>
              </a:lnSpc>
            </a:pPr>
            <a:r>
              <a:rPr lang="zh-CN" altLang="en-US" sz="2400" b="1" dirty="0">
                <a:solidFill>
                  <a:srgbClr val="FF3300"/>
                </a:solidFill>
                <a:latin typeface="微软雅黑" panose="020B0503020204020204" pitchFamily="34" charset="-122"/>
                <a:ea typeface="微软雅黑" panose="020B0503020204020204" pitchFamily="34" charset="-122"/>
              </a:rPr>
              <a:t>导入</a:t>
            </a:r>
            <a:endParaRPr lang="zh-CN" altLang="en-US" sz="2200" dirty="0">
              <a:solidFill>
                <a:srgbClr val="FF3300"/>
              </a:solidFill>
              <a:latin typeface="微软雅黑" panose="020B0503020204020204" pitchFamily="34" charset="-122"/>
              <a:ea typeface="微软雅黑" panose="020B0503020204020204" pitchFamily="34" charset="-122"/>
            </a:endParaRPr>
          </a:p>
        </p:txBody>
      </p:sp>
      <p:pic>
        <p:nvPicPr>
          <p:cNvPr id="22" name="图片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7682" y="1415511"/>
            <a:ext cx="517314" cy="517314"/>
          </a:xfrm>
          <a:prstGeom prst="rect">
            <a:avLst/>
          </a:prstGeom>
        </p:spPr>
      </p:pic>
      <p:sp>
        <p:nvSpPr>
          <p:cNvPr id="12" name="矩形 11"/>
          <p:cNvSpPr/>
          <p:nvPr/>
        </p:nvSpPr>
        <p:spPr>
          <a:xfrm>
            <a:off x="1640428" y="384062"/>
            <a:ext cx="4064336" cy="646331"/>
          </a:xfrm>
          <a:prstGeom prst="rect">
            <a:avLst/>
          </a:prstGeom>
        </p:spPr>
        <p:txBody>
          <a:bodyPr wrap="square">
            <a:spAutoFit/>
          </a:bodyPr>
          <a:lstStyle/>
          <a:p>
            <a:r>
              <a:rPr lang="zh-CN" altLang="en-US" sz="3600" b="1" dirty="0">
                <a:solidFill>
                  <a:prstClr val="black"/>
                </a:solidFill>
                <a:latin typeface="微软雅黑" panose="020B0503020204020204" pitchFamily="34" charset="-122"/>
                <a:ea typeface="微软雅黑" panose="020B0503020204020204" pitchFamily="34" charset="-122"/>
              </a:rPr>
              <a:t>神经网络的问题</a:t>
            </a:r>
          </a:p>
        </p:txBody>
      </p:sp>
      <p:pic>
        <p:nvPicPr>
          <p:cNvPr id="14" name="图片 13"/>
          <p:cNvPicPr>
            <a:picLocks noChangeAspect="1"/>
          </p:cNvPicPr>
          <p:nvPr/>
        </p:nvPicPr>
        <p:blipFill>
          <a:blip r:embed="rId7"/>
          <a:stretch>
            <a:fillRect/>
          </a:stretch>
        </p:blipFill>
        <p:spPr>
          <a:xfrm>
            <a:off x="6818859" y="1030393"/>
            <a:ext cx="1905000" cy="1190625"/>
          </a:xfrm>
          <a:prstGeom prst="rect">
            <a:avLst/>
          </a:prstGeom>
        </p:spPr>
      </p:pic>
      <p:sp>
        <p:nvSpPr>
          <p:cNvPr id="15" name="矩形 14"/>
          <p:cNvSpPr/>
          <p:nvPr/>
        </p:nvSpPr>
        <p:spPr>
          <a:xfrm>
            <a:off x="8876005" y="1046633"/>
            <a:ext cx="2859389" cy="1323439"/>
          </a:xfrm>
          <a:prstGeom prst="rect">
            <a:avLst/>
          </a:prstGeom>
        </p:spPr>
        <p:txBody>
          <a:bodyPr wrap="square">
            <a:spAutoFit/>
          </a:bodyPr>
          <a:lstStyle/>
          <a:p>
            <a:r>
              <a:rPr lang="en-US" altLang="zh-CN" sz="2000" dirty="0">
                <a:solidFill>
                  <a:srgbClr val="FF3300"/>
                </a:solidFill>
                <a:latin typeface="华文楷体" panose="02010600040101010101" pitchFamily="2" charset="-122"/>
                <a:ea typeface="华文楷体" panose="02010600040101010101" pitchFamily="2" charset="-122"/>
              </a:rPr>
              <a:t>: </a:t>
            </a:r>
            <a:r>
              <a:rPr lang="zh-CN" altLang="en-US" sz="2000" dirty="0">
                <a:solidFill>
                  <a:srgbClr val="FF3300"/>
                </a:solidFill>
                <a:latin typeface="华文楷体" panose="02010600040101010101" pitchFamily="2" charset="-122"/>
                <a:ea typeface="华文楷体" panose="02010600040101010101" pitchFamily="2" charset="-122"/>
              </a:rPr>
              <a:t>这才是第一个隐层，有什么机器能受得了这种计算？</a:t>
            </a:r>
            <a:endParaRPr lang="en-US" altLang="zh-CN" sz="2000" dirty="0">
              <a:solidFill>
                <a:srgbClr val="FF3300"/>
              </a:solidFill>
              <a:latin typeface="华文楷体" panose="02010600040101010101" pitchFamily="2" charset="-122"/>
              <a:ea typeface="华文楷体" panose="02010600040101010101" pitchFamily="2" charset="-122"/>
            </a:endParaRPr>
          </a:p>
          <a:p>
            <a:r>
              <a:rPr lang="en-US" altLang="zh-CN" sz="2000" dirty="0">
                <a:solidFill>
                  <a:srgbClr val="FF3300"/>
                </a:solidFill>
                <a:latin typeface="华文楷体" panose="02010600040101010101" pitchFamily="2" charset="-122"/>
                <a:ea typeface="华文楷体" panose="02010600040101010101" pitchFamily="2" charset="-122"/>
              </a:rPr>
              <a:t>:</a:t>
            </a:r>
            <a:r>
              <a:rPr lang="zh-CN" altLang="en-US" sz="2000" dirty="0">
                <a:solidFill>
                  <a:srgbClr val="FF3300"/>
                </a:solidFill>
                <a:latin typeface="华文楷体" panose="02010600040101010101" pitchFamily="2" charset="-122"/>
                <a:ea typeface="华文楷体" panose="02010600040101010101" pitchFamily="2" charset="-122"/>
              </a:rPr>
              <a:t> 从入门到放弃系列。。</a:t>
            </a:r>
            <a:endParaRPr lang="zh-CN" altLang="en-US" sz="2000" dirty="0"/>
          </a:p>
        </p:txBody>
      </p:sp>
      <p:sp>
        <p:nvSpPr>
          <p:cNvPr id="16" name="矩形 15"/>
          <p:cNvSpPr/>
          <p:nvPr/>
        </p:nvSpPr>
        <p:spPr>
          <a:xfrm>
            <a:off x="134842" y="1927318"/>
            <a:ext cx="4544890" cy="4708981"/>
          </a:xfrm>
          <a:prstGeom prst="rect">
            <a:avLst/>
          </a:prstGeom>
          <a:noFill/>
        </p:spPr>
        <p:txBody>
          <a:bodyPr wrap="square">
            <a:spAutoFit/>
          </a:bodyPr>
          <a:lstStyle/>
          <a:p>
            <a:pPr marL="800100" lvl="1" indent="-342900">
              <a:lnSpc>
                <a:spcPct val="150000"/>
              </a:lnSpc>
              <a:buFont typeface="Wingdings" panose="05000000000000000000" pitchFamily="2" charset="2"/>
              <a:buChar char="Ø"/>
              <a:defRPr/>
            </a:pPr>
            <a:r>
              <a:rPr lang="zh-CN" altLang="en-US" sz="2000" dirty="0">
                <a:solidFill>
                  <a:srgbClr val="FF0000"/>
                </a:solidFill>
                <a:latin typeface="华文楷体" panose="02010600040101010101" pitchFamily="2" charset="-122"/>
                <a:ea typeface="华文楷体" panose="02010600040101010101" pitchFamily="2" charset="-122"/>
              </a:rPr>
              <a:t>考虑一种情形：</a:t>
            </a:r>
            <a:endParaRPr lang="en-US" altLang="zh-CN" sz="2000" dirty="0">
              <a:solidFill>
                <a:srgbClr val="FF0000"/>
              </a:solidFill>
              <a:latin typeface="华文楷体" panose="02010600040101010101" pitchFamily="2" charset="-122"/>
              <a:ea typeface="华文楷体" panose="02010600040101010101" pitchFamily="2" charset="-122"/>
            </a:endParaRPr>
          </a:p>
          <a:p>
            <a:pPr marL="1257300" lvl="2" indent="-342900">
              <a:lnSpc>
                <a:spcPct val="150000"/>
              </a:lnSpc>
              <a:buFont typeface="Wingdings" panose="05000000000000000000" pitchFamily="2" charset="2"/>
              <a:buChar char="ü"/>
              <a:defRPr/>
            </a:pPr>
            <a:r>
              <a:rPr lang="zh-CN" altLang="en-US" sz="2000" dirty="0">
                <a:latin typeface="华文楷体" panose="02010600040101010101" pitchFamily="2" charset="-122"/>
                <a:ea typeface="华文楷体" panose="02010600040101010101" pitchFamily="2" charset="-122"/>
              </a:rPr>
              <a:t>以</a:t>
            </a:r>
            <a:r>
              <a:rPr lang="en-US" altLang="zh-CN" sz="2000" dirty="0">
                <a:latin typeface="华文楷体" panose="02010600040101010101" pitchFamily="2" charset="-122"/>
                <a:ea typeface="华文楷体" panose="02010600040101010101" pitchFamily="2" charset="-122"/>
              </a:rPr>
              <a:t>1000</a:t>
            </a:r>
            <a:r>
              <a:rPr lang="zh-CN" altLang="en-US" sz="2000" dirty="0">
                <a:latin typeface="华文楷体" panose="02010600040101010101" pitchFamily="2" charset="-122"/>
                <a:ea typeface="华文楷体" panose="02010600040101010101" pitchFamily="2" charset="-122"/>
              </a:rPr>
              <a:t>*</a:t>
            </a:r>
            <a:r>
              <a:rPr lang="en-US" altLang="zh-CN" sz="2000" dirty="0">
                <a:latin typeface="华文楷体" panose="02010600040101010101" pitchFamily="2" charset="-122"/>
                <a:ea typeface="华文楷体" panose="02010600040101010101" pitchFamily="2" charset="-122"/>
              </a:rPr>
              <a:t>1000</a:t>
            </a:r>
            <a:r>
              <a:rPr lang="zh-CN" altLang="en-US" sz="2000" dirty="0">
                <a:latin typeface="华文楷体" panose="02010600040101010101" pitchFamily="2" charset="-122"/>
                <a:ea typeface="华文楷体" panose="02010600040101010101" pitchFamily="2" charset="-122"/>
              </a:rPr>
              <a:t>的灰度图像作为输入层</a:t>
            </a:r>
            <a:endParaRPr lang="en-US" altLang="zh-CN" sz="2000" dirty="0">
              <a:latin typeface="华文楷体" panose="02010600040101010101" pitchFamily="2" charset="-122"/>
              <a:ea typeface="华文楷体" panose="02010600040101010101" pitchFamily="2" charset="-122"/>
            </a:endParaRPr>
          </a:p>
          <a:p>
            <a:pPr marL="1257300" lvl="2" indent="-342900">
              <a:lnSpc>
                <a:spcPct val="150000"/>
              </a:lnSpc>
              <a:buFont typeface="Wingdings" panose="05000000000000000000" pitchFamily="2" charset="2"/>
              <a:buChar char="ü"/>
              <a:defRPr/>
            </a:pPr>
            <a:r>
              <a:rPr lang="zh-CN" altLang="en-US" sz="2000" dirty="0">
                <a:latin typeface="华文楷体" panose="02010600040101010101" pitchFamily="2" charset="-122"/>
                <a:ea typeface="华文楷体" panose="02010600040101010101" pitchFamily="2" charset="-122"/>
              </a:rPr>
              <a:t>希望隐层有和输入相同的神经单元</a:t>
            </a:r>
            <a:endParaRPr lang="en-US" altLang="zh-CN" sz="2000" dirty="0">
              <a:latin typeface="华文楷体" panose="02010600040101010101" pitchFamily="2" charset="-122"/>
              <a:ea typeface="华文楷体" panose="02010600040101010101" pitchFamily="2" charset="-122"/>
            </a:endParaRPr>
          </a:p>
          <a:p>
            <a:pPr marL="800100" lvl="1" indent="-342900">
              <a:lnSpc>
                <a:spcPct val="150000"/>
              </a:lnSpc>
              <a:buFont typeface="Wingdings" panose="05000000000000000000" pitchFamily="2" charset="2"/>
              <a:buChar char="Ø"/>
              <a:defRPr/>
            </a:pPr>
            <a:r>
              <a:rPr lang="zh-CN" altLang="en-US" sz="2000" dirty="0">
                <a:solidFill>
                  <a:srgbClr val="FF0000"/>
                </a:solidFill>
                <a:latin typeface="华文楷体" panose="02010600040101010101" pitchFamily="2" charset="-122"/>
                <a:ea typeface="华文楷体" panose="02010600040101010101" pitchFamily="2" charset="-122"/>
              </a:rPr>
              <a:t>全连接：</a:t>
            </a:r>
            <a:endParaRPr lang="en-US" altLang="zh-CN" sz="2000" dirty="0">
              <a:solidFill>
                <a:srgbClr val="FF0000"/>
              </a:solidFill>
              <a:latin typeface="华文楷体" panose="02010600040101010101" pitchFamily="2" charset="-122"/>
              <a:ea typeface="华文楷体" panose="02010600040101010101" pitchFamily="2" charset="-122"/>
            </a:endParaRPr>
          </a:p>
          <a:p>
            <a:pPr marL="1257300" lvl="2" indent="-342900">
              <a:lnSpc>
                <a:spcPct val="150000"/>
              </a:lnSpc>
              <a:buFont typeface="Wingdings" panose="05000000000000000000" pitchFamily="2" charset="2"/>
              <a:buChar char="ü"/>
              <a:defRPr/>
            </a:pPr>
            <a:r>
              <a:rPr lang="en-US" altLang="zh-CN" sz="2000" dirty="0">
                <a:latin typeface="华文楷体" panose="02010600040101010101" pitchFamily="2" charset="-122"/>
                <a:ea typeface="华文楷体" panose="02010600040101010101" pitchFamily="2" charset="-122"/>
              </a:rPr>
              <a:t>10^6 * 10^6 = 1M * 1M </a:t>
            </a:r>
            <a:r>
              <a:rPr lang="zh-CN" altLang="en-US" sz="2000" dirty="0">
                <a:latin typeface="华文楷体" panose="02010600040101010101" pitchFamily="2" charset="-122"/>
                <a:ea typeface="华文楷体" panose="02010600040101010101" pitchFamily="2" charset="-122"/>
              </a:rPr>
              <a:t>＝１</a:t>
            </a:r>
            <a:r>
              <a:rPr lang="en-US" altLang="zh-CN" sz="2000" dirty="0">
                <a:latin typeface="华文楷体" panose="02010600040101010101" pitchFamily="2" charset="-122"/>
                <a:ea typeface="华文楷体" panose="02010600040101010101" pitchFamily="2" charset="-122"/>
              </a:rPr>
              <a:t>T</a:t>
            </a:r>
            <a:r>
              <a:rPr lang="zh-CN" altLang="en-US" sz="2000" dirty="0">
                <a:latin typeface="华文楷体" panose="02010600040101010101" pitchFamily="2" charset="-122"/>
                <a:ea typeface="华文楷体" panose="02010600040101010101" pitchFamily="2" charset="-122"/>
              </a:rPr>
              <a:t>个参数，一个参数以浮点数</a:t>
            </a:r>
            <a:r>
              <a:rPr lang="en-US" altLang="zh-CN" sz="2000" dirty="0">
                <a:latin typeface="华文楷体" panose="02010600040101010101" pitchFamily="2" charset="-122"/>
                <a:ea typeface="华文楷体" panose="02010600040101010101" pitchFamily="2" charset="-122"/>
              </a:rPr>
              <a:t>4Byte</a:t>
            </a:r>
            <a:r>
              <a:rPr lang="zh-CN" altLang="en-US" sz="2000" dirty="0">
                <a:latin typeface="华文楷体" panose="02010600040101010101" pitchFamily="2" charset="-122"/>
                <a:ea typeface="华文楷体" panose="02010600040101010101" pitchFamily="2" charset="-122"/>
              </a:rPr>
              <a:t>的方式存储</a:t>
            </a:r>
            <a:endParaRPr lang="en-US" altLang="zh-CN" sz="2000" dirty="0">
              <a:latin typeface="华文楷体" panose="02010600040101010101" pitchFamily="2" charset="-122"/>
              <a:ea typeface="华文楷体" panose="02010600040101010101" pitchFamily="2" charset="-122"/>
            </a:endParaRPr>
          </a:p>
          <a:p>
            <a:pPr marL="1257300" lvl="2" indent="-342900">
              <a:lnSpc>
                <a:spcPct val="150000"/>
              </a:lnSpc>
              <a:buFont typeface="Wingdings" panose="05000000000000000000" pitchFamily="2" charset="2"/>
              <a:buChar char="ü"/>
              <a:defRPr/>
            </a:pPr>
            <a:r>
              <a:rPr lang="zh-CN" altLang="en-US" sz="2000" dirty="0">
                <a:solidFill>
                  <a:prstClr val="black"/>
                </a:solidFill>
                <a:latin typeface="华文楷体" panose="02010600040101010101" pitchFamily="2" charset="-122"/>
                <a:ea typeface="华文楷体" panose="02010600040101010101" pitchFamily="2" charset="-122"/>
              </a:rPr>
              <a:t>需要不小于</a:t>
            </a:r>
            <a:r>
              <a:rPr lang="en-US" altLang="zh-CN" sz="2000" dirty="0">
                <a:solidFill>
                  <a:prstClr val="black"/>
                </a:solidFill>
                <a:latin typeface="华文楷体" panose="02010600040101010101" pitchFamily="2" charset="-122"/>
                <a:ea typeface="华文楷体" panose="02010600040101010101" pitchFamily="2" charset="-122"/>
              </a:rPr>
              <a:t>4T</a:t>
            </a:r>
            <a:r>
              <a:rPr lang="zh-CN" altLang="en-US" sz="2000" dirty="0">
                <a:solidFill>
                  <a:prstClr val="black"/>
                </a:solidFill>
                <a:latin typeface="华文楷体" panose="02010600040101010101" pitchFamily="2" charset="-122"/>
                <a:ea typeface="华文楷体" panose="02010600040101010101" pitchFamily="2" charset="-122"/>
              </a:rPr>
              <a:t>内存</a:t>
            </a:r>
            <a:endParaRPr lang="en-US" altLang="zh-CN" sz="2000" dirty="0">
              <a:solidFill>
                <a:prstClr val="black"/>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2650986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8182" y="1300631"/>
            <a:ext cx="8035636" cy="300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4"/>
          <p:cNvPicPr>
            <a:picLocks noChangeAspect="1" noChangeArrowheads="1"/>
          </p:cNvPicPr>
          <p:nvPr/>
        </p:nvPicPr>
        <p:blipFill rotWithShape="1">
          <a:blip r:embed="rId4">
            <a:extLst>
              <a:ext uri="{28A0092B-C50C-407E-A947-70E740481C1C}">
                <a14:useLocalDpi xmlns:a14="http://schemas.microsoft.com/office/drawing/2010/main" val="0"/>
              </a:ext>
            </a:extLst>
          </a:blip>
          <a:srcRect b="76480"/>
          <a:stretch>
            <a:fillRect/>
          </a:stretch>
        </p:blipFill>
        <p:spPr bwMode="auto">
          <a:xfrm>
            <a:off x="1524000" y="4154468"/>
            <a:ext cx="9144000" cy="1591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935105" y="1376529"/>
            <a:ext cx="1632962" cy="2702043"/>
          </a:xfrm>
          <a:prstGeom prst="rect">
            <a:avLst/>
          </a:prstGeom>
          <a:solidFill>
            <a:schemeClr val="bg2">
              <a:lumMod val="9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640428" y="384062"/>
            <a:ext cx="2309699" cy="646331"/>
          </a:xfrm>
          <a:prstGeom prst="rect">
            <a:avLst/>
          </a:prstGeom>
        </p:spPr>
        <p:txBody>
          <a:bodyPr wrap="square">
            <a:spAutoFit/>
          </a:bodyPr>
          <a:lstStyle/>
          <a:p>
            <a:r>
              <a:rPr kumimoji="1" lang="en-US" altLang="zh-CN" sz="3600" b="1" dirty="0">
                <a:latin typeface="微软雅黑" panose="020B0503020204020204" pitchFamily="34" charset="-122"/>
                <a:ea typeface="微软雅黑" panose="020B0503020204020204" pitchFamily="34" charset="-122"/>
              </a:rPr>
              <a:t>AlexNet</a:t>
            </a:r>
            <a:endParaRPr lang="zh-CN" altLang="en-US" sz="36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8182" y="1300631"/>
            <a:ext cx="8035636" cy="300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4"/>
          <p:cNvPicPr>
            <a:picLocks noChangeAspect="1" noChangeArrowheads="1"/>
          </p:cNvPicPr>
          <p:nvPr/>
        </p:nvPicPr>
        <p:blipFill rotWithShape="1">
          <a:blip r:embed="rId4">
            <a:extLst>
              <a:ext uri="{28A0092B-C50C-407E-A947-70E740481C1C}">
                <a14:useLocalDpi xmlns:a14="http://schemas.microsoft.com/office/drawing/2010/main" val="0"/>
              </a:ext>
            </a:extLst>
          </a:blip>
          <a:srcRect t="23519" b="58291"/>
          <a:stretch>
            <a:fillRect/>
          </a:stretch>
        </p:blipFill>
        <p:spPr bwMode="auto">
          <a:xfrm>
            <a:off x="1524000" y="4181814"/>
            <a:ext cx="9144000" cy="1230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602182" y="1325165"/>
            <a:ext cx="1521661" cy="2702043"/>
          </a:xfrm>
          <a:prstGeom prst="rect">
            <a:avLst/>
          </a:prstGeom>
          <a:solidFill>
            <a:schemeClr val="bg2">
              <a:lumMod val="9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640428" y="384062"/>
            <a:ext cx="2309699" cy="646331"/>
          </a:xfrm>
          <a:prstGeom prst="rect">
            <a:avLst/>
          </a:prstGeom>
        </p:spPr>
        <p:txBody>
          <a:bodyPr wrap="square">
            <a:spAutoFit/>
          </a:bodyPr>
          <a:lstStyle/>
          <a:p>
            <a:r>
              <a:rPr kumimoji="1" lang="en-US" altLang="zh-CN" sz="3600" b="1" dirty="0">
                <a:latin typeface="微软雅黑" panose="020B0503020204020204" pitchFamily="34" charset="-122"/>
                <a:ea typeface="微软雅黑" panose="020B0503020204020204" pitchFamily="34" charset="-122"/>
              </a:rPr>
              <a:t>AlexNet</a:t>
            </a:r>
            <a:endParaRPr lang="zh-CN" altLang="en-US" sz="36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8182" y="1300631"/>
            <a:ext cx="8035636" cy="300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4"/>
          <p:cNvPicPr>
            <a:picLocks noChangeAspect="1" noChangeArrowheads="1"/>
          </p:cNvPicPr>
          <p:nvPr/>
        </p:nvPicPr>
        <p:blipFill rotWithShape="1">
          <a:blip r:embed="rId4">
            <a:extLst>
              <a:ext uri="{28A0092B-C50C-407E-A947-70E740481C1C}">
                <a14:useLocalDpi xmlns:a14="http://schemas.microsoft.com/office/drawing/2010/main" val="0"/>
              </a:ext>
            </a:extLst>
          </a:blip>
          <a:srcRect t="41782" b="25659"/>
          <a:stretch>
            <a:fillRect/>
          </a:stretch>
        </p:blipFill>
        <p:spPr bwMode="auto">
          <a:xfrm>
            <a:off x="1524000" y="4179555"/>
            <a:ext cx="9144000" cy="2202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5003770" y="1369295"/>
            <a:ext cx="3521394" cy="2702043"/>
          </a:xfrm>
          <a:prstGeom prst="rect">
            <a:avLst/>
          </a:prstGeom>
          <a:solidFill>
            <a:schemeClr val="bg2">
              <a:lumMod val="9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640428" y="384062"/>
            <a:ext cx="2309699" cy="646331"/>
          </a:xfrm>
          <a:prstGeom prst="rect">
            <a:avLst/>
          </a:prstGeom>
        </p:spPr>
        <p:txBody>
          <a:bodyPr wrap="square">
            <a:spAutoFit/>
          </a:bodyPr>
          <a:lstStyle/>
          <a:p>
            <a:r>
              <a:rPr kumimoji="1" lang="en-US" altLang="zh-CN" sz="3600" b="1" dirty="0">
                <a:latin typeface="微软雅黑" panose="020B0503020204020204" pitchFamily="34" charset="-122"/>
                <a:ea typeface="微软雅黑" panose="020B0503020204020204" pitchFamily="34" charset="-122"/>
              </a:rPr>
              <a:t>AlexNet</a:t>
            </a:r>
            <a:endParaRPr lang="zh-CN" altLang="en-US" sz="36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8182" y="1300631"/>
            <a:ext cx="8035636" cy="300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4"/>
          <p:cNvPicPr>
            <a:picLocks noChangeAspect="1" noChangeArrowheads="1"/>
          </p:cNvPicPr>
          <p:nvPr/>
        </p:nvPicPr>
        <p:blipFill rotWithShape="1">
          <a:blip r:embed="rId4">
            <a:extLst>
              <a:ext uri="{28A0092B-C50C-407E-A947-70E740481C1C}">
                <a14:useLocalDpi xmlns:a14="http://schemas.microsoft.com/office/drawing/2010/main" val="0"/>
              </a:ext>
            </a:extLst>
          </a:blip>
          <a:srcRect t="74522" b="-1"/>
          <a:stretch>
            <a:fillRect/>
          </a:stretch>
        </p:blipFill>
        <p:spPr bwMode="auto">
          <a:xfrm>
            <a:off x="1524000" y="4163343"/>
            <a:ext cx="9156336" cy="172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8545510" y="1369296"/>
            <a:ext cx="1632962" cy="2702043"/>
          </a:xfrm>
          <a:prstGeom prst="rect">
            <a:avLst/>
          </a:prstGeom>
          <a:solidFill>
            <a:schemeClr val="bg2">
              <a:lumMod val="9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640428" y="384062"/>
            <a:ext cx="2309699" cy="646331"/>
          </a:xfrm>
          <a:prstGeom prst="rect">
            <a:avLst/>
          </a:prstGeom>
        </p:spPr>
        <p:txBody>
          <a:bodyPr wrap="square">
            <a:spAutoFit/>
          </a:bodyPr>
          <a:lstStyle/>
          <a:p>
            <a:r>
              <a:rPr kumimoji="1" lang="en-US" altLang="zh-CN" sz="3600" b="1" dirty="0">
                <a:latin typeface="微软雅黑" panose="020B0503020204020204" pitchFamily="34" charset="-122"/>
                <a:ea typeface="微软雅黑" panose="020B0503020204020204" pitchFamily="34" charset="-122"/>
              </a:rPr>
              <a:t>AlexNet</a:t>
            </a:r>
            <a:endParaRPr lang="zh-CN" altLang="en-US" sz="36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640428" y="384062"/>
            <a:ext cx="2309699" cy="646331"/>
          </a:xfrm>
          <a:prstGeom prst="rect">
            <a:avLst/>
          </a:prstGeom>
        </p:spPr>
        <p:txBody>
          <a:bodyPr wrap="square">
            <a:spAutoFit/>
          </a:bodyPr>
          <a:lstStyle/>
          <a:p>
            <a:r>
              <a:rPr kumimoji="1" lang="en-US" altLang="zh-CN" sz="3600" b="1" dirty="0">
                <a:latin typeface="微软雅黑" panose="020B0503020204020204" pitchFamily="34" charset="-122"/>
                <a:ea typeface="微软雅黑" panose="020B0503020204020204" pitchFamily="34" charset="-122"/>
              </a:rPr>
              <a:t>AlexNet</a:t>
            </a:r>
            <a:endParaRPr lang="zh-CN" altLang="en-US" sz="3600" b="1" dirty="0">
              <a:latin typeface="微软雅黑" panose="020B0503020204020204" pitchFamily="34" charset="-122"/>
              <a:ea typeface="微软雅黑" panose="020B0503020204020204" pitchFamily="34" charset="-122"/>
            </a:endParaRPr>
          </a:p>
        </p:txBody>
      </p:sp>
      <p:graphicFrame>
        <p:nvGraphicFramePr>
          <p:cNvPr id="9" name="表格 8">
            <a:extLst>
              <a:ext uri="{FF2B5EF4-FFF2-40B4-BE49-F238E27FC236}">
                <a16:creationId xmlns:a16="http://schemas.microsoft.com/office/drawing/2014/main" xmlns="" id="{97036E7D-A502-4D84-B2C8-120E17F8883E}"/>
              </a:ext>
            </a:extLst>
          </p:cNvPr>
          <p:cNvGraphicFramePr>
            <a:graphicFrameLocks noGrp="1"/>
          </p:cNvGraphicFramePr>
          <p:nvPr>
            <p:extLst>
              <p:ext uri="{D42A27DB-BD31-4B8C-83A1-F6EECF244321}">
                <p14:modId xmlns:p14="http://schemas.microsoft.com/office/powerpoint/2010/main" val="3053891561"/>
              </p:ext>
            </p:extLst>
          </p:nvPr>
        </p:nvGraphicFramePr>
        <p:xfrm>
          <a:off x="544072" y="1511237"/>
          <a:ext cx="5310378" cy="4961679"/>
        </p:xfrm>
        <a:graphic>
          <a:graphicData uri="http://schemas.openxmlformats.org/drawingml/2006/table">
            <a:tbl>
              <a:tblPr firstRow="1" bandRow="1">
                <a:tableStyleId>{5A111915-BE36-4E01-A7E5-04B1672EAD32}</a:tableStyleId>
              </a:tblPr>
              <a:tblGrid>
                <a:gridCol w="1510870">
                  <a:extLst>
                    <a:ext uri="{9D8B030D-6E8A-4147-A177-3AD203B41FA5}">
                      <a16:colId xmlns:a16="http://schemas.microsoft.com/office/drawing/2014/main" xmlns="" val="3740903417"/>
                    </a:ext>
                  </a:extLst>
                </a:gridCol>
                <a:gridCol w="1826945">
                  <a:extLst>
                    <a:ext uri="{9D8B030D-6E8A-4147-A177-3AD203B41FA5}">
                      <a16:colId xmlns:a16="http://schemas.microsoft.com/office/drawing/2014/main" xmlns="" val="2819620864"/>
                    </a:ext>
                  </a:extLst>
                </a:gridCol>
                <a:gridCol w="1972563">
                  <a:extLst>
                    <a:ext uri="{9D8B030D-6E8A-4147-A177-3AD203B41FA5}">
                      <a16:colId xmlns:a16="http://schemas.microsoft.com/office/drawing/2014/main" xmlns="" val="1325261343"/>
                    </a:ext>
                  </a:extLst>
                </a:gridCol>
              </a:tblGrid>
              <a:tr h="361447">
                <a:tc>
                  <a:txBody>
                    <a:bodyPr/>
                    <a:lstStyle/>
                    <a:p>
                      <a:pPr algn="l"/>
                      <a:r>
                        <a:rPr lang="en-US" altLang="zh-CN" sz="1600" dirty="0">
                          <a:solidFill>
                            <a:schemeClr val="tx1"/>
                          </a:solidFill>
                        </a:rPr>
                        <a:t>Layer</a:t>
                      </a:r>
                      <a:endParaRPr lang="zh-CN" altLang="en-US" sz="1600" dirty="0">
                        <a:solidFill>
                          <a:schemeClr val="tx1"/>
                        </a:solidFill>
                      </a:endParaRPr>
                    </a:p>
                  </a:txBody>
                  <a:tcPr>
                    <a:solidFill>
                      <a:schemeClr val="bg1"/>
                    </a:solidFill>
                  </a:tcPr>
                </a:tc>
                <a:tc>
                  <a:txBody>
                    <a:bodyPr/>
                    <a:lstStyle/>
                    <a:p>
                      <a:pPr algn="l"/>
                      <a:r>
                        <a:rPr lang="en-US" altLang="zh-CN" sz="1600" dirty="0">
                          <a:solidFill>
                            <a:schemeClr val="tx1"/>
                          </a:solidFill>
                        </a:rPr>
                        <a:t>Output</a:t>
                      </a:r>
                      <a:endParaRPr lang="zh-CN" altLang="en-US" sz="1600" dirty="0">
                        <a:solidFill>
                          <a:schemeClr val="tx1"/>
                        </a:solidFill>
                      </a:endParaRPr>
                    </a:p>
                  </a:txBody>
                  <a:tcPr>
                    <a:solidFill>
                      <a:schemeClr val="bg1"/>
                    </a:solidFill>
                  </a:tcPr>
                </a:tc>
                <a:tc>
                  <a:txBody>
                    <a:bodyPr/>
                    <a:lstStyle/>
                    <a:p>
                      <a:pPr algn="l"/>
                      <a:r>
                        <a:rPr lang="en-US" altLang="zh-CN" sz="1600" dirty="0">
                          <a:solidFill>
                            <a:schemeClr val="tx1"/>
                          </a:solidFill>
                        </a:rPr>
                        <a:t>Parameters</a:t>
                      </a:r>
                      <a:endParaRPr lang="zh-CN" altLang="en-US" sz="1600" dirty="0">
                        <a:solidFill>
                          <a:schemeClr val="tx1"/>
                        </a:solidFill>
                      </a:endParaRPr>
                    </a:p>
                  </a:txBody>
                  <a:tcPr>
                    <a:solidFill>
                      <a:schemeClr val="bg1"/>
                    </a:solidFill>
                  </a:tcPr>
                </a:tc>
                <a:extLst>
                  <a:ext uri="{0D108BD9-81ED-4DB2-BD59-A6C34878D82A}">
                    <a16:rowId xmlns:a16="http://schemas.microsoft.com/office/drawing/2014/main" xmlns="" val="138236432"/>
                  </a:ext>
                </a:extLst>
              </a:tr>
              <a:tr h="328588">
                <a:tc>
                  <a:txBody>
                    <a:bodyPr/>
                    <a:lstStyle/>
                    <a:p>
                      <a:pPr lvl="0" algn="l"/>
                      <a:r>
                        <a:rPr lang="en-US" altLang="zh-CN" sz="1400" dirty="0"/>
                        <a:t>Input</a:t>
                      </a:r>
                      <a:endParaRPr lang="zh-CN" altLang="en-US" sz="1400" dirty="0"/>
                    </a:p>
                  </a:txBody>
                  <a:tcPr>
                    <a:solidFill>
                      <a:schemeClr val="accent5">
                        <a:lumMod val="20000"/>
                        <a:lumOff val="80000"/>
                      </a:schemeClr>
                    </a:solidFill>
                  </a:tcPr>
                </a:tc>
                <a:tc>
                  <a:txBody>
                    <a:bodyPr/>
                    <a:lstStyle/>
                    <a:p>
                      <a:pPr lvl="0" algn="l"/>
                      <a:r>
                        <a:rPr lang="en-US" altLang="zh-CN" sz="1400" dirty="0"/>
                        <a:t>227</a:t>
                      </a:r>
                      <a:r>
                        <a:rPr lang="zh-CN" altLang="en-US" sz="1400" dirty="0"/>
                        <a:t>*</a:t>
                      </a:r>
                      <a:r>
                        <a:rPr lang="en-US" altLang="zh-CN" sz="1400" dirty="0"/>
                        <a:t>227</a:t>
                      </a:r>
                      <a:r>
                        <a:rPr lang="zh-CN" altLang="en-US" sz="1400" dirty="0"/>
                        <a:t>*</a:t>
                      </a:r>
                      <a:r>
                        <a:rPr lang="en-US" altLang="zh-CN" sz="1400" dirty="0"/>
                        <a:t>3</a:t>
                      </a:r>
                      <a:endParaRPr lang="zh-CN" altLang="en-US" sz="1400" dirty="0"/>
                    </a:p>
                  </a:txBody>
                  <a:tcPr>
                    <a:solidFill>
                      <a:schemeClr val="accent5">
                        <a:lumMod val="20000"/>
                        <a:lumOff val="80000"/>
                      </a:schemeClr>
                    </a:solidFill>
                  </a:tcPr>
                </a:tc>
                <a:tc>
                  <a:txBody>
                    <a:bodyPr/>
                    <a:lstStyle/>
                    <a:p>
                      <a:pPr lvl="0" algn="l"/>
                      <a:endParaRPr lang="zh-CN" altLang="en-US" sz="1400" dirty="0"/>
                    </a:p>
                  </a:txBody>
                  <a:tcPr>
                    <a:solidFill>
                      <a:schemeClr val="accent5">
                        <a:lumMod val="20000"/>
                        <a:lumOff val="80000"/>
                      </a:schemeClr>
                    </a:solidFill>
                  </a:tcPr>
                </a:tc>
                <a:extLst>
                  <a:ext uri="{0D108BD9-81ED-4DB2-BD59-A6C34878D82A}">
                    <a16:rowId xmlns:a16="http://schemas.microsoft.com/office/drawing/2014/main" xmlns="" val="695499141"/>
                  </a:ext>
                </a:extLst>
              </a:tr>
              <a:tr h="328588">
                <a:tc>
                  <a:txBody>
                    <a:bodyPr/>
                    <a:lstStyle/>
                    <a:p>
                      <a:pPr lvl="0" algn="l"/>
                      <a:r>
                        <a:rPr lang="en-US" altLang="zh-CN" sz="1400" dirty="0"/>
                        <a:t>Conv1</a:t>
                      </a:r>
                      <a:endParaRPr lang="zh-CN" altLang="en-US" sz="1400" dirty="0"/>
                    </a:p>
                  </a:txBody>
                  <a:tcPr>
                    <a:solidFill>
                      <a:schemeClr val="accent2">
                        <a:lumMod val="20000"/>
                        <a:lumOff val="80000"/>
                      </a:schemeClr>
                    </a:solidFill>
                  </a:tcPr>
                </a:tc>
                <a:tc>
                  <a:txBody>
                    <a:bodyPr/>
                    <a:lstStyle/>
                    <a:p>
                      <a:pPr lvl="0" algn="l"/>
                      <a:r>
                        <a:rPr lang="en-US" altLang="zh-CN" sz="1400" dirty="0"/>
                        <a:t>55*55*96</a:t>
                      </a:r>
                      <a:endParaRPr lang="zh-CN" altLang="en-US" sz="1400" dirty="0"/>
                    </a:p>
                  </a:txBody>
                  <a:tcPr>
                    <a:solidFill>
                      <a:schemeClr val="accent2">
                        <a:lumMod val="20000"/>
                        <a:lumOff val="80000"/>
                      </a:schemeClr>
                    </a:solidFill>
                  </a:tcPr>
                </a:tc>
                <a:tc>
                  <a:txBody>
                    <a:bodyPr/>
                    <a:lstStyle/>
                    <a:p>
                      <a:pPr lvl="0" algn="l"/>
                      <a:r>
                        <a:rPr lang="en-US" altLang="zh-CN" sz="1400"/>
                        <a:t>(11*11*3+1)*96=34944</a:t>
                      </a:r>
                      <a:endParaRPr lang="zh-CN" altLang="en-US" sz="1400" dirty="0"/>
                    </a:p>
                  </a:txBody>
                  <a:tcPr>
                    <a:solidFill>
                      <a:schemeClr val="accent2">
                        <a:lumMod val="20000"/>
                        <a:lumOff val="80000"/>
                      </a:schemeClr>
                    </a:solidFill>
                  </a:tcPr>
                </a:tc>
                <a:extLst>
                  <a:ext uri="{0D108BD9-81ED-4DB2-BD59-A6C34878D82A}">
                    <a16:rowId xmlns:a16="http://schemas.microsoft.com/office/drawing/2014/main" xmlns="" val="1833162317"/>
                  </a:ext>
                </a:extLst>
              </a:tr>
              <a:tr h="328588">
                <a:tc>
                  <a:txBody>
                    <a:bodyPr/>
                    <a:lstStyle/>
                    <a:p>
                      <a:pPr lvl="0" algn="l"/>
                      <a:r>
                        <a:rPr lang="en-US" altLang="zh-CN" sz="1400" dirty="0"/>
                        <a:t>MaxPool1</a:t>
                      </a:r>
                      <a:endParaRPr lang="zh-CN" altLang="en-US" sz="1400" dirty="0"/>
                    </a:p>
                  </a:txBody>
                  <a:tcP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27*27*96</a:t>
                      </a:r>
                      <a:endParaRPr lang="zh-CN" altLang="en-US" sz="1400" dirty="0"/>
                    </a:p>
                  </a:txBody>
                  <a:tcPr>
                    <a:solidFill>
                      <a:schemeClr val="accent2">
                        <a:lumMod val="20000"/>
                        <a:lumOff val="80000"/>
                      </a:schemeClr>
                    </a:solidFill>
                  </a:tcPr>
                </a:tc>
                <a:tc>
                  <a:txBody>
                    <a:bodyPr/>
                    <a:lstStyle/>
                    <a:p>
                      <a:pPr lvl="0" algn="l"/>
                      <a:r>
                        <a:rPr lang="en-US" altLang="zh-CN" sz="1400" dirty="0"/>
                        <a:t>0</a:t>
                      </a:r>
                      <a:endParaRPr lang="zh-CN" altLang="en-US" sz="1400" dirty="0"/>
                    </a:p>
                  </a:txBody>
                  <a:tcPr>
                    <a:solidFill>
                      <a:schemeClr val="accent2">
                        <a:lumMod val="20000"/>
                        <a:lumOff val="80000"/>
                      </a:schemeClr>
                    </a:solidFill>
                  </a:tcPr>
                </a:tc>
                <a:extLst>
                  <a:ext uri="{0D108BD9-81ED-4DB2-BD59-A6C34878D82A}">
                    <a16:rowId xmlns:a16="http://schemas.microsoft.com/office/drawing/2014/main" xmlns="" val="1064001824"/>
                  </a:ext>
                </a:extLst>
              </a:tr>
              <a:tr h="328588">
                <a:tc>
                  <a:txBody>
                    <a:bodyPr/>
                    <a:lstStyle/>
                    <a:p>
                      <a:pPr lvl="0" algn="l"/>
                      <a:r>
                        <a:rPr lang="en-US" altLang="zh-CN" sz="1400" dirty="0"/>
                        <a:t>Norm1</a:t>
                      </a:r>
                      <a:endParaRPr lang="zh-CN" altLang="en-US" sz="1400" dirty="0"/>
                    </a:p>
                  </a:txBody>
                  <a:tcP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400" dirty="0"/>
                    </a:p>
                  </a:txBody>
                  <a:tcPr>
                    <a:solidFill>
                      <a:schemeClr val="accent2">
                        <a:lumMod val="20000"/>
                        <a:lumOff val="80000"/>
                      </a:schemeClr>
                    </a:solidFill>
                  </a:tcPr>
                </a:tc>
                <a:tc>
                  <a:txBody>
                    <a:bodyPr/>
                    <a:lstStyle/>
                    <a:p>
                      <a:pPr lvl="0" algn="l"/>
                      <a:endParaRPr lang="zh-CN" altLang="en-US" sz="1400" dirty="0"/>
                    </a:p>
                  </a:txBody>
                  <a:tcPr>
                    <a:solidFill>
                      <a:schemeClr val="accent2">
                        <a:lumMod val="20000"/>
                        <a:lumOff val="80000"/>
                      </a:schemeClr>
                    </a:solidFill>
                  </a:tcPr>
                </a:tc>
                <a:extLst>
                  <a:ext uri="{0D108BD9-81ED-4DB2-BD59-A6C34878D82A}">
                    <a16:rowId xmlns:a16="http://schemas.microsoft.com/office/drawing/2014/main" xmlns="" val="920972144"/>
                  </a:ext>
                </a:extLst>
              </a:tr>
              <a:tr h="328588">
                <a:tc>
                  <a:txBody>
                    <a:bodyPr/>
                    <a:lstStyle/>
                    <a:p>
                      <a:pPr lvl="0" algn="l"/>
                      <a:r>
                        <a:rPr lang="en-US" altLang="zh-CN" sz="1400" dirty="0"/>
                        <a:t>Conv2</a:t>
                      </a:r>
                      <a:endParaRPr lang="zh-CN" altLang="en-US" sz="1400" dirty="0"/>
                    </a:p>
                  </a:txBody>
                  <a:tcPr>
                    <a:solidFill>
                      <a:schemeClr val="accent6">
                        <a:lumMod val="20000"/>
                        <a:lumOff val="80000"/>
                      </a:schemeClr>
                    </a:solidFill>
                  </a:tcPr>
                </a:tc>
                <a:tc>
                  <a:txBody>
                    <a:bodyPr/>
                    <a:lstStyle/>
                    <a:p>
                      <a:pPr lvl="0" algn="l"/>
                      <a:r>
                        <a:rPr lang="en-US" altLang="zh-CN" sz="1400" dirty="0"/>
                        <a:t>27*27*256</a:t>
                      </a:r>
                      <a:endParaRPr lang="zh-CN" altLang="en-US" sz="1400" dirty="0"/>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a:t>(5*5*48+1)*128*2</a:t>
                      </a:r>
                      <a:endParaRPr lang="zh-CN" altLang="en-US" sz="1400" dirty="0"/>
                    </a:p>
                  </a:txBody>
                  <a:tcPr>
                    <a:solidFill>
                      <a:schemeClr val="accent6">
                        <a:lumMod val="20000"/>
                        <a:lumOff val="80000"/>
                      </a:schemeClr>
                    </a:solidFill>
                  </a:tcPr>
                </a:tc>
                <a:extLst>
                  <a:ext uri="{0D108BD9-81ED-4DB2-BD59-A6C34878D82A}">
                    <a16:rowId xmlns:a16="http://schemas.microsoft.com/office/drawing/2014/main" xmlns="" val="578172758"/>
                  </a:ext>
                </a:extLst>
              </a:tr>
              <a:tr h="328588">
                <a:tc>
                  <a:txBody>
                    <a:bodyPr/>
                    <a:lstStyle/>
                    <a:p>
                      <a:pPr lvl="0" algn="l"/>
                      <a:r>
                        <a:rPr lang="en-US" altLang="zh-CN" sz="1400" dirty="0"/>
                        <a:t>MaxPool2</a:t>
                      </a:r>
                      <a:endParaRPr lang="zh-CN" altLang="en-US" sz="1400" dirty="0"/>
                    </a:p>
                  </a:txBody>
                  <a:tcPr>
                    <a:solidFill>
                      <a:schemeClr val="accent6">
                        <a:lumMod val="20000"/>
                        <a:lumOff val="80000"/>
                      </a:schemeClr>
                    </a:solidFill>
                  </a:tcPr>
                </a:tc>
                <a:tc>
                  <a:txBody>
                    <a:bodyPr/>
                    <a:lstStyle/>
                    <a:p>
                      <a:pPr lvl="0" algn="l"/>
                      <a:r>
                        <a:rPr lang="en-US" altLang="zh-CN" sz="1400" dirty="0"/>
                        <a:t>13*13*256</a:t>
                      </a:r>
                      <a:endParaRPr lang="zh-CN" altLang="en-US" sz="1400" dirty="0"/>
                    </a:p>
                  </a:txBody>
                  <a:tcPr>
                    <a:solidFill>
                      <a:schemeClr val="accent6">
                        <a:lumMod val="20000"/>
                        <a:lumOff val="80000"/>
                      </a:schemeClr>
                    </a:solidFill>
                  </a:tcPr>
                </a:tc>
                <a:tc>
                  <a:txBody>
                    <a:bodyPr/>
                    <a:lstStyle/>
                    <a:p>
                      <a:pPr lvl="0" algn="l"/>
                      <a:r>
                        <a:rPr lang="en-US" altLang="zh-CN" sz="1400" dirty="0"/>
                        <a:t>0</a:t>
                      </a:r>
                      <a:endParaRPr lang="zh-CN" altLang="en-US" sz="1400" dirty="0"/>
                    </a:p>
                  </a:txBody>
                  <a:tcPr>
                    <a:solidFill>
                      <a:schemeClr val="accent6">
                        <a:lumMod val="20000"/>
                        <a:lumOff val="80000"/>
                      </a:schemeClr>
                    </a:solidFill>
                  </a:tcPr>
                </a:tc>
                <a:extLst>
                  <a:ext uri="{0D108BD9-81ED-4DB2-BD59-A6C34878D82A}">
                    <a16:rowId xmlns:a16="http://schemas.microsoft.com/office/drawing/2014/main" xmlns="" val="464339501"/>
                  </a:ext>
                </a:extLst>
              </a:tr>
              <a:tr h="328588">
                <a:tc>
                  <a:txBody>
                    <a:bodyPr/>
                    <a:lstStyle/>
                    <a:p>
                      <a:pPr lvl="0" algn="l"/>
                      <a:r>
                        <a:rPr lang="en-US" altLang="zh-CN" sz="1400" dirty="0"/>
                        <a:t>Norm2</a:t>
                      </a:r>
                      <a:endParaRPr lang="zh-CN" altLang="en-US" sz="1400" dirty="0"/>
                    </a:p>
                  </a:txBody>
                  <a:tcPr>
                    <a:solidFill>
                      <a:schemeClr val="accent6">
                        <a:lumMod val="20000"/>
                        <a:lumOff val="80000"/>
                      </a:schemeClr>
                    </a:solidFill>
                  </a:tcPr>
                </a:tc>
                <a:tc>
                  <a:txBody>
                    <a:bodyPr/>
                    <a:lstStyle/>
                    <a:p>
                      <a:pPr lvl="0" algn="l"/>
                      <a:endParaRPr lang="zh-CN" altLang="en-US" sz="1400" dirty="0"/>
                    </a:p>
                  </a:txBody>
                  <a:tcPr>
                    <a:solidFill>
                      <a:schemeClr val="accent6">
                        <a:lumMod val="20000"/>
                        <a:lumOff val="80000"/>
                      </a:schemeClr>
                    </a:solidFill>
                  </a:tcPr>
                </a:tc>
                <a:tc>
                  <a:txBody>
                    <a:bodyPr/>
                    <a:lstStyle/>
                    <a:p>
                      <a:pPr lvl="0" algn="l"/>
                      <a:endParaRPr lang="zh-CN" altLang="en-US" sz="1400" dirty="0"/>
                    </a:p>
                  </a:txBody>
                  <a:tcPr>
                    <a:solidFill>
                      <a:schemeClr val="accent6">
                        <a:lumMod val="20000"/>
                        <a:lumOff val="80000"/>
                      </a:schemeClr>
                    </a:solidFill>
                  </a:tcPr>
                </a:tc>
                <a:extLst>
                  <a:ext uri="{0D108BD9-81ED-4DB2-BD59-A6C34878D82A}">
                    <a16:rowId xmlns:a16="http://schemas.microsoft.com/office/drawing/2014/main" xmlns="" val="3703013874"/>
                  </a:ext>
                </a:extLst>
              </a:tr>
              <a:tr h="328588">
                <a:tc>
                  <a:txBody>
                    <a:bodyPr/>
                    <a:lstStyle/>
                    <a:p>
                      <a:pPr lvl="0" algn="l"/>
                      <a:r>
                        <a:rPr lang="en-US" altLang="zh-CN" sz="1400" dirty="0"/>
                        <a:t>Conv3</a:t>
                      </a:r>
                      <a:endParaRPr lang="zh-CN" altLang="en-US" sz="1400" dirty="0"/>
                    </a:p>
                  </a:txBody>
                  <a:tcPr>
                    <a:solidFill>
                      <a:schemeClr val="accent2">
                        <a:lumMod val="20000"/>
                        <a:lumOff val="80000"/>
                      </a:schemeClr>
                    </a:solidFill>
                  </a:tcPr>
                </a:tc>
                <a:tc>
                  <a:txBody>
                    <a:bodyPr/>
                    <a:lstStyle/>
                    <a:p>
                      <a:pPr lvl="0" algn="l"/>
                      <a:r>
                        <a:rPr lang="en-US" altLang="zh-CN" sz="1400" dirty="0"/>
                        <a:t>13*13*384</a:t>
                      </a:r>
                      <a:endParaRPr lang="zh-CN" altLang="en-US" sz="1400" dirty="0"/>
                    </a:p>
                  </a:txBody>
                  <a:tcP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a:t>(3*3*256+1)*384</a:t>
                      </a:r>
                      <a:endParaRPr lang="zh-CN" altLang="en-US" sz="1400" dirty="0"/>
                    </a:p>
                  </a:txBody>
                  <a:tcPr>
                    <a:solidFill>
                      <a:schemeClr val="accent2">
                        <a:lumMod val="20000"/>
                        <a:lumOff val="80000"/>
                      </a:schemeClr>
                    </a:solidFill>
                  </a:tcPr>
                </a:tc>
                <a:extLst>
                  <a:ext uri="{0D108BD9-81ED-4DB2-BD59-A6C34878D82A}">
                    <a16:rowId xmlns:a16="http://schemas.microsoft.com/office/drawing/2014/main" xmlns="" val="2721379535"/>
                  </a:ext>
                </a:extLst>
              </a:tr>
              <a:tr h="328588">
                <a:tc>
                  <a:txBody>
                    <a:bodyPr/>
                    <a:lstStyle/>
                    <a:p>
                      <a:pPr lvl="0" algn="l"/>
                      <a:r>
                        <a:rPr lang="en-US" altLang="zh-CN" sz="1400" dirty="0"/>
                        <a:t>Conv4</a:t>
                      </a:r>
                      <a:endParaRPr lang="zh-CN" altLang="en-US" sz="1400" dirty="0"/>
                    </a:p>
                  </a:txBody>
                  <a:tcPr>
                    <a:solidFill>
                      <a:schemeClr val="accent2">
                        <a:lumMod val="20000"/>
                        <a:lumOff val="80000"/>
                      </a:schemeClr>
                    </a:solidFill>
                  </a:tcPr>
                </a:tc>
                <a:tc>
                  <a:txBody>
                    <a:bodyPr/>
                    <a:lstStyle/>
                    <a:p>
                      <a:pPr lvl="0" algn="l"/>
                      <a:r>
                        <a:rPr lang="en-US" altLang="zh-CN" sz="1400" dirty="0"/>
                        <a:t>13*13*384</a:t>
                      </a:r>
                      <a:endParaRPr lang="zh-CN" altLang="en-US" sz="1400" dirty="0"/>
                    </a:p>
                  </a:txBody>
                  <a:tcPr>
                    <a:solidFill>
                      <a:schemeClr val="accent2">
                        <a:lumMod val="20000"/>
                        <a:lumOff val="80000"/>
                      </a:schemeClr>
                    </a:solidFill>
                  </a:tcPr>
                </a:tc>
                <a:tc>
                  <a:txBody>
                    <a:bodyPr/>
                    <a:lstStyle/>
                    <a:p>
                      <a:pPr lvl="0" algn="l"/>
                      <a:r>
                        <a:rPr lang="en-US" altLang="zh-CN" sz="1400"/>
                        <a:t>(3*3*192+1)*192*2</a:t>
                      </a:r>
                      <a:endParaRPr lang="zh-CN" altLang="en-US" sz="1400" dirty="0"/>
                    </a:p>
                  </a:txBody>
                  <a:tcPr>
                    <a:solidFill>
                      <a:schemeClr val="accent2">
                        <a:lumMod val="20000"/>
                        <a:lumOff val="80000"/>
                      </a:schemeClr>
                    </a:solidFill>
                  </a:tcPr>
                </a:tc>
                <a:extLst>
                  <a:ext uri="{0D108BD9-81ED-4DB2-BD59-A6C34878D82A}">
                    <a16:rowId xmlns:a16="http://schemas.microsoft.com/office/drawing/2014/main" xmlns="" val="3802591383"/>
                  </a:ext>
                </a:extLst>
              </a:tr>
              <a:tr h="328588">
                <a:tc>
                  <a:txBody>
                    <a:bodyPr/>
                    <a:lstStyle/>
                    <a:p>
                      <a:pPr lvl="0" algn="l"/>
                      <a:r>
                        <a:rPr lang="en-US" altLang="zh-CN" sz="1400" dirty="0"/>
                        <a:t>Conv5</a:t>
                      </a:r>
                      <a:endParaRPr lang="zh-CN" altLang="en-US" sz="1400" dirty="0"/>
                    </a:p>
                  </a:txBody>
                  <a:tcPr>
                    <a:solidFill>
                      <a:schemeClr val="accent2">
                        <a:lumMod val="20000"/>
                        <a:lumOff val="80000"/>
                      </a:schemeClr>
                    </a:solidFill>
                  </a:tcPr>
                </a:tc>
                <a:tc>
                  <a:txBody>
                    <a:bodyPr/>
                    <a:lstStyle/>
                    <a:p>
                      <a:pPr lvl="0" algn="l"/>
                      <a:r>
                        <a:rPr lang="en-US" altLang="zh-CN" sz="1400" dirty="0"/>
                        <a:t>13*13*256</a:t>
                      </a:r>
                      <a:endParaRPr lang="zh-CN" altLang="en-US" sz="1400" dirty="0"/>
                    </a:p>
                  </a:txBody>
                  <a:tcPr>
                    <a:solidFill>
                      <a:schemeClr val="accent2">
                        <a:lumMod val="20000"/>
                        <a:lumOff val="80000"/>
                      </a:schemeClr>
                    </a:solidFill>
                  </a:tcPr>
                </a:tc>
                <a:tc>
                  <a:txBody>
                    <a:bodyPr/>
                    <a:lstStyle/>
                    <a:p>
                      <a:pPr lvl="0" algn="l"/>
                      <a:r>
                        <a:rPr lang="en-US" altLang="zh-CN" sz="1400"/>
                        <a:t>(3*3*192+1)*128</a:t>
                      </a:r>
                      <a:r>
                        <a:rPr lang="zh-CN" altLang="en-US" sz="1400"/>
                        <a:t>*</a:t>
                      </a:r>
                      <a:r>
                        <a:rPr lang="en-US" altLang="zh-CN" sz="1400"/>
                        <a:t>2</a:t>
                      </a:r>
                      <a:endParaRPr lang="zh-CN" altLang="en-US" sz="1400" dirty="0"/>
                    </a:p>
                  </a:txBody>
                  <a:tcPr>
                    <a:solidFill>
                      <a:schemeClr val="accent2">
                        <a:lumMod val="20000"/>
                        <a:lumOff val="80000"/>
                      </a:schemeClr>
                    </a:solidFill>
                  </a:tcPr>
                </a:tc>
                <a:extLst>
                  <a:ext uri="{0D108BD9-81ED-4DB2-BD59-A6C34878D82A}">
                    <a16:rowId xmlns:a16="http://schemas.microsoft.com/office/drawing/2014/main" xmlns="" val="2507512379"/>
                  </a:ext>
                </a:extLst>
              </a:tr>
              <a:tr h="328588">
                <a:tc>
                  <a:txBody>
                    <a:bodyPr/>
                    <a:lstStyle/>
                    <a:p>
                      <a:pPr lvl="0" algn="l"/>
                      <a:r>
                        <a:rPr lang="en-US" altLang="zh-CN" sz="1400" dirty="0"/>
                        <a:t>MaxPool3</a:t>
                      </a:r>
                      <a:endParaRPr lang="zh-CN" altLang="en-US" sz="1400" dirty="0"/>
                    </a:p>
                  </a:txBody>
                  <a:tcPr>
                    <a:solidFill>
                      <a:schemeClr val="accent2">
                        <a:lumMod val="20000"/>
                        <a:lumOff val="80000"/>
                      </a:schemeClr>
                    </a:solidFill>
                  </a:tcPr>
                </a:tc>
                <a:tc>
                  <a:txBody>
                    <a:bodyPr/>
                    <a:lstStyle/>
                    <a:p>
                      <a:pPr lvl="0" algn="l"/>
                      <a:r>
                        <a:rPr lang="en-US" altLang="zh-CN" sz="1400" dirty="0"/>
                        <a:t>6*6*256</a:t>
                      </a:r>
                      <a:endParaRPr lang="zh-CN" altLang="en-US" sz="1400" dirty="0"/>
                    </a:p>
                  </a:txBody>
                  <a:tcPr>
                    <a:solidFill>
                      <a:schemeClr val="accent2">
                        <a:lumMod val="20000"/>
                        <a:lumOff val="80000"/>
                      </a:schemeClr>
                    </a:solidFill>
                  </a:tcPr>
                </a:tc>
                <a:tc>
                  <a:txBody>
                    <a:bodyPr/>
                    <a:lstStyle/>
                    <a:p>
                      <a:pPr lvl="0" algn="l"/>
                      <a:r>
                        <a:rPr lang="en-US" altLang="zh-CN" sz="1400" dirty="0"/>
                        <a:t>0</a:t>
                      </a:r>
                    </a:p>
                  </a:txBody>
                  <a:tcPr>
                    <a:solidFill>
                      <a:schemeClr val="accent2">
                        <a:lumMod val="20000"/>
                        <a:lumOff val="80000"/>
                      </a:schemeClr>
                    </a:solidFill>
                  </a:tcPr>
                </a:tc>
                <a:extLst>
                  <a:ext uri="{0D108BD9-81ED-4DB2-BD59-A6C34878D82A}">
                    <a16:rowId xmlns:a16="http://schemas.microsoft.com/office/drawing/2014/main" xmlns="" val="741479422"/>
                  </a:ext>
                </a:extLst>
              </a:tr>
              <a:tr h="328588">
                <a:tc>
                  <a:txBody>
                    <a:bodyPr/>
                    <a:lstStyle/>
                    <a:p>
                      <a:pPr lvl="0" algn="l"/>
                      <a:r>
                        <a:rPr lang="en-US" altLang="zh-CN" sz="1400" dirty="0"/>
                        <a:t>Fc6+Dropout</a:t>
                      </a:r>
                      <a:endParaRPr lang="zh-CN" altLang="en-US" sz="1400" dirty="0"/>
                    </a:p>
                  </a:txBody>
                  <a:tcPr>
                    <a:solidFill>
                      <a:schemeClr val="accent5">
                        <a:lumMod val="20000"/>
                        <a:lumOff val="80000"/>
                      </a:schemeClr>
                    </a:solidFill>
                  </a:tcPr>
                </a:tc>
                <a:tc>
                  <a:txBody>
                    <a:bodyPr/>
                    <a:lstStyle/>
                    <a:p>
                      <a:pPr lvl="0" algn="l"/>
                      <a:r>
                        <a:rPr lang="en-US" altLang="zh-CN" sz="1400" dirty="0"/>
                        <a:t>4096</a:t>
                      </a:r>
                      <a:endParaRPr lang="zh-CN" altLang="en-US" sz="1400" dirty="0"/>
                    </a:p>
                  </a:txBody>
                  <a:tcPr>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a:t>(6*6*128*2+1)*4096</a:t>
                      </a:r>
                      <a:endParaRPr lang="zh-CN" altLang="en-US" sz="1400" dirty="0"/>
                    </a:p>
                  </a:txBody>
                  <a:tcPr>
                    <a:solidFill>
                      <a:schemeClr val="accent5">
                        <a:lumMod val="20000"/>
                        <a:lumOff val="80000"/>
                      </a:schemeClr>
                    </a:solidFill>
                  </a:tcPr>
                </a:tc>
                <a:extLst>
                  <a:ext uri="{0D108BD9-81ED-4DB2-BD59-A6C34878D82A}">
                    <a16:rowId xmlns:a16="http://schemas.microsoft.com/office/drawing/2014/main" xmlns="" val="3324644156"/>
                  </a:ext>
                </a:extLst>
              </a:tr>
              <a:tr h="328588">
                <a:tc>
                  <a:txBody>
                    <a:bodyPr/>
                    <a:lstStyle/>
                    <a:p>
                      <a:pPr lvl="0" algn="l"/>
                      <a:r>
                        <a:rPr lang="en-US" altLang="zh-CN" sz="1400" dirty="0"/>
                        <a:t>Fc7+Dropout</a:t>
                      </a:r>
                      <a:endParaRPr lang="zh-CN" altLang="en-US" sz="1400" dirty="0"/>
                    </a:p>
                  </a:txBody>
                  <a:tcPr>
                    <a:solidFill>
                      <a:schemeClr val="accent5">
                        <a:lumMod val="20000"/>
                        <a:lumOff val="80000"/>
                      </a:schemeClr>
                    </a:solidFill>
                  </a:tcPr>
                </a:tc>
                <a:tc>
                  <a:txBody>
                    <a:bodyPr/>
                    <a:lstStyle/>
                    <a:p>
                      <a:pPr lvl="0" algn="l"/>
                      <a:r>
                        <a:rPr lang="en-US" altLang="zh-CN" sz="1400" dirty="0"/>
                        <a:t>4096</a:t>
                      </a:r>
                      <a:endParaRPr lang="zh-CN" altLang="en-US" sz="1400" dirty="0"/>
                    </a:p>
                  </a:txBody>
                  <a:tcPr>
                    <a:solidFill>
                      <a:schemeClr val="accent5">
                        <a:lumMod val="20000"/>
                        <a:lumOff val="80000"/>
                      </a:schemeClr>
                    </a:solidFill>
                  </a:tcPr>
                </a:tc>
                <a:tc>
                  <a:txBody>
                    <a:bodyPr/>
                    <a:lstStyle/>
                    <a:p>
                      <a:pPr lvl="0" algn="l"/>
                      <a:r>
                        <a:rPr lang="en-US" altLang="zh-CN" sz="1400"/>
                        <a:t>(4096+1)</a:t>
                      </a:r>
                      <a:r>
                        <a:rPr lang="zh-CN" altLang="en-US" sz="1400"/>
                        <a:t>*</a:t>
                      </a:r>
                      <a:r>
                        <a:rPr lang="en-US" altLang="zh-CN" sz="1400" dirty="0"/>
                        <a:t>4096</a:t>
                      </a:r>
                    </a:p>
                  </a:txBody>
                  <a:tcPr>
                    <a:solidFill>
                      <a:schemeClr val="accent5">
                        <a:lumMod val="20000"/>
                        <a:lumOff val="80000"/>
                      </a:schemeClr>
                    </a:solidFill>
                  </a:tcPr>
                </a:tc>
                <a:extLst>
                  <a:ext uri="{0D108BD9-81ED-4DB2-BD59-A6C34878D82A}">
                    <a16:rowId xmlns:a16="http://schemas.microsoft.com/office/drawing/2014/main" xmlns="" val="3988361507"/>
                  </a:ext>
                </a:extLst>
              </a:tr>
              <a:tr h="328588">
                <a:tc>
                  <a:txBody>
                    <a:bodyPr/>
                    <a:lstStyle/>
                    <a:p>
                      <a:pPr lvl="0" algn="l"/>
                      <a:r>
                        <a:rPr lang="en-US" altLang="zh-CN" sz="1400" dirty="0"/>
                        <a:t>Fc8</a:t>
                      </a:r>
                      <a:endParaRPr lang="zh-CN" altLang="en-US" sz="1400" dirty="0"/>
                    </a:p>
                  </a:txBody>
                  <a:tcPr>
                    <a:solidFill>
                      <a:schemeClr val="accent5">
                        <a:lumMod val="20000"/>
                        <a:lumOff val="80000"/>
                      </a:schemeClr>
                    </a:solidFill>
                  </a:tcPr>
                </a:tc>
                <a:tc>
                  <a:txBody>
                    <a:bodyPr/>
                    <a:lstStyle/>
                    <a:p>
                      <a:pPr lvl="0" algn="l"/>
                      <a:r>
                        <a:rPr lang="en-US" altLang="zh-CN" sz="1400" dirty="0"/>
                        <a:t>1000</a:t>
                      </a:r>
                      <a:endParaRPr lang="zh-CN" altLang="en-US" sz="1400" dirty="0"/>
                    </a:p>
                  </a:txBody>
                  <a:tcPr>
                    <a:solidFill>
                      <a:schemeClr val="accent5">
                        <a:lumMod val="20000"/>
                        <a:lumOff val="80000"/>
                      </a:schemeClr>
                    </a:solidFill>
                  </a:tcPr>
                </a:tc>
                <a:tc>
                  <a:txBody>
                    <a:bodyPr/>
                    <a:lstStyle/>
                    <a:p>
                      <a:pPr lvl="0" algn="l"/>
                      <a:r>
                        <a:rPr lang="en-US" altLang="zh-CN" sz="1400" dirty="0"/>
                        <a:t>(4096+1)</a:t>
                      </a:r>
                      <a:r>
                        <a:rPr lang="zh-CN" altLang="en-US" sz="1400" dirty="0"/>
                        <a:t>*</a:t>
                      </a:r>
                      <a:r>
                        <a:rPr lang="en-US" altLang="zh-CN" sz="1400" dirty="0"/>
                        <a:t>1000</a:t>
                      </a:r>
                    </a:p>
                  </a:txBody>
                  <a:tcPr>
                    <a:solidFill>
                      <a:schemeClr val="accent5">
                        <a:lumMod val="20000"/>
                        <a:lumOff val="80000"/>
                      </a:schemeClr>
                    </a:solidFill>
                  </a:tcPr>
                </a:tc>
                <a:extLst>
                  <a:ext uri="{0D108BD9-81ED-4DB2-BD59-A6C34878D82A}">
                    <a16:rowId xmlns:a16="http://schemas.microsoft.com/office/drawing/2014/main" xmlns="" val="2598321450"/>
                  </a:ext>
                </a:extLst>
              </a:tr>
            </a:tbl>
          </a:graphicData>
        </a:graphic>
      </p:graphicFrame>
      <p:pic>
        <p:nvPicPr>
          <p:cNvPr id="10" name="图片 2">
            <a:extLst>
              <a:ext uri="{FF2B5EF4-FFF2-40B4-BE49-F238E27FC236}">
                <a16:creationId xmlns:a16="http://schemas.microsoft.com/office/drawing/2014/main" xmlns="" id="{E18AB90B-DC0E-46DB-BDCA-2238C38E77EF}"/>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81092" y="-73282"/>
            <a:ext cx="7510908" cy="223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a:extLst>
              <a:ext uri="{FF2B5EF4-FFF2-40B4-BE49-F238E27FC236}">
                <a16:creationId xmlns:a16="http://schemas.microsoft.com/office/drawing/2014/main" xmlns="" id="{F7228F36-2341-4E59-8617-556078BBD81F}"/>
              </a:ext>
            </a:extLst>
          </p:cNvPr>
          <p:cNvSpPr/>
          <p:nvPr/>
        </p:nvSpPr>
        <p:spPr>
          <a:xfrm>
            <a:off x="6096000" y="2166043"/>
            <a:ext cx="5310378" cy="3416320"/>
          </a:xfrm>
          <a:prstGeom prst="rect">
            <a:avLst/>
          </a:prstGeom>
        </p:spPr>
        <p:txBody>
          <a:bodyPr wrap="square">
            <a:spAutoFit/>
          </a:bodyPr>
          <a:lstStyle/>
          <a:p>
            <a:pPr marL="0" lvl="1" indent="-342900" defTabSz="914400">
              <a:lnSpc>
                <a:spcPct val="150000"/>
              </a:lnSpc>
              <a:buFont typeface="Wingdings" panose="05000000000000000000" pitchFamily="2" charset="2"/>
              <a:buChar char="ü"/>
              <a:defRPr/>
            </a:pPr>
            <a:r>
              <a:rPr lang="en-US" altLang="zh-CN" sz="1600" dirty="0">
                <a:solidFill>
                  <a:srgbClr val="FF3300"/>
                </a:solidFill>
                <a:latin typeface="华文楷体" panose="02010600040101010101" pitchFamily="2" charset="-122"/>
                <a:ea typeface="华文楷体" panose="02010600040101010101" pitchFamily="2" charset="-122"/>
              </a:rPr>
              <a:t>Details</a:t>
            </a:r>
            <a:r>
              <a:rPr lang="zh-CN" altLang="en-US" sz="1600" dirty="0">
                <a:solidFill>
                  <a:prstClr val="black"/>
                </a:solidFill>
                <a:latin typeface="华文楷体" panose="02010600040101010101" pitchFamily="2" charset="-122"/>
                <a:ea typeface="华文楷体" panose="02010600040101010101" pitchFamily="2" charset="-122"/>
              </a:rPr>
              <a:t>：</a:t>
            </a:r>
            <a:endParaRPr lang="en-US" altLang="zh-CN" sz="1600" dirty="0">
              <a:solidFill>
                <a:prstClr val="black"/>
              </a:solidFill>
              <a:latin typeface="华文楷体" panose="02010600040101010101" pitchFamily="2" charset="-122"/>
              <a:ea typeface="华文楷体" panose="02010600040101010101" pitchFamily="2" charset="-122"/>
            </a:endParaRPr>
          </a:p>
          <a:p>
            <a:pPr marL="0" lvl="1" defTabSz="914400">
              <a:lnSpc>
                <a:spcPct val="150000"/>
              </a:lnSpc>
              <a:defRPr/>
            </a:pPr>
            <a:r>
              <a:rPr lang="en-US" altLang="zh-CN" sz="1600" dirty="0">
                <a:solidFill>
                  <a:prstClr val="black"/>
                </a:solidFill>
                <a:latin typeface="华文楷体" panose="02010600040101010101" pitchFamily="2" charset="-122"/>
                <a:ea typeface="华文楷体" panose="02010600040101010101" pitchFamily="2" charset="-122"/>
              </a:rPr>
              <a:t>	</a:t>
            </a:r>
            <a:r>
              <a:rPr lang="zh-CN" altLang="en-US" sz="1600" b="1" dirty="0">
                <a:solidFill>
                  <a:prstClr val="black"/>
                </a:solidFill>
                <a:latin typeface="华文楷体" panose="02010600040101010101" pitchFamily="2" charset="-122"/>
                <a:ea typeface="华文楷体" panose="02010600040101010101" pitchFamily="2" charset="-122"/>
              </a:rPr>
              <a:t>分组卷积</a:t>
            </a:r>
            <a:endParaRPr lang="en-US" altLang="zh-CN" sz="1600" b="1" dirty="0">
              <a:solidFill>
                <a:prstClr val="black"/>
              </a:solidFill>
              <a:latin typeface="华文楷体" panose="02010600040101010101" pitchFamily="2" charset="-122"/>
              <a:ea typeface="华文楷体" panose="02010600040101010101" pitchFamily="2" charset="-122"/>
            </a:endParaRPr>
          </a:p>
          <a:p>
            <a:pPr marL="0" lvl="1" defTabSz="914400">
              <a:lnSpc>
                <a:spcPct val="150000"/>
              </a:lnSpc>
              <a:defRPr/>
            </a:pPr>
            <a:r>
              <a:rPr lang="en-US" altLang="zh-CN" sz="1600" b="1" dirty="0">
                <a:solidFill>
                  <a:prstClr val="black"/>
                </a:solidFill>
                <a:latin typeface="华文楷体" panose="02010600040101010101" pitchFamily="2" charset="-122"/>
                <a:ea typeface="华文楷体" panose="02010600040101010101" pitchFamily="2" charset="-122"/>
              </a:rPr>
              <a:t>	</a:t>
            </a:r>
            <a:r>
              <a:rPr lang="zh-CN" altLang="en-US" sz="1600" b="1" dirty="0">
                <a:solidFill>
                  <a:prstClr val="black"/>
                </a:solidFill>
                <a:latin typeface="华文楷体" panose="02010600040101010101" pitchFamily="2" charset="-122"/>
                <a:ea typeface="华文楷体" panose="02010600040101010101" pitchFamily="2" charset="-122"/>
              </a:rPr>
              <a:t>第一次使用</a:t>
            </a:r>
            <a:r>
              <a:rPr lang="en-US" altLang="zh-CN" sz="1600" b="1" dirty="0">
                <a:solidFill>
                  <a:prstClr val="black"/>
                </a:solidFill>
                <a:latin typeface="华文楷体" panose="02010600040101010101" pitchFamily="2" charset="-122"/>
                <a:ea typeface="华文楷体" panose="02010600040101010101" pitchFamily="2" charset="-122"/>
              </a:rPr>
              <a:t>ReLU</a:t>
            </a:r>
          </a:p>
          <a:p>
            <a:pPr marL="0" lvl="1" defTabSz="914400">
              <a:lnSpc>
                <a:spcPct val="150000"/>
              </a:lnSpc>
              <a:defRPr/>
            </a:pPr>
            <a:r>
              <a:rPr lang="en-US" altLang="zh-CN" sz="1600" b="1" dirty="0">
                <a:solidFill>
                  <a:prstClr val="black"/>
                </a:solidFill>
                <a:latin typeface="华文楷体" panose="02010600040101010101" pitchFamily="2" charset="-122"/>
                <a:ea typeface="华文楷体" panose="02010600040101010101" pitchFamily="2" charset="-122"/>
              </a:rPr>
              <a:t>	data</a:t>
            </a:r>
            <a:r>
              <a:rPr lang="zh-CN" altLang="en-US" sz="1600" b="1" dirty="0">
                <a:solidFill>
                  <a:prstClr val="black"/>
                </a:solidFill>
                <a:latin typeface="华文楷体" panose="02010600040101010101" pitchFamily="2" charset="-122"/>
                <a:ea typeface="华文楷体" panose="02010600040101010101" pitchFamily="2" charset="-122"/>
              </a:rPr>
              <a:t> </a:t>
            </a:r>
            <a:r>
              <a:rPr lang="en-US" altLang="zh-CN" sz="1600" b="1" dirty="0">
                <a:solidFill>
                  <a:prstClr val="black"/>
                </a:solidFill>
                <a:latin typeface="华文楷体" panose="02010600040101010101" pitchFamily="2" charset="-122"/>
                <a:ea typeface="华文楷体" panose="02010600040101010101" pitchFamily="2" charset="-122"/>
              </a:rPr>
              <a:t>augmentation</a:t>
            </a:r>
          </a:p>
          <a:p>
            <a:pPr marL="0" lvl="1" defTabSz="914400">
              <a:lnSpc>
                <a:spcPct val="150000"/>
              </a:lnSpc>
              <a:defRPr/>
            </a:pPr>
            <a:r>
              <a:rPr lang="en-US" altLang="zh-CN" sz="1600" b="1" dirty="0">
                <a:solidFill>
                  <a:prstClr val="black"/>
                </a:solidFill>
                <a:latin typeface="华文楷体" panose="02010600040101010101" pitchFamily="2" charset="-122"/>
                <a:ea typeface="华文楷体" panose="02010600040101010101" pitchFamily="2" charset="-122"/>
              </a:rPr>
              <a:t>	dropout = 0.5	</a:t>
            </a:r>
          </a:p>
          <a:p>
            <a:pPr marL="0" lvl="1" defTabSz="914400">
              <a:lnSpc>
                <a:spcPct val="150000"/>
              </a:lnSpc>
              <a:defRPr/>
            </a:pPr>
            <a:r>
              <a:rPr lang="en-US" altLang="zh-CN" sz="1600" b="1" dirty="0">
                <a:solidFill>
                  <a:prstClr val="black"/>
                </a:solidFill>
                <a:latin typeface="华文楷体" panose="02010600040101010101" pitchFamily="2" charset="-122"/>
                <a:ea typeface="华文楷体" panose="02010600040101010101" pitchFamily="2" charset="-122"/>
              </a:rPr>
              <a:t>	</a:t>
            </a:r>
            <a:r>
              <a:rPr lang="en-US" altLang="zh-CN" sz="1600" dirty="0">
                <a:solidFill>
                  <a:prstClr val="black"/>
                </a:solidFill>
                <a:latin typeface="华文楷体" panose="02010600040101010101" pitchFamily="2" charset="-122"/>
                <a:ea typeface="华文楷体" panose="02010600040101010101" pitchFamily="2" charset="-122"/>
              </a:rPr>
              <a:t>batch-size = 128				SGD momentum = 0.9			learning-rate = 1e-2				L2 weight-decay = 5e-4	</a:t>
            </a:r>
            <a:r>
              <a:rPr lang="en-US" altLang="zh-CN" sz="1600">
                <a:solidFill>
                  <a:prstClr val="black"/>
                </a:solidFill>
                <a:latin typeface="华文楷体" panose="02010600040101010101" pitchFamily="2" charset="-122"/>
                <a:ea typeface="华文楷体" panose="02010600040101010101" pitchFamily="2" charset="-122"/>
              </a:rPr>
              <a:t>	</a:t>
            </a:r>
            <a:endParaRPr lang="en-US" altLang="zh-CN" sz="1600" dirty="0">
              <a:solidFill>
                <a:prstClr val="black"/>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4669258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42069" y="1446431"/>
            <a:ext cx="7547081" cy="4858446"/>
          </a:xfrm>
          <a:prstGeom prst="rect">
            <a:avLst/>
          </a:prstGeom>
        </p:spPr>
        <p:txBody>
          <a:bodyPr wrap="square">
            <a:spAutoFit/>
          </a:bodyPr>
          <a:lstStyle/>
          <a:p>
            <a:pPr marL="0" lvl="1" indent="-342900">
              <a:lnSpc>
                <a:spcPct val="150000"/>
              </a:lnSpc>
              <a:buFont typeface="Wingdings" panose="05000000000000000000" pitchFamily="2" charset="2"/>
              <a:buChar char="ü"/>
              <a:defRPr/>
            </a:pPr>
            <a:r>
              <a:rPr lang="en-US" altLang="zh-CN" sz="1600" dirty="0">
                <a:solidFill>
                  <a:srgbClr val="FF3300"/>
                </a:solidFill>
                <a:latin typeface="华文楷体" panose="02010600040101010101" pitchFamily="2" charset="-122"/>
                <a:ea typeface="华文楷体" panose="02010600040101010101" pitchFamily="2" charset="-122"/>
              </a:rPr>
              <a:t>Group Convolution</a:t>
            </a:r>
            <a:r>
              <a:rPr lang="zh-CN" altLang="en-US" sz="1600" dirty="0">
                <a:solidFill>
                  <a:srgbClr val="FF3300"/>
                </a:solidFill>
                <a:latin typeface="华文楷体" panose="02010600040101010101" pitchFamily="2" charset="-122"/>
                <a:ea typeface="华文楷体" panose="02010600040101010101" pitchFamily="2" charset="-122"/>
              </a:rPr>
              <a:t>（分组卷积）</a:t>
            </a:r>
            <a:r>
              <a:rPr lang="zh-CN" altLang="en-US" sz="1600" dirty="0">
                <a:latin typeface="华文楷体" panose="02010600040101010101" pitchFamily="2" charset="-122"/>
                <a:ea typeface="华文楷体" panose="02010600040101010101" pitchFamily="2" charset="-122"/>
              </a:rPr>
              <a:t>：</a:t>
            </a: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最早出现于</a:t>
            </a:r>
            <a:r>
              <a:rPr lang="en-US" altLang="zh-CN" sz="1600" dirty="0">
                <a:latin typeface="华文楷体" panose="02010600040101010101" pitchFamily="2" charset="-122"/>
                <a:ea typeface="华文楷体" panose="02010600040101010101" pitchFamily="2" charset="-122"/>
              </a:rPr>
              <a:t>AlexNet</a:t>
            </a: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硬件资源有限，卷积操作不能放在同一个</a:t>
            </a:r>
            <a:r>
              <a:rPr lang="en-US" altLang="zh-CN" sz="1600" dirty="0">
                <a:latin typeface="华文楷体" panose="02010600040101010101" pitchFamily="2" charset="-122"/>
                <a:ea typeface="华文楷体" panose="02010600040101010101" pitchFamily="2" charset="-122"/>
              </a:rPr>
              <a:t>GPU</a:t>
            </a:r>
            <a:r>
              <a:rPr lang="zh-CN" altLang="en-US" sz="1600" dirty="0">
                <a:latin typeface="华文楷体" panose="02010600040101010101" pitchFamily="2" charset="-122"/>
                <a:ea typeface="华文楷体" panose="02010600040101010101" pitchFamily="2" charset="-122"/>
              </a:rPr>
              <a:t>进行处理。</a:t>
            </a: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r>
              <a:rPr lang="en-US" altLang="zh-CN" sz="1600" b="1" dirty="0">
                <a:latin typeface="华文楷体" panose="02010600040101010101" pitchFamily="2" charset="-122"/>
                <a:ea typeface="华文楷体" panose="02010600040101010101" pitchFamily="2" charset="-122"/>
              </a:rPr>
              <a:t>Intuition</a:t>
            </a:r>
            <a:r>
              <a:rPr lang="zh-CN" altLang="en-US" sz="1600" dirty="0">
                <a:latin typeface="华文楷体" panose="02010600040101010101" pitchFamily="2" charset="-122"/>
                <a:ea typeface="华文楷体" panose="02010600040101010101" pitchFamily="2" charset="-122"/>
              </a:rPr>
              <a:t>：把</a:t>
            </a:r>
            <a:r>
              <a:rPr lang="en-US" altLang="zh-CN" sz="1600" dirty="0">
                <a:latin typeface="华文楷体" panose="02010600040101010101" pitchFamily="2" charset="-122"/>
                <a:ea typeface="华文楷体" panose="02010600040101010101" pitchFamily="2" charset="-122"/>
              </a:rPr>
              <a:t>feature maps</a:t>
            </a:r>
            <a:r>
              <a:rPr lang="zh-CN" altLang="en-US" sz="1600" dirty="0">
                <a:latin typeface="华文楷体" panose="02010600040101010101" pitchFamily="2" charset="-122"/>
                <a:ea typeface="华文楷体" panose="02010600040101010101" pitchFamily="2" charset="-122"/>
              </a:rPr>
              <a:t>分给多个</a:t>
            </a:r>
            <a:r>
              <a:rPr lang="en-US" altLang="zh-CN" sz="1600" dirty="0">
                <a:latin typeface="华文楷体" panose="02010600040101010101" pitchFamily="2" charset="-122"/>
                <a:ea typeface="华文楷体" panose="02010600040101010101" pitchFamily="2" charset="-122"/>
              </a:rPr>
              <a:t>GPU</a:t>
            </a:r>
            <a:r>
              <a:rPr lang="zh-CN" altLang="en-US" sz="1600" dirty="0">
                <a:latin typeface="华文楷体" panose="02010600040101010101" pitchFamily="2" charset="-122"/>
                <a:ea typeface="华文楷体" panose="02010600040101010101" pitchFamily="2" charset="-122"/>
              </a:rPr>
              <a:t>，对多个</a:t>
            </a:r>
            <a:r>
              <a:rPr lang="en-US" altLang="zh-CN" sz="1600" dirty="0">
                <a:latin typeface="华文楷体" panose="02010600040101010101" pitchFamily="2" charset="-122"/>
                <a:ea typeface="华文楷体" panose="02010600040101010101" pitchFamily="2" charset="-122"/>
              </a:rPr>
              <a:t>GPU</a:t>
            </a:r>
            <a:r>
              <a:rPr lang="zh-CN" altLang="en-US" sz="1600" dirty="0">
                <a:latin typeface="华文楷体" panose="02010600040101010101" pitchFamily="2" charset="-122"/>
                <a:ea typeface="华文楷体" panose="02010600040101010101" pitchFamily="2" charset="-122"/>
              </a:rPr>
              <a:t>的结果进行融合。</a:t>
            </a: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endParaRPr lang="en-US" altLang="zh-CN" sz="1600" dirty="0">
              <a:latin typeface="华文楷体" panose="02010600040101010101" pitchFamily="2" charset="-122"/>
              <a:ea typeface="华文楷体" panose="02010600040101010101" pitchFamily="2" charset="-122"/>
            </a:endParaRPr>
          </a:p>
          <a:p>
            <a:pPr marL="0" lvl="1" indent="-342900">
              <a:lnSpc>
                <a:spcPct val="150000"/>
              </a:lnSpc>
              <a:buFont typeface="Wingdings" panose="05000000000000000000" pitchFamily="2" charset="2"/>
              <a:buChar char="ü"/>
              <a:defRPr/>
            </a:pPr>
            <a:r>
              <a:rPr lang="en-US" altLang="zh-CN" sz="1600" dirty="0">
                <a:solidFill>
                  <a:srgbClr val="FF3300"/>
                </a:solidFill>
                <a:latin typeface="华文楷体" panose="02010600040101010101" pitchFamily="2" charset="-122"/>
                <a:ea typeface="华文楷体" panose="02010600040101010101" pitchFamily="2" charset="-122"/>
              </a:rPr>
              <a:t>Group Convolution</a:t>
            </a:r>
            <a:r>
              <a:rPr lang="zh-CN" altLang="en-US" sz="1600" dirty="0">
                <a:solidFill>
                  <a:srgbClr val="FF3300"/>
                </a:solidFill>
                <a:latin typeface="华文楷体" panose="02010600040101010101" pitchFamily="2" charset="-122"/>
                <a:ea typeface="华文楷体" panose="02010600040101010101" pitchFamily="2" charset="-122"/>
              </a:rPr>
              <a:t>的计算量评估</a:t>
            </a:r>
            <a:r>
              <a:rPr lang="zh-CN" altLang="en-US" sz="1600" dirty="0">
                <a:solidFill>
                  <a:prstClr val="black"/>
                </a:solidFill>
                <a:latin typeface="华文楷体" panose="02010600040101010101" pitchFamily="2" charset="-122"/>
                <a:ea typeface="华文楷体" panose="02010600040101010101" pitchFamily="2" charset="-122"/>
              </a:rPr>
              <a:t>：</a:t>
            </a: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每个</a:t>
            </a:r>
            <a:r>
              <a:rPr lang="en-US" altLang="zh-CN" sz="1600" dirty="0">
                <a:latin typeface="华文楷体" panose="02010600040101010101" pitchFamily="2" charset="-122"/>
                <a:ea typeface="华文楷体" panose="02010600040101010101" pitchFamily="2" charset="-122"/>
              </a:rPr>
              <a:t>GPU</a:t>
            </a:r>
            <a:r>
              <a:rPr lang="zh-CN" altLang="en-US" sz="1600" dirty="0">
                <a:latin typeface="华文楷体" panose="02010600040101010101" pitchFamily="2" charset="-122"/>
                <a:ea typeface="华文楷体" panose="02010600040101010101" pitchFamily="2" charset="-122"/>
              </a:rPr>
              <a:t>的计算量会降低到整个模型的</a:t>
            </a:r>
            <a:r>
              <a:rPr lang="en-US" altLang="zh-CN" sz="1600" dirty="0">
                <a:latin typeface="华文楷体" panose="02010600040101010101" pitchFamily="2" charset="-122"/>
                <a:ea typeface="华文楷体" panose="02010600040101010101" pitchFamily="2" charset="-122"/>
              </a:rPr>
              <a:t>1/groups^2</a:t>
            </a: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整体</a:t>
            </a:r>
            <a:r>
              <a:rPr lang="en-US" altLang="zh-CN" sz="1600" dirty="0">
                <a:latin typeface="华文楷体" panose="02010600040101010101" pitchFamily="2" charset="-122"/>
                <a:ea typeface="华文楷体" panose="02010600040101010101" pitchFamily="2" charset="-122"/>
              </a:rPr>
              <a:t>GPU</a:t>
            </a:r>
            <a:r>
              <a:rPr lang="zh-CN" altLang="en-US" sz="1600" dirty="0">
                <a:latin typeface="华文楷体" panose="02010600040101010101" pitchFamily="2" charset="-122"/>
                <a:ea typeface="华文楷体" panose="02010600040101010101" pitchFamily="2" charset="-122"/>
              </a:rPr>
              <a:t>的计算量会下降为</a:t>
            </a:r>
            <a:r>
              <a:rPr lang="en-US" altLang="zh-CN" sz="1600" dirty="0">
                <a:latin typeface="华文楷体" panose="02010600040101010101" pitchFamily="2" charset="-122"/>
                <a:ea typeface="华文楷体" panose="02010600040101010101" pitchFamily="2" charset="-122"/>
              </a:rPr>
              <a:t>1/groups</a:t>
            </a:r>
          </a:p>
          <a:p>
            <a:pPr marL="0" lvl="1">
              <a:lnSpc>
                <a:spcPct val="150000"/>
              </a:lnSpc>
              <a:defRPr/>
            </a:pP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rPr>
              <a:t>	Input channel = 256</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Output channel = 256</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kernel = 3</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3</a:t>
            </a: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不分组的卷积：</a:t>
            </a:r>
            <a:r>
              <a:rPr lang="en-US" altLang="zh-CN" sz="1600" dirty="0">
                <a:latin typeface="华文楷体" panose="02010600040101010101" pitchFamily="2" charset="-122"/>
                <a:ea typeface="华文楷体" panose="02010600040101010101" pitchFamily="2" charset="-122"/>
              </a:rPr>
              <a:t>256</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3</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3</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256 parameters</a:t>
            </a: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分为</a:t>
            </a:r>
            <a:r>
              <a:rPr lang="en-US" altLang="zh-CN" sz="1600" dirty="0">
                <a:latin typeface="华文楷体" panose="02010600040101010101" pitchFamily="2" charset="-122"/>
                <a:ea typeface="华文楷体" panose="02010600040101010101" pitchFamily="2" charset="-122"/>
              </a:rPr>
              <a:t>2</a:t>
            </a:r>
            <a:r>
              <a:rPr lang="zh-CN" altLang="en-US" sz="1600" dirty="0">
                <a:latin typeface="华文楷体" panose="02010600040101010101" pitchFamily="2" charset="-122"/>
                <a:ea typeface="华文楷体" panose="02010600040101010101" pitchFamily="2" charset="-122"/>
              </a:rPr>
              <a:t>组的卷积：</a:t>
            </a:r>
            <a:r>
              <a:rPr lang="en-US" altLang="zh-CN" sz="1600" dirty="0">
                <a:latin typeface="华文楷体" panose="02010600040101010101" pitchFamily="2" charset="-122"/>
                <a:ea typeface="华文楷体" panose="02010600040101010101" pitchFamily="2" charset="-122"/>
              </a:rPr>
              <a:t>128</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3</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3</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128 parameters * 2</a:t>
            </a:r>
          </a:p>
        </p:txBody>
      </p:sp>
      <p:sp>
        <p:nvSpPr>
          <p:cNvPr id="5" name="矩形 4"/>
          <p:cNvSpPr/>
          <p:nvPr/>
        </p:nvSpPr>
        <p:spPr>
          <a:xfrm>
            <a:off x="1640428" y="384062"/>
            <a:ext cx="2309699" cy="646331"/>
          </a:xfrm>
          <a:prstGeom prst="rect">
            <a:avLst/>
          </a:prstGeom>
        </p:spPr>
        <p:txBody>
          <a:bodyPr wrap="square">
            <a:spAutoFit/>
          </a:bodyPr>
          <a:lstStyle/>
          <a:p>
            <a:r>
              <a:rPr kumimoji="1" lang="en-US" altLang="zh-CN" sz="3600" b="1" dirty="0">
                <a:latin typeface="微软雅黑" panose="020B0503020204020204" pitchFamily="34" charset="-122"/>
                <a:ea typeface="微软雅黑" panose="020B0503020204020204" pitchFamily="34" charset="-122"/>
              </a:rPr>
              <a:t>AlexNet</a:t>
            </a:r>
            <a:endParaRPr lang="zh-CN" altLang="en-US" sz="3600" b="1" dirty="0">
              <a:latin typeface="微软雅黑" panose="020B0503020204020204" pitchFamily="34" charset="-122"/>
              <a:ea typeface="微软雅黑" panose="020B0503020204020204" pitchFamily="34" charset="-122"/>
            </a:endParaRPr>
          </a:p>
        </p:txBody>
      </p:sp>
      <p:grpSp>
        <p:nvGrpSpPr>
          <p:cNvPr id="36" name="组合 35"/>
          <p:cNvGrpSpPr/>
          <p:nvPr/>
        </p:nvGrpSpPr>
        <p:grpSpPr>
          <a:xfrm>
            <a:off x="6096000" y="4416304"/>
            <a:ext cx="6013131" cy="1805022"/>
            <a:chOff x="6052785" y="4170497"/>
            <a:chExt cx="6013131" cy="1805022"/>
          </a:xfrm>
          <a:solidFill>
            <a:schemeClr val="bg1"/>
          </a:solidFill>
          <a:effectLst>
            <a:outerShdw blurRad="63500" sx="102000" sy="102000" algn="ctr" rotWithShape="0">
              <a:prstClr val="black">
                <a:alpha val="40000"/>
              </a:prstClr>
            </a:outerShdw>
          </a:effectLst>
        </p:grpSpPr>
        <p:sp>
          <p:nvSpPr>
            <p:cNvPr id="11" name="矩形 10"/>
            <p:cNvSpPr/>
            <p:nvPr/>
          </p:nvSpPr>
          <p:spPr>
            <a:xfrm>
              <a:off x="6052785" y="5689982"/>
              <a:ext cx="2764930" cy="285537"/>
            </a:xfrm>
            <a:prstGeom prst="rect">
              <a:avLst/>
            </a:prstGeom>
            <a:grpFill/>
            <a:ln>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dirty="0"/>
                <a:t>Output 256d</a:t>
              </a:r>
              <a:endParaRPr lang="zh-CN" altLang="en-US" dirty="0"/>
            </a:p>
          </p:txBody>
        </p:sp>
        <p:sp>
          <p:nvSpPr>
            <p:cNvPr id="12" name="矩形 11"/>
            <p:cNvSpPr/>
            <p:nvPr/>
          </p:nvSpPr>
          <p:spPr>
            <a:xfrm>
              <a:off x="6052786" y="4170497"/>
              <a:ext cx="2764928" cy="305201"/>
            </a:xfrm>
            <a:prstGeom prst="rect">
              <a:avLst/>
            </a:prstGeom>
            <a:grpFill/>
            <a:ln>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dirty="0"/>
                <a:t>Input 256d</a:t>
              </a:r>
              <a:endParaRPr lang="zh-CN" altLang="en-US" dirty="0"/>
            </a:p>
          </p:txBody>
        </p:sp>
        <p:sp>
          <p:nvSpPr>
            <p:cNvPr id="13" name="矩形 12"/>
            <p:cNvSpPr/>
            <p:nvPr/>
          </p:nvSpPr>
          <p:spPr>
            <a:xfrm>
              <a:off x="6052785" y="4930239"/>
              <a:ext cx="2764928" cy="305201"/>
            </a:xfrm>
            <a:prstGeom prst="rect">
              <a:avLst/>
            </a:prstGeom>
            <a:solidFill>
              <a:srgbClr val="D7EAD5"/>
            </a:solidFill>
            <a:ln>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dirty="0"/>
                <a:t>3*3*256 filter</a:t>
              </a:r>
              <a:endParaRPr lang="zh-CN" altLang="en-US" dirty="0"/>
            </a:p>
          </p:txBody>
        </p:sp>
        <p:cxnSp>
          <p:nvCxnSpPr>
            <p:cNvPr id="16" name="直接箭头连接符 15"/>
            <p:cNvCxnSpPr>
              <a:stCxn id="12" idx="2"/>
              <a:endCxn id="13" idx="0"/>
            </p:cNvCxnSpPr>
            <p:nvPr/>
          </p:nvCxnSpPr>
          <p:spPr>
            <a:xfrm flipH="1">
              <a:off x="7435249" y="4475698"/>
              <a:ext cx="1" cy="454541"/>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a:off x="7435246" y="5235439"/>
              <a:ext cx="3" cy="454541"/>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9055805" y="5689982"/>
              <a:ext cx="1505057" cy="285537"/>
            </a:xfrm>
            <a:prstGeom prst="rect">
              <a:avLst/>
            </a:prstGeom>
            <a:grpFill/>
            <a:ln>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dirty="0"/>
                <a:t>Output 128d</a:t>
              </a:r>
              <a:endParaRPr lang="zh-CN" altLang="en-US" dirty="0"/>
            </a:p>
          </p:txBody>
        </p:sp>
        <p:sp>
          <p:nvSpPr>
            <p:cNvPr id="22" name="矩形 21"/>
            <p:cNvSpPr/>
            <p:nvPr/>
          </p:nvSpPr>
          <p:spPr>
            <a:xfrm>
              <a:off x="9055806" y="4170497"/>
              <a:ext cx="1505056" cy="305201"/>
            </a:xfrm>
            <a:prstGeom prst="rect">
              <a:avLst/>
            </a:prstGeom>
            <a:grpFill/>
            <a:ln>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dirty="0"/>
                <a:t>Input 128d</a:t>
              </a:r>
              <a:endParaRPr lang="zh-CN" altLang="en-US" dirty="0"/>
            </a:p>
          </p:txBody>
        </p:sp>
        <p:sp>
          <p:nvSpPr>
            <p:cNvPr id="23" name="矩形 22"/>
            <p:cNvSpPr/>
            <p:nvPr/>
          </p:nvSpPr>
          <p:spPr>
            <a:xfrm>
              <a:off x="9055805" y="4930239"/>
              <a:ext cx="1505056" cy="305201"/>
            </a:xfrm>
            <a:prstGeom prst="rect">
              <a:avLst/>
            </a:prstGeom>
            <a:solidFill>
              <a:srgbClr val="D7EAD5"/>
            </a:solidFill>
            <a:ln>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dirty="0"/>
                <a:t>3*3*128 filter</a:t>
              </a:r>
              <a:endParaRPr lang="zh-CN" altLang="en-US" dirty="0"/>
            </a:p>
          </p:txBody>
        </p:sp>
        <p:cxnSp>
          <p:nvCxnSpPr>
            <p:cNvPr id="24" name="直接箭头连接符 23"/>
            <p:cNvCxnSpPr>
              <a:stCxn id="22" idx="2"/>
              <a:endCxn id="23" idx="0"/>
            </p:cNvCxnSpPr>
            <p:nvPr/>
          </p:nvCxnSpPr>
          <p:spPr>
            <a:xfrm flipH="1">
              <a:off x="9808333" y="4475698"/>
              <a:ext cx="1" cy="454541"/>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9804070" y="5235439"/>
              <a:ext cx="1" cy="454541"/>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10560859" y="5689982"/>
              <a:ext cx="1505057" cy="285537"/>
            </a:xfrm>
            <a:prstGeom prst="rect">
              <a:avLst/>
            </a:prstGeom>
            <a:grpFill/>
            <a:ln>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dirty="0"/>
                <a:t>Output 128d</a:t>
              </a:r>
              <a:endParaRPr lang="zh-CN" altLang="en-US" dirty="0"/>
            </a:p>
          </p:txBody>
        </p:sp>
        <p:sp>
          <p:nvSpPr>
            <p:cNvPr id="32" name="矩形 31"/>
            <p:cNvSpPr/>
            <p:nvPr/>
          </p:nvSpPr>
          <p:spPr>
            <a:xfrm>
              <a:off x="10560860" y="4170497"/>
              <a:ext cx="1505056" cy="305201"/>
            </a:xfrm>
            <a:prstGeom prst="rect">
              <a:avLst/>
            </a:prstGeom>
            <a:grpFill/>
            <a:ln>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dirty="0"/>
                <a:t>Input 128d</a:t>
              </a:r>
              <a:endParaRPr lang="zh-CN" altLang="en-US" dirty="0"/>
            </a:p>
          </p:txBody>
        </p:sp>
        <p:sp>
          <p:nvSpPr>
            <p:cNvPr id="33" name="矩形 32"/>
            <p:cNvSpPr/>
            <p:nvPr/>
          </p:nvSpPr>
          <p:spPr>
            <a:xfrm>
              <a:off x="10560859" y="4930239"/>
              <a:ext cx="1505056" cy="305201"/>
            </a:xfrm>
            <a:prstGeom prst="rect">
              <a:avLst/>
            </a:prstGeom>
            <a:solidFill>
              <a:srgbClr val="D7EAD5"/>
            </a:solidFill>
            <a:ln>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dirty="0"/>
                <a:t>3*3*128 filter</a:t>
              </a:r>
              <a:endParaRPr lang="zh-CN" altLang="en-US" dirty="0"/>
            </a:p>
          </p:txBody>
        </p:sp>
        <p:cxnSp>
          <p:nvCxnSpPr>
            <p:cNvPr id="34" name="直接箭头连接符 33"/>
            <p:cNvCxnSpPr>
              <a:stCxn id="32" idx="2"/>
              <a:endCxn id="33" idx="0"/>
            </p:cNvCxnSpPr>
            <p:nvPr/>
          </p:nvCxnSpPr>
          <p:spPr>
            <a:xfrm flipH="1">
              <a:off x="11313387" y="4475698"/>
              <a:ext cx="1" cy="454541"/>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H="1">
              <a:off x="11309125" y="5235439"/>
              <a:ext cx="1" cy="454541"/>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27" name="图片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01555" y="1107106"/>
            <a:ext cx="6118746" cy="182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s://raw.githubusercontent.com/stdcoutzyx/Blogs/master/blogs/imgs/n7-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40591" y="625745"/>
            <a:ext cx="4847835" cy="2264382"/>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a:stretch>
            <a:fillRect/>
          </a:stretch>
        </p:blipFill>
        <p:spPr>
          <a:xfrm>
            <a:off x="6241457" y="4914791"/>
            <a:ext cx="4765842" cy="1425877"/>
          </a:xfrm>
          <a:prstGeom prst="rect">
            <a:avLst/>
          </a:prstGeom>
        </p:spPr>
      </p:pic>
      <p:sp>
        <p:nvSpPr>
          <p:cNvPr id="13" name="矩形 12"/>
          <p:cNvSpPr/>
          <p:nvPr/>
        </p:nvSpPr>
        <p:spPr>
          <a:xfrm>
            <a:off x="1640428" y="384062"/>
            <a:ext cx="2309699" cy="646331"/>
          </a:xfrm>
          <a:prstGeom prst="rect">
            <a:avLst/>
          </a:prstGeom>
        </p:spPr>
        <p:txBody>
          <a:bodyPr wrap="square">
            <a:spAutoFit/>
          </a:bodyPr>
          <a:lstStyle/>
          <a:p>
            <a:r>
              <a:rPr kumimoji="1" lang="en-US" altLang="zh-CN" sz="3600" b="1" dirty="0">
                <a:latin typeface="微软雅黑" panose="020B0503020204020204" pitchFamily="34" charset="-122"/>
                <a:ea typeface="微软雅黑" panose="020B0503020204020204" pitchFamily="34" charset="-122"/>
              </a:rPr>
              <a:t>AlexNet</a:t>
            </a:r>
            <a:endParaRPr lang="zh-CN" altLang="en-US" sz="3600" b="1"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 name="矩形 5"/>
              <p:cNvSpPr/>
              <p:nvPr/>
            </p:nvSpPr>
            <p:spPr>
              <a:xfrm>
                <a:off x="663455" y="1569358"/>
                <a:ext cx="5639022" cy="4858446"/>
              </a:xfrm>
              <a:prstGeom prst="rect">
                <a:avLst/>
              </a:prstGeom>
            </p:spPr>
            <p:txBody>
              <a:bodyPr wrap="square">
                <a:spAutoFit/>
              </a:bodyPr>
              <a:lstStyle/>
              <a:p>
                <a:pPr marL="285750" lvl="1" indent="-285750">
                  <a:lnSpc>
                    <a:spcPct val="150000"/>
                  </a:lnSpc>
                  <a:buFont typeface="Wingdings" panose="05000000000000000000" pitchFamily="2" charset="2"/>
                  <a:buChar char="ü"/>
                  <a:defRPr/>
                </a:pPr>
                <a:r>
                  <a:rPr lang="en-US" altLang="zh-CN" sz="1600" dirty="0">
                    <a:solidFill>
                      <a:srgbClr val="FF3300"/>
                    </a:solidFill>
                    <a:latin typeface="华文楷体" panose="02010600040101010101" pitchFamily="2" charset="-122"/>
                    <a:ea typeface="华文楷体" panose="02010600040101010101" pitchFamily="2" charset="-122"/>
                  </a:rPr>
                  <a:t> Dropout</a:t>
                </a:r>
                <a:r>
                  <a:rPr lang="zh-CN" altLang="en-US" sz="1600" dirty="0">
                    <a:solidFill>
                      <a:srgbClr val="FF3300"/>
                    </a:solidFill>
                    <a:latin typeface="华文楷体" panose="02010600040101010101" pitchFamily="2" charset="-122"/>
                    <a:ea typeface="华文楷体" panose="02010600040101010101" pitchFamily="2" charset="-122"/>
                  </a:rPr>
                  <a:t>原理和使用：</a:t>
                </a:r>
                <a:endParaRPr lang="en-US" altLang="zh-CN" sz="1600" dirty="0">
                  <a:solidFill>
                    <a:srgbClr val="FF3300"/>
                  </a:solidFill>
                  <a:latin typeface="华文楷体" panose="02010600040101010101" pitchFamily="2" charset="-122"/>
                  <a:ea typeface="华文楷体" panose="02010600040101010101" pitchFamily="2" charset="-122"/>
                </a:endParaRPr>
              </a:p>
              <a:p>
                <a:pPr marL="0" lvl="1">
                  <a:lnSpc>
                    <a:spcPct val="150000"/>
                  </a:lnSpc>
                  <a:defRPr/>
                </a:pP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rPr>
                  <a:t>	N</a:t>
                </a:r>
                <a:r>
                  <a:rPr lang="zh-CN" altLang="en-US" sz="1600" dirty="0">
                    <a:latin typeface="华文楷体" panose="02010600040101010101" pitchFamily="2" charset="-122"/>
                    <a:ea typeface="华文楷体" panose="02010600040101010101" pitchFamily="2" charset="-122"/>
                  </a:rPr>
                  <a:t>个节点的网络，</a:t>
                </a:r>
                <a:r>
                  <a:rPr lang="en-US" altLang="zh-CN" sz="1600" dirty="0">
                    <a:latin typeface="华文楷体" panose="02010600040101010101" pitchFamily="2" charset="-122"/>
                    <a:ea typeface="华文楷体" panose="02010600040101010101" pitchFamily="2" charset="-122"/>
                  </a:rPr>
                  <a:t>Dropout = </a:t>
                </a:r>
                <a:r>
                  <a:rPr lang="zh-CN" altLang="en-US" sz="1600" dirty="0">
                    <a:latin typeface="华文楷体" panose="02010600040101010101" pitchFamily="2" charset="-122"/>
                    <a:ea typeface="华文楷体" panose="02010600040101010101" pitchFamily="2" charset="-122"/>
                  </a:rPr>
                  <a:t>同时训练</a:t>
                </a:r>
                <a14:m>
                  <m:oMath xmlns:m="http://schemas.openxmlformats.org/officeDocument/2006/math">
                    <m:sSup>
                      <m:sSupPr>
                        <m:ctrlPr>
                          <a:rPr lang="en-US" altLang="zh-CN" sz="1600" i="1">
                            <a:latin typeface="Cambria Math"/>
                            <a:ea typeface="华文楷体" panose="02010600040101010101" pitchFamily="2" charset="-122"/>
                          </a:rPr>
                        </m:ctrlPr>
                      </m:sSupPr>
                      <m:e>
                        <m:r>
                          <a:rPr lang="en-US" altLang="zh-CN" sz="1600" i="1">
                            <a:latin typeface="Cambria Math" panose="02040503050406030204" pitchFamily="18" charset="0"/>
                            <a:ea typeface="华文楷体" panose="02010600040101010101" pitchFamily="2" charset="-122"/>
                          </a:rPr>
                          <m:t>2</m:t>
                        </m:r>
                      </m:e>
                      <m:sup>
                        <m:r>
                          <m:rPr>
                            <m:sty m:val="p"/>
                          </m:rPr>
                          <a:rPr lang="en-US" altLang="zh-CN" sz="1600" i="1">
                            <a:latin typeface="Cambria Math" panose="02040503050406030204" pitchFamily="18" charset="0"/>
                            <a:ea typeface="华文楷体" panose="02010600040101010101" pitchFamily="2" charset="-122"/>
                          </a:rPr>
                          <m:t>n</m:t>
                        </m:r>
                      </m:sup>
                    </m:sSup>
                  </m:oMath>
                </a14:m>
                <a:r>
                  <a:rPr lang="zh-CN" altLang="en-US" sz="1600" dirty="0">
                    <a:latin typeface="华文楷体" panose="02010600040101010101" pitchFamily="2" charset="-122"/>
                    <a:ea typeface="华文楷体" panose="02010600040101010101" pitchFamily="2" charset="-122"/>
                  </a:rPr>
                  <a:t>个网络</a:t>
                </a: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是</a:t>
                </a:r>
                <a:r>
                  <a:rPr lang="en-US" altLang="zh-CN" sz="1600" dirty="0">
                    <a:latin typeface="华文楷体" panose="02010600040101010101" pitchFamily="2" charset="-122"/>
                    <a:ea typeface="华文楷体" panose="02010600040101010101" pitchFamily="2" charset="-122"/>
                  </a:rPr>
                  <a:t>ensemble</a:t>
                </a:r>
                <a:r>
                  <a:rPr lang="zh-CN" altLang="en-US" sz="1600" dirty="0">
                    <a:latin typeface="华文楷体" panose="02010600040101010101" pitchFamily="2" charset="-122"/>
                    <a:ea typeface="华文楷体" panose="02010600040101010101" pitchFamily="2" charset="-122"/>
                  </a:rPr>
                  <a:t>在分类性能上的一个近似，减弱了神经元节点间的联合适应性，在不大幅增加计算量的情形下防止过拟合，增强了泛化能力</a:t>
                </a: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p>
              <a:p>
                <a:pPr marL="0" lvl="1">
                  <a:lnSpc>
                    <a:spcPct val="150000"/>
                  </a:lnSpc>
                  <a:defRPr/>
                </a:pPr>
                <a:r>
                  <a:rPr lang="en-US" altLang="zh-CN" sz="1600" dirty="0">
                    <a:latin typeface="华文楷体" panose="02010600040101010101" pitchFamily="2" charset="-122"/>
                    <a:ea typeface="华文楷体" panose="02010600040101010101" pitchFamily="2" charset="-122"/>
                  </a:rPr>
                  <a:t>	 dropout = 0.5</a:t>
                </a:r>
                <a:r>
                  <a:rPr lang="zh-CN" altLang="en-US" sz="1600" dirty="0">
                    <a:latin typeface="华文楷体" panose="02010600040101010101" pitchFamily="2" charset="-122"/>
                    <a:ea typeface="华文楷体" panose="02010600040101010101" pitchFamily="2" charset="-122"/>
                  </a:rPr>
                  <a:t>效果最好，随机生成的网络结构最多</a:t>
                </a:r>
                <a:endParaRPr lang="en-US" altLang="zh-CN" sz="1600" dirty="0">
                  <a:latin typeface="华文楷体" panose="02010600040101010101" pitchFamily="2" charset="-122"/>
                  <a:ea typeface="华文楷体" panose="02010600040101010101" pitchFamily="2" charset="-122"/>
                </a:endParaRPr>
              </a:p>
            </p:txBody>
          </p:sp>
        </mc:Choice>
        <mc:Fallback xmlns="">
          <p:sp>
            <p:nvSpPr>
              <p:cNvPr id="6" name="矩形 5"/>
              <p:cNvSpPr>
                <a:spLocks noRot="1" noChangeAspect="1" noMove="1" noResize="1" noEditPoints="1" noAdjustHandles="1" noChangeArrowheads="1" noChangeShapeType="1" noTextEdit="1"/>
              </p:cNvSpPr>
              <p:nvPr/>
            </p:nvSpPr>
            <p:spPr>
              <a:xfrm>
                <a:off x="663455" y="1569358"/>
                <a:ext cx="5639022" cy="4858446"/>
              </a:xfrm>
              <a:prstGeom prst="rect">
                <a:avLst/>
              </a:prstGeom>
              <a:blipFill rotWithShape="1">
                <a:blip r:embed="rId5"/>
                <a:stretch>
                  <a:fillRect l="-649" b="-753"/>
                </a:stretch>
              </a:blipFill>
            </p:spPr>
            <p:txBody>
              <a:bodyPr/>
              <a:lstStyle/>
              <a:p>
                <a:r>
                  <a:rPr lang="zh-CN" altLang="en-US">
                    <a:noFill/>
                  </a:rPr>
                  <a:t> </a:t>
                </a:r>
                <a:endParaRPr lang="zh-CN" altLang="en-US">
                  <a:noFill/>
                </a:endParaRPr>
              </a:p>
            </p:txBody>
          </p:sp>
        </mc:Fallback>
      </mc:AlternateContent>
      <p:grpSp>
        <p:nvGrpSpPr>
          <p:cNvPr id="27" name="组合 26"/>
          <p:cNvGrpSpPr/>
          <p:nvPr/>
        </p:nvGrpSpPr>
        <p:grpSpPr>
          <a:xfrm>
            <a:off x="965447" y="2422048"/>
            <a:ext cx="4810577" cy="1278143"/>
            <a:chOff x="1014609" y="2059599"/>
            <a:chExt cx="4810577" cy="1278143"/>
          </a:xfrm>
        </p:grpSpPr>
        <p:cxnSp>
          <p:nvCxnSpPr>
            <p:cNvPr id="15" name="直接连接符 14"/>
            <p:cNvCxnSpPr/>
            <p:nvPr/>
          </p:nvCxnSpPr>
          <p:spPr>
            <a:xfrm flipV="1">
              <a:off x="1227999" y="2702306"/>
              <a:ext cx="4336484" cy="1038"/>
            </a:xfrm>
            <a:prstGeom prst="line">
              <a:avLst/>
            </a:prstGeom>
          </p:spPr>
          <p:style>
            <a:lnRef idx="1">
              <a:schemeClr val="accent1"/>
            </a:lnRef>
            <a:fillRef idx="0">
              <a:schemeClr val="accent1"/>
            </a:fillRef>
            <a:effectRef idx="0">
              <a:schemeClr val="accent1"/>
            </a:effectRef>
            <a:fontRef idx="minor">
              <a:schemeClr val="tx1"/>
            </a:fontRef>
          </p:style>
        </p:cxnSp>
        <p:sp>
          <p:nvSpPr>
            <p:cNvPr id="17" name="流程图: 接点 16"/>
            <p:cNvSpPr/>
            <p:nvPr/>
          </p:nvSpPr>
          <p:spPr>
            <a:xfrm>
              <a:off x="1014609" y="2059599"/>
              <a:ext cx="426780" cy="501718"/>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t>1</a:t>
              </a:r>
              <a:endParaRPr lang="zh-CN" altLang="en-US" dirty="0"/>
            </a:p>
          </p:txBody>
        </p:sp>
        <p:sp>
          <p:nvSpPr>
            <p:cNvPr id="18" name="流程图: 接点 17"/>
            <p:cNvSpPr/>
            <p:nvPr/>
          </p:nvSpPr>
          <p:spPr>
            <a:xfrm>
              <a:off x="1014609" y="2836024"/>
              <a:ext cx="426780" cy="501718"/>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t>2</a:t>
              </a:r>
              <a:endParaRPr lang="zh-CN" altLang="en-US" dirty="0"/>
            </a:p>
          </p:txBody>
        </p:sp>
        <p:sp>
          <p:nvSpPr>
            <p:cNvPr id="22" name="文本框 21"/>
            <p:cNvSpPr txBox="1"/>
            <p:nvPr/>
          </p:nvSpPr>
          <p:spPr>
            <a:xfrm>
              <a:off x="1434860" y="2126878"/>
              <a:ext cx="4390326" cy="584775"/>
            </a:xfrm>
            <a:prstGeom prst="rect">
              <a:avLst/>
            </a:prstGeom>
            <a:noFill/>
          </p:spPr>
          <p:txBody>
            <a:bodyPr wrap="square" rtlCol="0">
              <a:spAutoFit/>
            </a:bodyPr>
            <a:lstStyle/>
            <a:p>
              <a:r>
                <a:rPr lang="zh-CN" altLang="en-US" sz="1600" dirty="0">
                  <a:latin typeface="华文楷体" panose="02010600040101010101" pitchFamily="2" charset="-122"/>
                  <a:ea typeface="华文楷体" panose="02010600040101010101" pitchFamily="2" charset="-122"/>
                </a:rPr>
                <a:t>引入概率的思想，训练时节点是否存在于网络中是由随机概率决定的</a:t>
              </a:r>
            </a:p>
          </p:txBody>
        </p:sp>
        <p:sp>
          <p:nvSpPr>
            <p:cNvPr id="25" name="文本框 24"/>
            <p:cNvSpPr txBox="1"/>
            <p:nvPr/>
          </p:nvSpPr>
          <p:spPr>
            <a:xfrm>
              <a:off x="1399427" y="2732310"/>
              <a:ext cx="4390326" cy="584775"/>
            </a:xfrm>
            <a:prstGeom prst="rect">
              <a:avLst/>
            </a:prstGeom>
            <a:noFill/>
          </p:spPr>
          <p:txBody>
            <a:bodyPr wrap="square" rtlCol="0">
              <a:spAutoFit/>
            </a:bodyPr>
            <a:lstStyle/>
            <a:p>
              <a:r>
                <a:rPr lang="zh-CN" altLang="en-US" sz="1600" dirty="0">
                  <a:latin typeface="华文楷体" panose="02010600040101010101" pitchFamily="2" charset="-122"/>
                  <a:ea typeface="华文楷体" panose="02010600040101010101" pitchFamily="2" charset="-122"/>
                </a:rPr>
                <a:t>训练时加入随机性，进行反向传播算法。测试时，只是用训练好的参数</a:t>
              </a:r>
            </a:p>
          </p:txBody>
        </p:sp>
      </p:grpSp>
      <p:pic>
        <p:nvPicPr>
          <p:cNvPr id="30" name="图片 29"/>
          <p:cNvPicPr>
            <a:picLocks noChangeAspect="1"/>
          </p:cNvPicPr>
          <p:nvPr/>
        </p:nvPicPr>
        <p:blipFill>
          <a:blip r:embed="rId6"/>
          <a:stretch>
            <a:fillRect/>
          </a:stretch>
        </p:blipFill>
        <p:spPr>
          <a:xfrm>
            <a:off x="7573259" y="2923766"/>
            <a:ext cx="4292304" cy="1750957"/>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26080" y="1507865"/>
            <a:ext cx="4572000" cy="4858446"/>
          </a:xfrm>
          <a:prstGeom prst="rect">
            <a:avLst/>
          </a:prstGeom>
        </p:spPr>
        <p:txBody>
          <a:bodyPr>
            <a:spAutoFit/>
          </a:bodyPr>
          <a:lstStyle/>
          <a:p>
            <a:pPr marL="0" lvl="1" indent="-342900">
              <a:lnSpc>
                <a:spcPct val="150000"/>
              </a:lnSpc>
              <a:buFont typeface="Wingdings" panose="05000000000000000000" pitchFamily="2" charset="2"/>
              <a:buChar char="ü"/>
              <a:defRPr/>
            </a:pPr>
            <a:r>
              <a:rPr lang="en-US" altLang="zh-CN" sz="1600" dirty="0">
                <a:solidFill>
                  <a:srgbClr val="FF3300"/>
                </a:solidFill>
                <a:latin typeface="华文楷体" panose="02010600040101010101" pitchFamily="2" charset="-122"/>
                <a:ea typeface="华文楷体" panose="02010600040101010101" pitchFamily="2" charset="-122"/>
              </a:rPr>
              <a:t>Data Augmentation</a:t>
            </a:r>
            <a:r>
              <a:rPr lang="zh-CN" altLang="en-US" sz="1600" dirty="0">
                <a:latin typeface="华文楷体" panose="02010600040101010101" pitchFamily="2" charset="-122"/>
                <a:ea typeface="华文楷体" panose="02010600040101010101" pitchFamily="2" charset="-122"/>
              </a:rPr>
              <a:t>：</a:t>
            </a: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拟合自然界中常见的噪声</a:t>
            </a: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主要用于数据集较小的时候，可以丰富图像训练集、防止过拟合</a:t>
            </a: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endParaRPr lang="en-US" altLang="zh-CN" sz="1600" dirty="0">
              <a:latin typeface="华文楷体" panose="02010600040101010101" pitchFamily="2" charset="-122"/>
              <a:ea typeface="华文楷体" panose="02010600040101010101" pitchFamily="2" charset="-122"/>
            </a:endParaRPr>
          </a:p>
          <a:p>
            <a:pPr marL="285750" lvl="1" indent="-285750">
              <a:lnSpc>
                <a:spcPct val="150000"/>
              </a:lnSpc>
              <a:buFont typeface="Wingdings" panose="05000000000000000000" pitchFamily="2" charset="2"/>
              <a:buChar char="ü"/>
              <a:defRPr/>
            </a:pPr>
            <a:r>
              <a:rPr lang="zh-CN" altLang="en-US" sz="1600" dirty="0">
                <a:solidFill>
                  <a:srgbClr val="FF3300"/>
                </a:solidFill>
                <a:latin typeface="华文楷体" panose="02010600040101010101" pitchFamily="2" charset="-122"/>
                <a:ea typeface="华文楷体" panose="02010600040101010101" pitchFamily="2" charset="-122"/>
              </a:rPr>
              <a:t>常用的数据增强方式有</a:t>
            </a:r>
            <a:r>
              <a:rPr lang="zh-CN" altLang="en-US" sz="1600" dirty="0">
                <a:latin typeface="华文楷体" panose="02010600040101010101" pitchFamily="2" charset="-122"/>
                <a:ea typeface="华文楷体" panose="02010600040101010101" pitchFamily="2" charset="-122"/>
              </a:rPr>
              <a:t>：</a:t>
            </a: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对颜色的数据增强</a:t>
            </a: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色彩的饱和度、亮度、对比度</a:t>
            </a: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加噪声（高斯噪声）</a:t>
            </a: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水平翻转、垂直翻转</a:t>
            </a: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随机旋转、随机裁剪（</a:t>
            </a:r>
            <a:r>
              <a:rPr lang="en-US" altLang="zh-CN" sz="1600" dirty="0">
                <a:latin typeface="华文楷体" panose="02010600040101010101" pitchFamily="2" charset="-122"/>
                <a:ea typeface="华文楷体" panose="02010600040101010101" pitchFamily="2" charset="-122"/>
              </a:rPr>
              <a:t>crop</a:t>
            </a:r>
            <a:r>
              <a:rPr lang="zh-CN" altLang="en-US" sz="1600" dirty="0">
                <a:latin typeface="华文楷体" panose="02010600040101010101" pitchFamily="2" charset="-122"/>
                <a:ea typeface="华文楷体" panose="02010600040101010101" pitchFamily="2" charset="-122"/>
              </a:rPr>
              <a:t>）</a:t>
            </a: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r>
              <a:rPr lang="en-US" altLang="zh-CN" sz="1600" dirty="0">
                <a:latin typeface="华文楷体" panose="02010600040101010101" pitchFamily="2" charset="-122"/>
                <a:ea typeface="华文楷体" panose="02010600040101010101" pitchFamily="2" charset="-122"/>
                <a:hlinkClick r:id="rId3"/>
              </a:rPr>
              <a:t>https://github.com/aleju/imgaug</a:t>
            </a:r>
            <a:endParaRPr lang="en-US" altLang="zh-CN" sz="1600" dirty="0">
              <a:latin typeface="华文楷体" panose="02010600040101010101" pitchFamily="2" charset="-122"/>
              <a:ea typeface="华文楷体" panose="02010600040101010101" pitchFamily="2" charset="-122"/>
            </a:endParaRPr>
          </a:p>
        </p:txBody>
      </p:sp>
      <p:sp>
        <p:nvSpPr>
          <p:cNvPr id="5" name="矩形 4"/>
          <p:cNvSpPr/>
          <p:nvPr/>
        </p:nvSpPr>
        <p:spPr>
          <a:xfrm>
            <a:off x="1640428" y="384062"/>
            <a:ext cx="2309699" cy="646331"/>
          </a:xfrm>
          <a:prstGeom prst="rect">
            <a:avLst/>
          </a:prstGeom>
        </p:spPr>
        <p:txBody>
          <a:bodyPr wrap="square">
            <a:spAutoFit/>
          </a:bodyPr>
          <a:lstStyle/>
          <a:p>
            <a:r>
              <a:rPr kumimoji="1" lang="en-US" altLang="zh-CN" sz="3600" b="1" dirty="0">
                <a:latin typeface="微软雅黑" panose="020B0503020204020204" pitchFamily="34" charset="-122"/>
                <a:ea typeface="微软雅黑" panose="020B0503020204020204" pitchFamily="34" charset="-122"/>
              </a:rPr>
              <a:t>AlexNet</a:t>
            </a:r>
            <a:endParaRPr lang="zh-CN" altLang="en-US" sz="3600" b="1" dirty="0">
              <a:latin typeface="微软雅黑" panose="020B0503020204020204" pitchFamily="34" charset="-122"/>
              <a:ea typeface="微软雅黑" panose="020B0503020204020204" pitchFamily="34" charset="-122"/>
            </a:endParaRPr>
          </a:p>
        </p:txBody>
      </p:sp>
      <p:grpSp>
        <p:nvGrpSpPr>
          <p:cNvPr id="18" name="组合 17"/>
          <p:cNvGrpSpPr/>
          <p:nvPr/>
        </p:nvGrpSpPr>
        <p:grpSpPr>
          <a:xfrm>
            <a:off x="5198080" y="1358354"/>
            <a:ext cx="5088758" cy="5007957"/>
            <a:chOff x="5548305" y="729041"/>
            <a:chExt cx="5737564" cy="5973594"/>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6963" y="729041"/>
              <a:ext cx="5397777" cy="946199"/>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26963" y="1714235"/>
              <a:ext cx="5378726" cy="1009702"/>
            </a:xfrm>
            <a:prstGeom prst="rect">
              <a:avLst/>
            </a:prstGeom>
          </p:spPr>
        </p:pic>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46014" y="3739976"/>
              <a:ext cx="5468317" cy="958899"/>
            </a:xfrm>
            <a:prstGeom prst="rect">
              <a:avLst/>
            </a:prstGeom>
          </p:spPr>
        </p:pic>
        <p:pic>
          <p:nvPicPr>
            <p:cNvPr id="13" name="图片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90342" y="2749332"/>
              <a:ext cx="5327924" cy="965250"/>
            </a:xfrm>
            <a:prstGeom prst="rect">
              <a:avLst/>
            </a:prstGeom>
          </p:spPr>
        </p:pic>
        <p:pic>
          <p:nvPicPr>
            <p:cNvPr id="15" name="图片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39663" y="4698875"/>
              <a:ext cx="5448874" cy="976014"/>
            </a:xfrm>
            <a:prstGeom prst="rect">
              <a:avLst/>
            </a:prstGeom>
          </p:spPr>
        </p:pic>
        <p:pic>
          <p:nvPicPr>
            <p:cNvPr id="17" name="图片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48305" y="5692933"/>
              <a:ext cx="5737564" cy="1009702"/>
            </a:xfrm>
            <a:prstGeom prst="rect">
              <a:avLst/>
            </a:prstGeom>
          </p:spPr>
        </p:pic>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640428" y="384062"/>
            <a:ext cx="4199933"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经典</a:t>
            </a:r>
            <a:r>
              <a:rPr lang="en-US" altLang="zh-CN" sz="3600" b="1" dirty="0">
                <a:latin typeface="微软雅黑" panose="020B0503020204020204" pitchFamily="34" charset="-122"/>
                <a:ea typeface="微软雅黑" panose="020B0503020204020204" pitchFamily="34" charset="-122"/>
              </a:rPr>
              <a:t>CNN</a:t>
            </a:r>
            <a:r>
              <a:rPr lang="zh-CN" altLang="en-US" sz="3600" b="1" dirty="0">
                <a:latin typeface="微软雅黑" panose="020B0503020204020204" pitchFamily="34" charset="-122"/>
                <a:ea typeface="微软雅黑" panose="020B0503020204020204" pitchFamily="34" charset="-122"/>
              </a:rPr>
              <a:t>结构探索</a:t>
            </a:r>
          </a:p>
        </p:txBody>
      </p:sp>
      <p:sp>
        <p:nvSpPr>
          <p:cNvPr id="11" name="圆角矩形 10"/>
          <p:cNvSpPr/>
          <p:nvPr/>
        </p:nvSpPr>
        <p:spPr>
          <a:xfrm>
            <a:off x="3324878" y="1869510"/>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800" dirty="0" err="1">
                <a:solidFill>
                  <a:schemeClr val="tx1"/>
                </a:solidFill>
                <a:latin typeface="微软雅黑" panose="020B0503020204020204" pitchFamily="34" charset="-122"/>
                <a:ea typeface="微软雅黑" panose="020B0503020204020204" pitchFamily="34" charset="-122"/>
              </a:rPr>
              <a:t>AlexNet</a:t>
            </a:r>
            <a:endParaRPr lang="en-US" altLang="zh-CN" sz="2800" dirty="0">
              <a:solidFill>
                <a:schemeClr val="tx1"/>
              </a:solidFill>
              <a:latin typeface="微软雅黑" panose="020B0503020204020204" pitchFamily="34" charset="-122"/>
              <a:ea typeface="微软雅黑" panose="020B0503020204020204" pitchFamily="34" charset="-122"/>
            </a:endParaRPr>
          </a:p>
        </p:txBody>
      </p:sp>
      <p:sp>
        <p:nvSpPr>
          <p:cNvPr id="12" name="圆角矩形 11"/>
          <p:cNvSpPr/>
          <p:nvPr/>
        </p:nvSpPr>
        <p:spPr>
          <a:xfrm>
            <a:off x="3324877" y="2804641"/>
            <a:ext cx="5030967" cy="769711"/>
          </a:xfrm>
          <a:prstGeom prst="roundRect">
            <a:avLst/>
          </a:prstGeom>
          <a:solidFill>
            <a:srgbClr val="F4B183"/>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800" dirty="0">
                <a:solidFill>
                  <a:schemeClr val="tx1"/>
                </a:solidFill>
                <a:latin typeface="微软雅黑" panose="020B0503020204020204" pitchFamily="34" charset="-122"/>
                <a:ea typeface="微软雅黑" panose="020B0503020204020204" pitchFamily="34" charset="-122"/>
              </a:rPr>
              <a:t>VGG</a:t>
            </a:r>
          </a:p>
        </p:txBody>
      </p:sp>
      <p:sp>
        <p:nvSpPr>
          <p:cNvPr id="6" name="圆角矩形 5"/>
          <p:cNvSpPr/>
          <p:nvPr/>
        </p:nvSpPr>
        <p:spPr>
          <a:xfrm>
            <a:off x="3324877" y="3757829"/>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800">
                <a:solidFill>
                  <a:schemeClr val="tx1"/>
                </a:solidFill>
                <a:latin typeface="微软雅黑" panose="020B0503020204020204" pitchFamily="34" charset="-122"/>
                <a:ea typeface="微软雅黑" panose="020B0503020204020204" pitchFamily="34" charset="-122"/>
              </a:rPr>
              <a:t>GoogLeNet/Inception</a:t>
            </a:r>
            <a:endParaRPr lang="en-US" altLang="zh-CN" sz="2800" dirty="0">
              <a:solidFill>
                <a:schemeClr val="tx1"/>
              </a:solidFill>
              <a:latin typeface="微软雅黑" panose="020B0503020204020204" pitchFamily="34" charset="-122"/>
              <a:ea typeface="微软雅黑" panose="020B0503020204020204" pitchFamily="34" charset="-122"/>
            </a:endParaRPr>
          </a:p>
        </p:txBody>
      </p:sp>
      <p:sp>
        <p:nvSpPr>
          <p:cNvPr id="7" name="圆角矩形 6"/>
          <p:cNvSpPr/>
          <p:nvPr/>
        </p:nvSpPr>
        <p:spPr>
          <a:xfrm>
            <a:off x="3324877" y="4692960"/>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800" dirty="0" err="1">
                <a:solidFill>
                  <a:schemeClr val="tx1"/>
                </a:solidFill>
                <a:latin typeface="微软雅黑" panose="020B0503020204020204" pitchFamily="34" charset="-122"/>
                <a:ea typeface="微软雅黑" panose="020B0503020204020204" pitchFamily="34" charset="-122"/>
              </a:rPr>
              <a:t>ResNet</a:t>
            </a:r>
            <a:endParaRPr lang="en-US" altLang="zh-CN" sz="28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2851" y="1923698"/>
            <a:ext cx="4414684" cy="4493391"/>
          </a:xfrm>
          <a:prstGeom prst="rect">
            <a:avLst/>
          </a:prstGeom>
        </p:spPr>
      </p:pic>
      <p:pic>
        <p:nvPicPr>
          <p:cNvPr id="5" name="图片 4"/>
          <p:cNvPicPr>
            <a:picLocks noChangeAspect="1"/>
          </p:cNvPicPr>
          <p:nvPr/>
        </p:nvPicPr>
        <p:blipFill>
          <a:blip r:embed="rId4">
            <a:clrChange>
              <a:clrFrom>
                <a:srgbClr val="FFFFFF"/>
              </a:clrFrom>
              <a:clrTo>
                <a:srgbClr val="FFFFFF">
                  <a:alpha val="0"/>
                </a:srgbClr>
              </a:clrTo>
            </a:clrChange>
          </a:blip>
          <a:stretch>
            <a:fillRect/>
          </a:stretch>
        </p:blipFill>
        <p:spPr>
          <a:xfrm>
            <a:off x="900702" y="3248703"/>
            <a:ext cx="5591215" cy="3283351"/>
          </a:xfrm>
          <a:prstGeom prst="rect">
            <a:avLst/>
          </a:prstGeom>
        </p:spPr>
      </p:pic>
      <p:sp>
        <p:nvSpPr>
          <p:cNvPr id="6" name="矩形 5"/>
          <p:cNvSpPr/>
          <p:nvPr/>
        </p:nvSpPr>
        <p:spPr>
          <a:xfrm>
            <a:off x="184896" y="1526716"/>
            <a:ext cx="7267955" cy="1569660"/>
          </a:xfrm>
          <a:prstGeom prst="rect">
            <a:avLst/>
          </a:prstGeom>
        </p:spPr>
        <p:txBody>
          <a:bodyPr wrap="square">
            <a:spAutoFit/>
          </a:bodyPr>
          <a:lstStyle/>
          <a:p>
            <a:pPr marL="0" lvl="1">
              <a:lnSpc>
                <a:spcPct val="150000"/>
              </a:lnSpc>
              <a:defRPr/>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牛津大学计算机视觉组</a:t>
            </a: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r>
              <a:rPr lang="zh-CN" altLang="en-US" sz="1600" dirty="0">
                <a:solidFill>
                  <a:srgbClr val="FF0000"/>
                </a:solidFill>
                <a:latin typeface="华文楷体" panose="02010600040101010101" pitchFamily="2" charset="-122"/>
                <a:ea typeface="华文楷体" panose="02010600040101010101" pitchFamily="2" charset="-122"/>
                <a:sym typeface="Wingdings" panose="05000000000000000000" pitchFamily="2" charset="2"/>
              </a:rPr>
              <a:t>深度增加  </a:t>
            </a:r>
            <a:r>
              <a:rPr lang="en-US" altLang="zh-CN" sz="1600" dirty="0">
                <a:solidFill>
                  <a:srgbClr val="FF0000"/>
                </a:solidFill>
                <a:latin typeface="华文楷体" panose="02010600040101010101" pitchFamily="2" charset="-122"/>
                <a:ea typeface="华文楷体" panose="02010600040101010101" pitchFamily="2" charset="-122"/>
                <a:sym typeface="Wingdings" panose="05000000000000000000" pitchFamily="2" charset="2"/>
              </a:rPr>
              <a:t>&amp;  </a:t>
            </a:r>
            <a:r>
              <a:rPr lang="zh-CN" altLang="en-US" sz="1600" dirty="0">
                <a:solidFill>
                  <a:srgbClr val="FF0000"/>
                </a:solidFill>
                <a:latin typeface="华文楷体" panose="02010600040101010101" pitchFamily="2" charset="-122"/>
                <a:ea typeface="华文楷体" panose="02010600040101010101" pitchFamily="2" charset="-122"/>
                <a:sym typeface="Wingdings" panose="05000000000000000000" pitchFamily="2" charset="2"/>
              </a:rPr>
              <a:t>小卷积核  </a:t>
            </a:r>
            <a:r>
              <a:rPr lang="en-US" altLang="zh-CN" sz="1600" dirty="0">
                <a:latin typeface="华文楷体" panose="02010600040101010101" pitchFamily="2" charset="-122"/>
                <a:ea typeface="华文楷体" panose="02010600040101010101" pitchFamily="2" charset="-122"/>
                <a:sym typeface="Wingdings" panose="05000000000000000000" pitchFamily="2" charset="2"/>
              </a:rPr>
              <a:t>  </a:t>
            </a:r>
            <a:r>
              <a:rPr lang="zh-CN" altLang="en-US" sz="1600" dirty="0">
                <a:latin typeface="华文楷体" panose="02010600040101010101" pitchFamily="2" charset="-122"/>
                <a:ea typeface="华文楷体" panose="02010600040101010101" pitchFamily="2" charset="-122"/>
                <a:sym typeface="Wingdings" panose="05000000000000000000" pitchFamily="2" charset="2"/>
              </a:rPr>
              <a:t>对网络最后的分类识别效果有很大作用</a:t>
            </a:r>
            <a:endParaRPr lang="en-US" altLang="zh-CN" sz="1600" dirty="0">
              <a:latin typeface="华文楷体" panose="02010600040101010101" pitchFamily="2" charset="-122"/>
              <a:ea typeface="华文楷体" panose="02010600040101010101" pitchFamily="2" charset="-122"/>
              <a:sym typeface="Wingdings" panose="05000000000000000000" pitchFamily="2" charset="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sym typeface="Wingdings" panose="05000000000000000000" pitchFamily="2" charset="2"/>
              </a:rPr>
              <a:t>		</a:t>
            </a:r>
            <a:r>
              <a:rPr lang="zh-CN" altLang="en-US" sz="1600" dirty="0">
                <a:latin typeface="华文楷体" panose="02010600040101010101" pitchFamily="2" charset="-122"/>
                <a:ea typeface="华文楷体" panose="02010600040101010101" pitchFamily="2" charset="-122"/>
                <a:sym typeface="Wingdings" panose="05000000000000000000" pitchFamily="2" charset="2"/>
              </a:rPr>
              <a:t>小卷积核： </a:t>
            </a:r>
            <a:r>
              <a:rPr lang="en-US" altLang="zh-CN" sz="1600" dirty="0">
                <a:latin typeface="华文楷体" panose="02010600040101010101" pitchFamily="2" charset="-122"/>
                <a:ea typeface="华文楷体" panose="02010600040101010101" pitchFamily="2" charset="-122"/>
                <a:sym typeface="Wingdings" panose="05000000000000000000" pitchFamily="2" charset="2"/>
              </a:rPr>
              <a:t>3</a:t>
            </a:r>
            <a:r>
              <a:rPr lang="zh-CN" altLang="en-US" sz="1600" dirty="0">
                <a:latin typeface="华文楷体" panose="02010600040101010101" pitchFamily="2" charset="-122"/>
                <a:ea typeface="华文楷体" panose="02010600040101010101" pitchFamily="2" charset="-122"/>
                <a:sym typeface="Wingdings" panose="05000000000000000000" pitchFamily="2" charset="2"/>
              </a:rPr>
              <a:t>*</a:t>
            </a:r>
            <a:r>
              <a:rPr lang="en-US" altLang="zh-CN" sz="1600" dirty="0">
                <a:latin typeface="华文楷体" panose="02010600040101010101" pitchFamily="2" charset="-122"/>
                <a:ea typeface="华文楷体" panose="02010600040101010101" pitchFamily="2" charset="-122"/>
                <a:sym typeface="Wingdings" panose="05000000000000000000" pitchFamily="2" charset="2"/>
              </a:rPr>
              <a:t>3</a:t>
            </a:r>
            <a:r>
              <a:rPr lang="zh-CN" altLang="en-US" sz="1600" dirty="0">
                <a:latin typeface="华文楷体" panose="02010600040101010101" pitchFamily="2" charset="-122"/>
                <a:ea typeface="华文楷体" panose="02010600040101010101" pitchFamily="2" charset="-122"/>
                <a:sym typeface="Wingdings" panose="05000000000000000000" pitchFamily="2" charset="2"/>
              </a:rPr>
              <a:t>：表示上下、左右、中心这些概念的最小卷积核尺寸</a:t>
            </a:r>
            <a:endParaRPr lang="en-US" altLang="zh-CN" sz="1600" dirty="0">
              <a:latin typeface="华文楷体" panose="02010600040101010101" pitchFamily="2" charset="-122"/>
              <a:ea typeface="华文楷体" panose="02010600040101010101" pitchFamily="2" charset="-122"/>
              <a:sym typeface="Wingdings" panose="05000000000000000000" pitchFamily="2" charset="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sym typeface="Wingdings" panose="05000000000000000000" pitchFamily="2" charset="2"/>
              </a:rPr>
              <a:t>		</a:t>
            </a:r>
            <a:r>
              <a:rPr lang="zh-CN" altLang="en-US" sz="1600" dirty="0">
                <a:latin typeface="华文楷体" panose="02010600040101010101" pitchFamily="2" charset="-122"/>
                <a:ea typeface="华文楷体" panose="02010600040101010101" pitchFamily="2" charset="-122"/>
                <a:sym typeface="Wingdings" panose="05000000000000000000" pitchFamily="2" charset="2"/>
              </a:rPr>
              <a:t>深度：</a:t>
            </a:r>
            <a:r>
              <a:rPr lang="en-US" altLang="zh-CN" sz="1600" dirty="0">
                <a:latin typeface="华文楷体" panose="02010600040101010101" pitchFamily="2" charset="-122"/>
                <a:ea typeface="华文楷体" panose="02010600040101010101" pitchFamily="2" charset="-122"/>
                <a:sym typeface="Wingdings" panose="05000000000000000000" pitchFamily="2" charset="2"/>
              </a:rPr>
              <a:t>AlexNet  8 </a:t>
            </a:r>
            <a:r>
              <a:rPr lang="zh-CN" altLang="en-US" sz="1600" dirty="0">
                <a:latin typeface="华文楷体" panose="02010600040101010101" pitchFamily="2" charset="-122"/>
                <a:ea typeface="华文楷体" panose="02010600040101010101" pitchFamily="2" charset="-122"/>
                <a:sym typeface="Wingdings" panose="05000000000000000000" pitchFamily="2" charset="2"/>
              </a:rPr>
              <a:t>层  </a:t>
            </a:r>
            <a:r>
              <a:rPr lang="en-US" altLang="zh-CN" sz="1600" dirty="0">
                <a:latin typeface="华文楷体" panose="02010600040101010101" pitchFamily="2" charset="-122"/>
                <a:ea typeface="华文楷体" panose="02010600040101010101" pitchFamily="2" charset="-122"/>
                <a:sym typeface="Wingdings" panose="05000000000000000000" pitchFamily="2" charset="2"/>
              </a:rPr>
              <a:t>  VGG</a:t>
            </a:r>
            <a:r>
              <a:rPr lang="zh-CN" altLang="en-US" sz="1600" dirty="0">
                <a:latin typeface="华文楷体" panose="02010600040101010101" pitchFamily="2" charset="-122"/>
                <a:ea typeface="华文楷体" panose="02010600040101010101" pitchFamily="2" charset="-122"/>
                <a:sym typeface="Wingdings" panose="05000000000000000000" pitchFamily="2" charset="2"/>
              </a:rPr>
              <a:t>最深</a:t>
            </a:r>
            <a:r>
              <a:rPr lang="en-US" altLang="zh-CN" sz="1600" dirty="0">
                <a:latin typeface="华文楷体" panose="02010600040101010101" pitchFamily="2" charset="-122"/>
                <a:ea typeface="华文楷体" panose="02010600040101010101" pitchFamily="2" charset="-122"/>
                <a:sym typeface="Wingdings" panose="05000000000000000000" pitchFamily="2" charset="2"/>
              </a:rPr>
              <a:t>19</a:t>
            </a:r>
            <a:r>
              <a:rPr lang="zh-CN" altLang="en-US" sz="1600" dirty="0">
                <a:latin typeface="华文楷体" panose="02010600040101010101" pitchFamily="2" charset="-122"/>
                <a:ea typeface="华文楷体" panose="02010600040101010101" pitchFamily="2" charset="-122"/>
                <a:sym typeface="Wingdings" panose="05000000000000000000" pitchFamily="2" charset="2"/>
              </a:rPr>
              <a:t>层</a:t>
            </a:r>
            <a:endParaRPr lang="en-US" altLang="zh-CN" sz="1600" dirty="0">
              <a:latin typeface="华文楷体" panose="02010600040101010101" pitchFamily="2" charset="-122"/>
              <a:ea typeface="华文楷体" panose="02010600040101010101" pitchFamily="2" charset="-122"/>
              <a:sym typeface="Wingdings" panose="05000000000000000000" pitchFamily="2" charset="2"/>
            </a:endParaRPr>
          </a:p>
        </p:txBody>
      </p:sp>
      <p:sp>
        <p:nvSpPr>
          <p:cNvPr id="7" name="矩形 6"/>
          <p:cNvSpPr/>
          <p:nvPr/>
        </p:nvSpPr>
        <p:spPr>
          <a:xfrm>
            <a:off x="1640428" y="384062"/>
            <a:ext cx="2309699" cy="646331"/>
          </a:xfrm>
          <a:prstGeom prst="rect">
            <a:avLst/>
          </a:prstGeom>
        </p:spPr>
        <p:txBody>
          <a:bodyPr wrap="square">
            <a:spAutoFit/>
          </a:bodyPr>
          <a:lstStyle/>
          <a:p>
            <a:r>
              <a:rPr kumimoji="1" lang="en-US" altLang="zh-CN" sz="3600" b="1" dirty="0">
                <a:latin typeface="微软雅黑" panose="020B0503020204020204" pitchFamily="34" charset="-122"/>
                <a:ea typeface="微软雅黑" panose="020B0503020204020204" pitchFamily="34" charset="-122"/>
              </a:rPr>
              <a:t>VGG</a:t>
            </a:r>
            <a:endParaRPr lang="zh-CN" altLang="en-US" sz="36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603371" y="2475133"/>
            <a:ext cx="7248401" cy="3292833"/>
            <a:chOff x="2978346" y="1712362"/>
            <a:chExt cx="8674907" cy="3802561"/>
          </a:xfrm>
        </p:grpSpPr>
        <p:grpSp>
          <p:nvGrpSpPr>
            <p:cNvPr id="3" name="组合 2"/>
            <p:cNvGrpSpPr/>
            <p:nvPr/>
          </p:nvGrpSpPr>
          <p:grpSpPr>
            <a:xfrm>
              <a:off x="3347678" y="1712362"/>
              <a:ext cx="8305575" cy="3433276"/>
              <a:chOff x="1158890" y="1900723"/>
              <a:chExt cx="7943097" cy="3272863"/>
            </a:xfrm>
          </p:grpSpPr>
          <p:pic>
            <p:nvPicPr>
              <p:cNvPr id="2050" name="Picture 2" descr="https://raw.githubusercontent.com/stdcoutzyx/Paper_Read/master/blogs/imgs/5.jpg"/>
              <p:cNvPicPr>
                <a:picLocks noChangeAspect="1" noChangeArrowheads="1"/>
              </p:cNvPicPr>
              <p:nvPr/>
            </p:nvPicPr>
            <p:blipFill rotWithShape="1">
              <a:blip r:embed="rId3">
                <a:extLst>
                  <a:ext uri="{28A0092B-C50C-407E-A947-70E740481C1C}">
                    <a14:useLocalDpi xmlns:a14="http://schemas.microsoft.com/office/drawing/2010/main" val="0"/>
                  </a:ext>
                </a:extLst>
              </a:blip>
              <a:srcRect r="49664"/>
              <a:stretch>
                <a:fillRect/>
              </a:stretch>
            </p:blipFill>
            <p:spPr bwMode="auto">
              <a:xfrm>
                <a:off x="4431664" y="1900723"/>
                <a:ext cx="4670323" cy="327286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timgsa.baidu.com/timg?image&amp;quality=80&amp;size=b9999_10000&amp;sec=1542671407265&amp;di=05d371bb0a2eebe0e55f2b4dbbb9bd1b&amp;imgtype=0&amp;src=http%3A%2F%2F5b0988e595225.cdn.sohucs.com%2Fimages%2F20180614%2F9fb441ca91da4b0da5492c6633b650c0.jpeg"/>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58890" y="1900768"/>
                <a:ext cx="3272774" cy="3272774"/>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文本框 4"/>
            <p:cNvSpPr txBox="1"/>
            <p:nvPr/>
          </p:nvSpPr>
          <p:spPr>
            <a:xfrm>
              <a:off x="4414684" y="5145591"/>
              <a:ext cx="2281084" cy="369332"/>
            </a:xfrm>
            <a:prstGeom prst="rect">
              <a:avLst/>
            </a:prstGeom>
            <a:noFill/>
          </p:spPr>
          <p:txBody>
            <a:bodyPr wrap="square" rtlCol="0">
              <a:spAutoFit/>
            </a:bodyPr>
            <a:lstStyle/>
            <a:p>
              <a:r>
                <a:rPr lang="en-US" altLang="zh-CN" dirty="0">
                  <a:solidFill>
                    <a:prstClr val="black"/>
                  </a:solidFill>
                </a:rPr>
                <a:t>1000-pixels</a:t>
              </a:r>
              <a:endParaRPr lang="zh-CN" altLang="en-US" dirty="0">
                <a:solidFill>
                  <a:prstClr val="black"/>
                </a:solidFill>
              </a:endParaRPr>
            </a:p>
          </p:txBody>
        </p:sp>
        <p:sp>
          <p:nvSpPr>
            <p:cNvPr id="17" name="文本框 16"/>
            <p:cNvSpPr txBox="1"/>
            <p:nvPr/>
          </p:nvSpPr>
          <p:spPr>
            <a:xfrm rot="16200000">
              <a:off x="2022470" y="2799842"/>
              <a:ext cx="2281084" cy="369332"/>
            </a:xfrm>
            <a:prstGeom prst="rect">
              <a:avLst/>
            </a:prstGeom>
            <a:noFill/>
          </p:spPr>
          <p:txBody>
            <a:bodyPr wrap="square" rtlCol="0">
              <a:spAutoFit/>
            </a:bodyPr>
            <a:lstStyle/>
            <a:p>
              <a:r>
                <a:rPr lang="en-US" altLang="zh-CN" dirty="0">
                  <a:solidFill>
                    <a:prstClr val="black"/>
                  </a:solidFill>
                </a:rPr>
                <a:t>1000-pixels</a:t>
              </a:r>
              <a:endParaRPr lang="zh-CN" altLang="en-US" dirty="0">
                <a:solidFill>
                  <a:prstClr val="black"/>
                </a:solidFill>
              </a:endParaRPr>
            </a:p>
          </p:txBody>
        </p:sp>
      </p:grpSp>
      <p:sp>
        <p:nvSpPr>
          <p:cNvPr id="21" name="矩形 20"/>
          <p:cNvSpPr/>
          <p:nvPr/>
        </p:nvSpPr>
        <p:spPr>
          <a:xfrm>
            <a:off x="1014685" y="1388385"/>
            <a:ext cx="7538913" cy="511807"/>
          </a:xfrm>
          <a:prstGeom prst="rect">
            <a:avLst/>
          </a:prstGeom>
        </p:spPr>
        <p:txBody>
          <a:bodyPr wrap="square">
            <a:spAutoFit/>
          </a:bodyPr>
          <a:lstStyle/>
          <a:p>
            <a:pPr>
              <a:lnSpc>
                <a:spcPct val="125000"/>
              </a:lnSpc>
            </a:pPr>
            <a:r>
              <a:rPr lang="zh-CN" altLang="en-US" sz="2400" b="1" dirty="0">
                <a:solidFill>
                  <a:srgbClr val="FF3300"/>
                </a:solidFill>
                <a:latin typeface="微软雅黑" panose="020B0503020204020204" pitchFamily="34" charset="-122"/>
                <a:ea typeface="微软雅黑" panose="020B0503020204020204" pitchFamily="34" charset="-122"/>
              </a:rPr>
              <a:t>导入</a:t>
            </a:r>
            <a:endParaRPr lang="zh-CN" altLang="en-US" sz="2200" dirty="0">
              <a:solidFill>
                <a:srgbClr val="FF3300"/>
              </a:solidFill>
              <a:latin typeface="微软雅黑" panose="020B0503020204020204" pitchFamily="34" charset="-122"/>
              <a:ea typeface="微软雅黑" panose="020B0503020204020204" pitchFamily="34" charset="-122"/>
            </a:endParaRPr>
          </a:p>
        </p:txBody>
      </p:sp>
      <p:pic>
        <p:nvPicPr>
          <p:cNvPr id="22" name="图片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7682" y="1415511"/>
            <a:ext cx="517314" cy="517314"/>
          </a:xfrm>
          <a:prstGeom prst="rect">
            <a:avLst/>
          </a:prstGeom>
        </p:spPr>
      </p:pic>
      <p:sp>
        <p:nvSpPr>
          <p:cNvPr id="12" name="矩形 11"/>
          <p:cNvSpPr/>
          <p:nvPr/>
        </p:nvSpPr>
        <p:spPr>
          <a:xfrm>
            <a:off x="1640428" y="384062"/>
            <a:ext cx="4064336" cy="646331"/>
          </a:xfrm>
          <a:prstGeom prst="rect">
            <a:avLst/>
          </a:prstGeom>
        </p:spPr>
        <p:txBody>
          <a:bodyPr wrap="square">
            <a:spAutoFit/>
          </a:bodyPr>
          <a:lstStyle/>
          <a:p>
            <a:r>
              <a:rPr lang="zh-CN" altLang="en-US" sz="3600" b="1" dirty="0">
                <a:solidFill>
                  <a:prstClr val="black"/>
                </a:solidFill>
                <a:latin typeface="微软雅黑" panose="020B0503020204020204" pitchFamily="34" charset="-122"/>
                <a:ea typeface="微软雅黑" panose="020B0503020204020204" pitchFamily="34" charset="-122"/>
              </a:rPr>
              <a:t>神经网络的问题</a:t>
            </a:r>
          </a:p>
        </p:txBody>
      </p:sp>
      <p:pic>
        <p:nvPicPr>
          <p:cNvPr id="14" name="图片 13"/>
          <p:cNvPicPr>
            <a:picLocks noChangeAspect="1"/>
          </p:cNvPicPr>
          <p:nvPr/>
        </p:nvPicPr>
        <p:blipFill>
          <a:blip r:embed="rId7"/>
          <a:stretch>
            <a:fillRect/>
          </a:stretch>
        </p:blipFill>
        <p:spPr>
          <a:xfrm>
            <a:off x="6818859" y="1030393"/>
            <a:ext cx="1905000" cy="1190625"/>
          </a:xfrm>
          <a:prstGeom prst="rect">
            <a:avLst/>
          </a:prstGeom>
        </p:spPr>
      </p:pic>
      <p:sp>
        <p:nvSpPr>
          <p:cNvPr id="16" name="矩形 15"/>
          <p:cNvSpPr/>
          <p:nvPr/>
        </p:nvSpPr>
        <p:spPr>
          <a:xfrm>
            <a:off x="5397910" y="4886533"/>
            <a:ext cx="6587613" cy="1113766"/>
          </a:xfrm>
          <a:prstGeom prst="rect">
            <a:avLst/>
          </a:prstGeom>
          <a:solidFill>
            <a:schemeClr val="accent5">
              <a:lumMod val="20000"/>
              <a:lumOff val="80000"/>
            </a:schemeClr>
          </a:solidFill>
          <a:ln>
            <a:solidFill>
              <a:srgbClr val="4472C4"/>
            </a:solidFill>
          </a:ln>
        </p:spPr>
        <p:txBody>
          <a:bodyPr wrap="square">
            <a:spAutoFit/>
          </a:bodyPr>
          <a:lstStyle/>
          <a:p>
            <a:pPr>
              <a:lnSpc>
                <a:spcPct val="150000"/>
              </a:lnSpc>
              <a:defRPr/>
            </a:pPr>
            <a:r>
              <a:rPr lang="zh-CN" altLang="en-US" sz="2400" dirty="0">
                <a:solidFill>
                  <a:srgbClr val="FF0000"/>
                </a:solidFill>
                <a:latin typeface="黑体" panose="02010609060101010101" pitchFamily="49" charset="-122"/>
                <a:ea typeface="黑体" panose="02010609060101010101" pitchFamily="49" charset="-122"/>
              </a:rPr>
              <a:t>对于图像处理，我们是不是可以利用图像的某些模式或者说是特点，简化每一层的计算过程？</a:t>
            </a:r>
            <a:endParaRPr lang="en-US" altLang="zh-CN" sz="2400" dirty="0">
              <a:solidFill>
                <a:srgbClr val="FF0000"/>
              </a:solidFill>
              <a:latin typeface="黑体" panose="02010609060101010101" pitchFamily="49" charset="-122"/>
              <a:ea typeface="黑体" panose="02010609060101010101" pitchFamily="49" charset="-122"/>
            </a:endParaRPr>
          </a:p>
        </p:txBody>
      </p:sp>
      <p:sp>
        <p:nvSpPr>
          <p:cNvPr id="18" name="矩形 17"/>
          <p:cNvSpPr/>
          <p:nvPr/>
        </p:nvSpPr>
        <p:spPr>
          <a:xfrm>
            <a:off x="8876005" y="1046633"/>
            <a:ext cx="2859389" cy="1323439"/>
          </a:xfrm>
          <a:prstGeom prst="rect">
            <a:avLst/>
          </a:prstGeom>
        </p:spPr>
        <p:txBody>
          <a:bodyPr wrap="square">
            <a:spAutoFit/>
          </a:bodyPr>
          <a:lstStyle/>
          <a:p>
            <a:r>
              <a:rPr lang="en-US" altLang="zh-CN" sz="2000" dirty="0">
                <a:solidFill>
                  <a:srgbClr val="FF3300"/>
                </a:solidFill>
                <a:latin typeface="华文楷体" panose="02010600040101010101" pitchFamily="2" charset="-122"/>
                <a:ea typeface="华文楷体" panose="02010600040101010101" pitchFamily="2" charset="-122"/>
              </a:rPr>
              <a:t>: </a:t>
            </a:r>
            <a:r>
              <a:rPr lang="zh-CN" altLang="en-US" sz="2000" dirty="0">
                <a:solidFill>
                  <a:srgbClr val="FF3300"/>
                </a:solidFill>
                <a:latin typeface="华文楷体" panose="02010600040101010101" pitchFamily="2" charset="-122"/>
                <a:ea typeface="华文楷体" panose="02010600040101010101" pitchFamily="2" charset="-122"/>
              </a:rPr>
              <a:t>这才是第一个隐层，有什么机器能受得了这种计算？</a:t>
            </a:r>
            <a:endParaRPr lang="en-US" altLang="zh-CN" sz="2000" dirty="0">
              <a:solidFill>
                <a:srgbClr val="FF3300"/>
              </a:solidFill>
              <a:latin typeface="华文楷体" panose="02010600040101010101" pitchFamily="2" charset="-122"/>
              <a:ea typeface="华文楷体" panose="02010600040101010101" pitchFamily="2" charset="-122"/>
            </a:endParaRPr>
          </a:p>
          <a:p>
            <a:r>
              <a:rPr lang="en-US" altLang="zh-CN" sz="2000" dirty="0">
                <a:solidFill>
                  <a:srgbClr val="FF3300"/>
                </a:solidFill>
                <a:latin typeface="华文楷体" panose="02010600040101010101" pitchFamily="2" charset="-122"/>
                <a:ea typeface="华文楷体" panose="02010600040101010101" pitchFamily="2" charset="-122"/>
              </a:rPr>
              <a:t>:</a:t>
            </a:r>
            <a:r>
              <a:rPr lang="zh-CN" altLang="en-US" sz="2000" dirty="0">
                <a:solidFill>
                  <a:srgbClr val="FF3300"/>
                </a:solidFill>
                <a:latin typeface="华文楷体" panose="02010600040101010101" pitchFamily="2" charset="-122"/>
                <a:ea typeface="华文楷体" panose="02010600040101010101" pitchFamily="2" charset="-122"/>
              </a:rPr>
              <a:t> 从入门到放弃系列。。</a:t>
            </a:r>
            <a:endParaRPr lang="zh-CN" altLang="en-US" sz="2000" dirty="0"/>
          </a:p>
        </p:txBody>
      </p:sp>
      <p:sp>
        <p:nvSpPr>
          <p:cNvPr id="15" name="矩形 14"/>
          <p:cNvSpPr/>
          <p:nvPr/>
        </p:nvSpPr>
        <p:spPr>
          <a:xfrm>
            <a:off x="134842" y="1927318"/>
            <a:ext cx="4544890" cy="4708981"/>
          </a:xfrm>
          <a:prstGeom prst="rect">
            <a:avLst/>
          </a:prstGeom>
          <a:noFill/>
        </p:spPr>
        <p:txBody>
          <a:bodyPr wrap="square">
            <a:spAutoFit/>
          </a:bodyPr>
          <a:lstStyle/>
          <a:p>
            <a:pPr marL="800100" lvl="1" indent="-342900">
              <a:lnSpc>
                <a:spcPct val="150000"/>
              </a:lnSpc>
              <a:buFont typeface="Wingdings" panose="05000000000000000000" pitchFamily="2" charset="2"/>
              <a:buChar char="Ø"/>
              <a:defRPr/>
            </a:pPr>
            <a:r>
              <a:rPr lang="zh-CN" altLang="en-US" sz="2000" dirty="0">
                <a:solidFill>
                  <a:srgbClr val="FF0000"/>
                </a:solidFill>
                <a:latin typeface="华文楷体" panose="02010600040101010101" pitchFamily="2" charset="-122"/>
                <a:ea typeface="华文楷体" panose="02010600040101010101" pitchFamily="2" charset="-122"/>
              </a:rPr>
              <a:t>考虑一种情形：</a:t>
            </a:r>
            <a:endParaRPr lang="en-US" altLang="zh-CN" sz="2000" dirty="0">
              <a:solidFill>
                <a:srgbClr val="FF0000"/>
              </a:solidFill>
              <a:latin typeface="华文楷体" panose="02010600040101010101" pitchFamily="2" charset="-122"/>
              <a:ea typeface="华文楷体" panose="02010600040101010101" pitchFamily="2" charset="-122"/>
            </a:endParaRPr>
          </a:p>
          <a:p>
            <a:pPr marL="1257300" lvl="2" indent="-342900">
              <a:lnSpc>
                <a:spcPct val="150000"/>
              </a:lnSpc>
              <a:buFont typeface="Wingdings" panose="05000000000000000000" pitchFamily="2" charset="2"/>
              <a:buChar char="ü"/>
              <a:defRPr/>
            </a:pPr>
            <a:r>
              <a:rPr lang="zh-CN" altLang="en-US" sz="2000" dirty="0">
                <a:latin typeface="华文楷体" panose="02010600040101010101" pitchFamily="2" charset="-122"/>
                <a:ea typeface="华文楷体" panose="02010600040101010101" pitchFamily="2" charset="-122"/>
              </a:rPr>
              <a:t>以</a:t>
            </a:r>
            <a:r>
              <a:rPr lang="en-US" altLang="zh-CN" sz="2000" dirty="0">
                <a:latin typeface="华文楷体" panose="02010600040101010101" pitchFamily="2" charset="-122"/>
                <a:ea typeface="华文楷体" panose="02010600040101010101" pitchFamily="2" charset="-122"/>
              </a:rPr>
              <a:t>1000</a:t>
            </a:r>
            <a:r>
              <a:rPr lang="zh-CN" altLang="en-US" sz="2000" dirty="0">
                <a:latin typeface="华文楷体" panose="02010600040101010101" pitchFamily="2" charset="-122"/>
                <a:ea typeface="华文楷体" panose="02010600040101010101" pitchFamily="2" charset="-122"/>
              </a:rPr>
              <a:t>*</a:t>
            </a:r>
            <a:r>
              <a:rPr lang="en-US" altLang="zh-CN" sz="2000" dirty="0">
                <a:latin typeface="华文楷体" panose="02010600040101010101" pitchFamily="2" charset="-122"/>
                <a:ea typeface="华文楷体" panose="02010600040101010101" pitchFamily="2" charset="-122"/>
              </a:rPr>
              <a:t>1000</a:t>
            </a:r>
            <a:r>
              <a:rPr lang="zh-CN" altLang="en-US" sz="2000" dirty="0">
                <a:latin typeface="华文楷体" panose="02010600040101010101" pitchFamily="2" charset="-122"/>
                <a:ea typeface="华文楷体" panose="02010600040101010101" pitchFamily="2" charset="-122"/>
              </a:rPr>
              <a:t>的灰度图像作为输入层</a:t>
            </a:r>
            <a:endParaRPr lang="en-US" altLang="zh-CN" sz="2000" dirty="0">
              <a:latin typeface="华文楷体" panose="02010600040101010101" pitchFamily="2" charset="-122"/>
              <a:ea typeface="华文楷体" panose="02010600040101010101" pitchFamily="2" charset="-122"/>
            </a:endParaRPr>
          </a:p>
          <a:p>
            <a:pPr marL="1257300" lvl="2" indent="-342900">
              <a:lnSpc>
                <a:spcPct val="150000"/>
              </a:lnSpc>
              <a:buFont typeface="Wingdings" panose="05000000000000000000" pitchFamily="2" charset="2"/>
              <a:buChar char="ü"/>
              <a:defRPr/>
            </a:pPr>
            <a:r>
              <a:rPr lang="zh-CN" altLang="en-US" sz="2000" dirty="0">
                <a:latin typeface="华文楷体" panose="02010600040101010101" pitchFamily="2" charset="-122"/>
                <a:ea typeface="华文楷体" panose="02010600040101010101" pitchFamily="2" charset="-122"/>
              </a:rPr>
              <a:t>希望隐层有和输入相同的神经单元</a:t>
            </a:r>
            <a:endParaRPr lang="en-US" altLang="zh-CN" sz="2000" dirty="0">
              <a:latin typeface="华文楷体" panose="02010600040101010101" pitchFamily="2" charset="-122"/>
              <a:ea typeface="华文楷体" panose="02010600040101010101" pitchFamily="2" charset="-122"/>
            </a:endParaRPr>
          </a:p>
          <a:p>
            <a:pPr marL="800100" lvl="1" indent="-342900">
              <a:lnSpc>
                <a:spcPct val="150000"/>
              </a:lnSpc>
              <a:buFont typeface="Wingdings" panose="05000000000000000000" pitchFamily="2" charset="2"/>
              <a:buChar char="Ø"/>
              <a:defRPr/>
            </a:pPr>
            <a:r>
              <a:rPr lang="zh-CN" altLang="en-US" sz="2000" dirty="0">
                <a:solidFill>
                  <a:srgbClr val="FF0000"/>
                </a:solidFill>
                <a:latin typeface="华文楷体" panose="02010600040101010101" pitchFamily="2" charset="-122"/>
                <a:ea typeface="华文楷体" panose="02010600040101010101" pitchFamily="2" charset="-122"/>
              </a:rPr>
              <a:t>全连接：</a:t>
            </a:r>
            <a:endParaRPr lang="en-US" altLang="zh-CN" sz="2000" dirty="0">
              <a:solidFill>
                <a:srgbClr val="FF0000"/>
              </a:solidFill>
              <a:latin typeface="华文楷体" panose="02010600040101010101" pitchFamily="2" charset="-122"/>
              <a:ea typeface="华文楷体" panose="02010600040101010101" pitchFamily="2" charset="-122"/>
            </a:endParaRPr>
          </a:p>
          <a:p>
            <a:pPr marL="1257300" lvl="2" indent="-342900">
              <a:lnSpc>
                <a:spcPct val="150000"/>
              </a:lnSpc>
              <a:buFont typeface="Wingdings" panose="05000000000000000000" pitchFamily="2" charset="2"/>
              <a:buChar char="ü"/>
              <a:defRPr/>
            </a:pPr>
            <a:r>
              <a:rPr lang="en-US" altLang="zh-CN" sz="2000" dirty="0">
                <a:latin typeface="华文楷体" panose="02010600040101010101" pitchFamily="2" charset="-122"/>
                <a:ea typeface="华文楷体" panose="02010600040101010101" pitchFamily="2" charset="-122"/>
              </a:rPr>
              <a:t>10^6 * 10^6 = 1M * 1M </a:t>
            </a:r>
            <a:r>
              <a:rPr lang="zh-CN" altLang="en-US" sz="2000" dirty="0">
                <a:latin typeface="华文楷体" panose="02010600040101010101" pitchFamily="2" charset="-122"/>
                <a:ea typeface="华文楷体" panose="02010600040101010101" pitchFamily="2" charset="-122"/>
              </a:rPr>
              <a:t>＝１</a:t>
            </a:r>
            <a:r>
              <a:rPr lang="en-US" altLang="zh-CN" sz="2000" dirty="0">
                <a:latin typeface="华文楷体" panose="02010600040101010101" pitchFamily="2" charset="-122"/>
                <a:ea typeface="华文楷体" panose="02010600040101010101" pitchFamily="2" charset="-122"/>
              </a:rPr>
              <a:t>T</a:t>
            </a:r>
            <a:r>
              <a:rPr lang="zh-CN" altLang="en-US" sz="2000" dirty="0">
                <a:latin typeface="华文楷体" panose="02010600040101010101" pitchFamily="2" charset="-122"/>
                <a:ea typeface="华文楷体" panose="02010600040101010101" pitchFamily="2" charset="-122"/>
              </a:rPr>
              <a:t>个参数，一个参数以浮点数</a:t>
            </a:r>
            <a:r>
              <a:rPr lang="en-US" altLang="zh-CN" sz="2000" dirty="0">
                <a:latin typeface="华文楷体" panose="02010600040101010101" pitchFamily="2" charset="-122"/>
                <a:ea typeface="华文楷体" panose="02010600040101010101" pitchFamily="2" charset="-122"/>
              </a:rPr>
              <a:t>4Byte</a:t>
            </a:r>
            <a:r>
              <a:rPr lang="zh-CN" altLang="en-US" sz="2000" dirty="0">
                <a:latin typeface="华文楷体" panose="02010600040101010101" pitchFamily="2" charset="-122"/>
                <a:ea typeface="华文楷体" panose="02010600040101010101" pitchFamily="2" charset="-122"/>
              </a:rPr>
              <a:t>的方式存储</a:t>
            </a:r>
            <a:endParaRPr lang="en-US" altLang="zh-CN" sz="2000" dirty="0">
              <a:latin typeface="华文楷体" panose="02010600040101010101" pitchFamily="2" charset="-122"/>
              <a:ea typeface="华文楷体" panose="02010600040101010101" pitchFamily="2" charset="-122"/>
            </a:endParaRPr>
          </a:p>
          <a:p>
            <a:pPr marL="1257300" lvl="2" indent="-342900">
              <a:lnSpc>
                <a:spcPct val="150000"/>
              </a:lnSpc>
              <a:buFont typeface="Wingdings" panose="05000000000000000000" pitchFamily="2" charset="2"/>
              <a:buChar char="ü"/>
              <a:defRPr/>
            </a:pPr>
            <a:r>
              <a:rPr lang="zh-CN" altLang="en-US" sz="2000" dirty="0">
                <a:solidFill>
                  <a:prstClr val="black"/>
                </a:solidFill>
                <a:latin typeface="华文楷体" panose="02010600040101010101" pitchFamily="2" charset="-122"/>
                <a:ea typeface="华文楷体" panose="02010600040101010101" pitchFamily="2" charset="-122"/>
              </a:rPr>
              <a:t>需要不小于</a:t>
            </a:r>
            <a:r>
              <a:rPr lang="en-US" altLang="zh-CN" sz="2000" dirty="0">
                <a:solidFill>
                  <a:prstClr val="black"/>
                </a:solidFill>
                <a:latin typeface="华文楷体" panose="02010600040101010101" pitchFamily="2" charset="-122"/>
                <a:ea typeface="华文楷体" panose="02010600040101010101" pitchFamily="2" charset="-122"/>
              </a:rPr>
              <a:t>4T</a:t>
            </a:r>
            <a:r>
              <a:rPr lang="zh-CN" altLang="en-US" sz="2000" dirty="0">
                <a:solidFill>
                  <a:prstClr val="black"/>
                </a:solidFill>
                <a:latin typeface="华文楷体" panose="02010600040101010101" pitchFamily="2" charset="-122"/>
                <a:ea typeface="华文楷体" panose="02010600040101010101" pitchFamily="2" charset="-122"/>
              </a:rPr>
              <a:t>内存</a:t>
            </a:r>
            <a:endParaRPr lang="en-US" altLang="zh-CN" sz="2000" dirty="0">
              <a:solidFill>
                <a:prstClr val="black"/>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3405393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640428" y="384062"/>
            <a:ext cx="2309699" cy="646331"/>
          </a:xfrm>
          <a:prstGeom prst="rect">
            <a:avLst/>
          </a:prstGeom>
        </p:spPr>
        <p:txBody>
          <a:bodyPr wrap="square">
            <a:spAutoFit/>
          </a:bodyPr>
          <a:lstStyle/>
          <a:p>
            <a:r>
              <a:rPr kumimoji="1" lang="en-US" altLang="zh-CN" sz="3600" b="1" dirty="0">
                <a:latin typeface="微软雅黑" panose="020B0503020204020204" pitchFamily="34" charset="-122"/>
                <a:ea typeface="微软雅黑" panose="020B0503020204020204" pitchFamily="34" charset="-122"/>
              </a:rPr>
              <a:t>VGG</a:t>
            </a:r>
            <a:endParaRPr lang="zh-CN" altLang="en-US" sz="3600" b="1"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xmlns="" id="{DD8779CE-EC9E-40EA-9E8B-C8FACD54BC72}"/>
              </a:ext>
            </a:extLst>
          </p:cNvPr>
          <p:cNvSpPr/>
          <p:nvPr/>
        </p:nvSpPr>
        <p:spPr>
          <a:xfrm>
            <a:off x="1363640" y="2503952"/>
            <a:ext cx="2863273" cy="3046988"/>
          </a:xfrm>
          <a:prstGeom prst="rect">
            <a:avLst/>
          </a:prstGeom>
        </p:spPr>
        <p:txBody>
          <a:bodyPr wrap="square">
            <a:spAutoFit/>
          </a:bodyPr>
          <a:lstStyle/>
          <a:p>
            <a:pPr marL="0" lvl="1" indent="-342900" defTabSz="914400">
              <a:lnSpc>
                <a:spcPct val="150000"/>
              </a:lnSpc>
              <a:buFont typeface="Wingdings" panose="05000000000000000000" pitchFamily="2" charset="2"/>
              <a:buChar char="ü"/>
              <a:defRPr/>
            </a:pPr>
            <a:r>
              <a:rPr lang="en-US" altLang="zh-CN" sz="1600" dirty="0">
                <a:solidFill>
                  <a:srgbClr val="FF3300"/>
                </a:solidFill>
                <a:latin typeface="华文楷体" panose="02010600040101010101" pitchFamily="2" charset="-122"/>
                <a:ea typeface="华文楷体" panose="02010600040101010101" pitchFamily="2" charset="-122"/>
              </a:rPr>
              <a:t>Details</a:t>
            </a:r>
            <a:r>
              <a:rPr lang="zh-CN" altLang="en-US" sz="1600" dirty="0">
                <a:solidFill>
                  <a:prstClr val="black"/>
                </a:solidFill>
                <a:latin typeface="华文楷体" panose="02010600040101010101" pitchFamily="2" charset="-122"/>
                <a:ea typeface="华文楷体" panose="02010600040101010101" pitchFamily="2" charset="-122"/>
              </a:rPr>
              <a:t>：</a:t>
            </a:r>
            <a:endParaRPr lang="en-US" altLang="zh-CN" sz="1600" dirty="0">
              <a:solidFill>
                <a:prstClr val="black"/>
              </a:solidFill>
              <a:latin typeface="华文楷体" panose="02010600040101010101" pitchFamily="2" charset="-122"/>
              <a:ea typeface="华文楷体" panose="02010600040101010101" pitchFamily="2" charset="-122"/>
            </a:endParaRPr>
          </a:p>
          <a:p>
            <a:pPr marL="0" lvl="1" defTabSz="914400">
              <a:lnSpc>
                <a:spcPct val="150000"/>
              </a:lnSpc>
              <a:defRPr/>
            </a:pPr>
            <a:r>
              <a:rPr lang="en-US" altLang="zh-CN" sz="1600" dirty="0">
                <a:solidFill>
                  <a:prstClr val="black"/>
                </a:solidFill>
                <a:latin typeface="华文楷体" panose="02010600040101010101" pitchFamily="2" charset="-122"/>
                <a:ea typeface="华文楷体" panose="02010600040101010101" pitchFamily="2" charset="-122"/>
              </a:rPr>
              <a:t>	3*3 conv-filter</a:t>
            </a:r>
          </a:p>
          <a:p>
            <a:pPr marL="0" lvl="1" defTabSz="914400">
              <a:lnSpc>
                <a:spcPct val="150000"/>
              </a:lnSpc>
              <a:defRPr/>
            </a:pPr>
            <a:r>
              <a:rPr lang="en-US" altLang="zh-CN" sz="1600" dirty="0">
                <a:solidFill>
                  <a:prstClr val="black"/>
                </a:solidFill>
                <a:latin typeface="华文楷体" panose="02010600040101010101" pitchFamily="2" charset="-122"/>
                <a:ea typeface="华文楷体" panose="02010600040101010101" pitchFamily="2" charset="-122"/>
              </a:rPr>
              <a:t>	conv-stride = 1</a:t>
            </a:r>
          </a:p>
          <a:p>
            <a:pPr marL="0" lvl="1" defTabSz="914400">
              <a:lnSpc>
                <a:spcPct val="150000"/>
              </a:lnSpc>
              <a:defRPr/>
            </a:pPr>
            <a:r>
              <a:rPr lang="en-US" altLang="zh-CN" sz="1600" dirty="0">
                <a:solidFill>
                  <a:prstClr val="black"/>
                </a:solidFill>
                <a:latin typeface="华文楷体" panose="02010600040101010101" pitchFamily="2" charset="-122"/>
                <a:ea typeface="华文楷体" panose="02010600040101010101" pitchFamily="2" charset="-122"/>
              </a:rPr>
              <a:t>	pad = 1, Same</a:t>
            </a:r>
          </a:p>
          <a:p>
            <a:pPr marL="0" lvl="1" defTabSz="914400">
              <a:lnSpc>
                <a:spcPct val="150000"/>
              </a:lnSpc>
              <a:defRPr/>
            </a:pPr>
            <a:r>
              <a:rPr lang="en-US" altLang="zh-CN" sz="1600" dirty="0">
                <a:solidFill>
                  <a:prstClr val="black"/>
                </a:solidFill>
                <a:latin typeface="华文楷体" panose="02010600040101010101" pitchFamily="2" charset="-122"/>
                <a:ea typeface="华文楷体" panose="02010600040101010101" pitchFamily="2" charset="-122"/>
              </a:rPr>
              <a:t>	2*2 pool-filter</a:t>
            </a:r>
          </a:p>
          <a:p>
            <a:pPr marL="0" lvl="1" defTabSz="914400">
              <a:lnSpc>
                <a:spcPct val="150000"/>
              </a:lnSpc>
              <a:defRPr/>
            </a:pPr>
            <a:r>
              <a:rPr lang="en-US" altLang="zh-CN" sz="1600" dirty="0">
                <a:solidFill>
                  <a:prstClr val="black"/>
                </a:solidFill>
                <a:latin typeface="华文楷体" panose="02010600040101010101" pitchFamily="2" charset="-122"/>
                <a:ea typeface="华文楷体" panose="02010600040101010101" pitchFamily="2" charset="-122"/>
              </a:rPr>
              <a:t>	pool-stride = 2</a:t>
            </a:r>
          </a:p>
          <a:p>
            <a:pPr marL="0" lvl="1" defTabSz="914400">
              <a:lnSpc>
                <a:spcPct val="150000"/>
              </a:lnSpc>
              <a:defRPr/>
            </a:pPr>
            <a:endParaRPr lang="en-US" altLang="zh-CN" sz="1600" dirty="0">
              <a:solidFill>
                <a:prstClr val="black"/>
              </a:solidFill>
              <a:latin typeface="华文楷体" panose="02010600040101010101" pitchFamily="2" charset="-122"/>
              <a:ea typeface="华文楷体" panose="02010600040101010101" pitchFamily="2" charset="-122"/>
            </a:endParaRPr>
          </a:p>
          <a:p>
            <a:pPr marL="0" lvl="1" defTabSz="914400">
              <a:lnSpc>
                <a:spcPct val="150000"/>
              </a:lnSpc>
              <a:defRPr/>
            </a:pPr>
            <a:r>
              <a:rPr lang="en-US" altLang="zh-CN" sz="1600" b="1">
                <a:solidFill>
                  <a:prstClr val="black"/>
                </a:solidFill>
                <a:latin typeface="华文楷体" panose="02010600040101010101" pitchFamily="2" charset="-122"/>
                <a:ea typeface="华文楷体" panose="02010600040101010101" pitchFamily="2" charset="-122"/>
              </a:rPr>
              <a:t>ILSVRC 2014</a:t>
            </a:r>
            <a:endParaRPr lang="en-US" altLang="zh-CN" sz="1600" b="1" dirty="0">
              <a:solidFill>
                <a:prstClr val="black"/>
              </a:solidFill>
              <a:latin typeface="华文楷体" panose="02010600040101010101" pitchFamily="2" charset="-122"/>
              <a:ea typeface="华文楷体" panose="02010600040101010101" pitchFamily="2" charset="-122"/>
            </a:endParaRPr>
          </a:p>
        </p:txBody>
      </p:sp>
      <p:pic>
        <p:nvPicPr>
          <p:cNvPr id="9" name="图片 8">
            <a:extLst>
              <a:ext uri="{FF2B5EF4-FFF2-40B4-BE49-F238E27FC236}">
                <a16:creationId xmlns:a16="http://schemas.microsoft.com/office/drawing/2014/main" xmlns="" id="{A729E928-8ACB-4612-ACDA-49418C64A807}"/>
              </a:ext>
            </a:extLst>
          </p:cNvPr>
          <p:cNvPicPr>
            <a:picLocks noChangeAspect="1"/>
          </p:cNvPicPr>
          <p:nvPr/>
        </p:nvPicPr>
        <p:blipFill rotWithShape="1">
          <a:blip r:embed="rId3">
            <a:clrChange>
              <a:clrFrom>
                <a:srgbClr val="FFFFFF"/>
              </a:clrFrom>
              <a:clrTo>
                <a:srgbClr val="FFFFFF">
                  <a:alpha val="0"/>
                </a:srgbClr>
              </a:clrTo>
            </a:clrChange>
          </a:blip>
          <a:srcRect l="7582" r="13873"/>
          <a:stretch/>
        </p:blipFill>
        <p:spPr>
          <a:xfrm>
            <a:off x="5094005" y="816561"/>
            <a:ext cx="1791855" cy="6088142"/>
          </a:xfrm>
          <a:prstGeom prst="rect">
            <a:avLst/>
          </a:prstGeom>
        </p:spPr>
      </p:pic>
      <p:graphicFrame>
        <p:nvGraphicFramePr>
          <p:cNvPr id="10" name="表格 9">
            <a:extLst>
              <a:ext uri="{FF2B5EF4-FFF2-40B4-BE49-F238E27FC236}">
                <a16:creationId xmlns:a16="http://schemas.microsoft.com/office/drawing/2014/main" xmlns="" id="{FB0CB933-5F80-493A-A0F7-A04BC2027C75}"/>
              </a:ext>
            </a:extLst>
          </p:cNvPr>
          <p:cNvGraphicFramePr>
            <a:graphicFrameLocks noGrp="1"/>
          </p:cNvGraphicFramePr>
          <p:nvPr>
            <p:extLst>
              <p:ext uri="{D42A27DB-BD31-4B8C-83A1-F6EECF244321}">
                <p14:modId xmlns:p14="http://schemas.microsoft.com/office/powerpoint/2010/main" val="4241786473"/>
              </p:ext>
            </p:extLst>
          </p:nvPr>
        </p:nvGraphicFramePr>
        <p:xfrm>
          <a:off x="7049729" y="145934"/>
          <a:ext cx="4443860" cy="3419996"/>
        </p:xfrm>
        <a:graphic>
          <a:graphicData uri="http://schemas.openxmlformats.org/drawingml/2006/table">
            <a:tbl>
              <a:tblPr firstRow="1" bandRow="1">
                <a:tableStyleId>{5A111915-BE36-4E01-A7E5-04B1672EAD32}</a:tableStyleId>
              </a:tblPr>
              <a:tblGrid>
                <a:gridCol w="1090610">
                  <a:extLst>
                    <a:ext uri="{9D8B030D-6E8A-4147-A177-3AD203B41FA5}">
                      <a16:colId xmlns:a16="http://schemas.microsoft.com/office/drawing/2014/main" xmlns="" val="3740903417"/>
                    </a:ext>
                  </a:extLst>
                </a:gridCol>
                <a:gridCol w="1447798">
                  <a:extLst>
                    <a:ext uri="{9D8B030D-6E8A-4147-A177-3AD203B41FA5}">
                      <a16:colId xmlns:a16="http://schemas.microsoft.com/office/drawing/2014/main" xmlns="" val="2819620864"/>
                    </a:ext>
                  </a:extLst>
                </a:gridCol>
                <a:gridCol w="1905452">
                  <a:extLst>
                    <a:ext uri="{9D8B030D-6E8A-4147-A177-3AD203B41FA5}">
                      <a16:colId xmlns:a16="http://schemas.microsoft.com/office/drawing/2014/main" xmlns="" val="1325261343"/>
                    </a:ext>
                  </a:extLst>
                </a:gridCol>
              </a:tblGrid>
              <a:tr h="328336">
                <a:tc>
                  <a:txBody>
                    <a:bodyPr/>
                    <a:lstStyle/>
                    <a:p>
                      <a:r>
                        <a:rPr lang="en-US" altLang="zh-CN" sz="1400" dirty="0">
                          <a:solidFill>
                            <a:schemeClr val="tx1"/>
                          </a:solidFill>
                        </a:rPr>
                        <a:t>Layer</a:t>
                      </a:r>
                      <a:endParaRPr lang="zh-CN" altLang="en-US" sz="1400" dirty="0">
                        <a:solidFill>
                          <a:schemeClr val="tx1"/>
                        </a:solidFill>
                      </a:endParaRPr>
                    </a:p>
                  </a:txBody>
                  <a:tcPr>
                    <a:solidFill>
                      <a:schemeClr val="bg2"/>
                    </a:solidFill>
                  </a:tcPr>
                </a:tc>
                <a:tc>
                  <a:txBody>
                    <a:bodyPr/>
                    <a:lstStyle/>
                    <a:p>
                      <a:r>
                        <a:rPr lang="en-US" altLang="zh-CN" sz="1400" dirty="0">
                          <a:solidFill>
                            <a:schemeClr val="tx1"/>
                          </a:solidFill>
                        </a:rPr>
                        <a:t>Output</a:t>
                      </a:r>
                      <a:endParaRPr lang="zh-CN" altLang="en-US" sz="1400" dirty="0">
                        <a:solidFill>
                          <a:schemeClr val="tx1"/>
                        </a:solidFill>
                      </a:endParaRPr>
                    </a:p>
                  </a:txBody>
                  <a:tcPr>
                    <a:solidFill>
                      <a:schemeClr val="bg2"/>
                    </a:solidFill>
                  </a:tcPr>
                </a:tc>
                <a:tc>
                  <a:txBody>
                    <a:bodyPr/>
                    <a:lstStyle/>
                    <a:p>
                      <a:r>
                        <a:rPr lang="en-US" altLang="zh-CN" sz="1400" dirty="0">
                          <a:solidFill>
                            <a:schemeClr val="tx1"/>
                          </a:solidFill>
                        </a:rPr>
                        <a:t>Parameters</a:t>
                      </a:r>
                      <a:endParaRPr lang="zh-CN" altLang="en-US" sz="1400" dirty="0">
                        <a:solidFill>
                          <a:schemeClr val="tx1"/>
                        </a:solidFill>
                      </a:endParaRPr>
                    </a:p>
                  </a:txBody>
                  <a:tcPr>
                    <a:solidFill>
                      <a:schemeClr val="bg2"/>
                    </a:solidFill>
                  </a:tcPr>
                </a:tc>
                <a:extLst>
                  <a:ext uri="{0D108BD9-81ED-4DB2-BD59-A6C34878D82A}">
                    <a16:rowId xmlns:a16="http://schemas.microsoft.com/office/drawing/2014/main" xmlns="" val="138236432"/>
                  </a:ext>
                </a:extLst>
              </a:tr>
              <a:tr h="281060">
                <a:tc>
                  <a:txBody>
                    <a:bodyPr/>
                    <a:lstStyle/>
                    <a:p>
                      <a:pPr lvl="0"/>
                      <a:r>
                        <a:rPr lang="en-US" altLang="zh-CN" sz="1200" dirty="0"/>
                        <a:t>Input</a:t>
                      </a:r>
                      <a:endParaRPr lang="zh-CN" altLang="en-US" sz="1200" dirty="0"/>
                    </a:p>
                  </a:txBody>
                  <a:tcPr>
                    <a:solidFill>
                      <a:schemeClr val="bg1"/>
                    </a:solidFill>
                  </a:tcPr>
                </a:tc>
                <a:tc>
                  <a:txBody>
                    <a:bodyPr/>
                    <a:lstStyle/>
                    <a:p>
                      <a:pPr lvl="0"/>
                      <a:r>
                        <a:rPr lang="en-US" altLang="zh-CN" sz="1200" dirty="0"/>
                        <a:t>224</a:t>
                      </a:r>
                      <a:r>
                        <a:rPr lang="zh-CN" altLang="en-US" sz="1200" dirty="0"/>
                        <a:t>*</a:t>
                      </a:r>
                      <a:r>
                        <a:rPr lang="en-US" altLang="zh-CN" sz="1200" dirty="0"/>
                        <a:t>224</a:t>
                      </a:r>
                      <a:r>
                        <a:rPr lang="zh-CN" altLang="en-US" sz="1200" dirty="0"/>
                        <a:t>*</a:t>
                      </a:r>
                      <a:r>
                        <a:rPr lang="en-US" altLang="zh-CN" sz="1200" dirty="0"/>
                        <a:t>3</a:t>
                      </a:r>
                      <a:endParaRPr lang="zh-CN" altLang="en-US" sz="1200" dirty="0"/>
                    </a:p>
                  </a:txBody>
                  <a:tcPr>
                    <a:solidFill>
                      <a:schemeClr val="bg1"/>
                    </a:solidFill>
                  </a:tcPr>
                </a:tc>
                <a:tc>
                  <a:txBody>
                    <a:bodyPr/>
                    <a:lstStyle/>
                    <a:p>
                      <a:pPr lvl="0"/>
                      <a:r>
                        <a:rPr lang="en-US" altLang="zh-CN" sz="1200" dirty="0"/>
                        <a:t>Note:</a:t>
                      </a:r>
                      <a:r>
                        <a:rPr lang="zh-CN" altLang="en-US" sz="1200" dirty="0"/>
                        <a:t>未计算偏置</a:t>
                      </a:r>
                    </a:p>
                  </a:txBody>
                  <a:tcPr>
                    <a:solidFill>
                      <a:schemeClr val="bg1"/>
                    </a:solidFill>
                  </a:tcPr>
                </a:tc>
                <a:extLst>
                  <a:ext uri="{0D108BD9-81ED-4DB2-BD59-A6C34878D82A}">
                    <a16:rowId xmlns:a16="http://schemas.microsoft.com/office/drawing/2014/main" xmlns="" val="695499141"/>
                  </a:ext>
                </a:extLst>
              </a:tr>
              <a:tr h="281060">
                <a:tc>
                  <a:txBody>
                    <a:bodyPr/>
                    <a:lstStyle/>
                    <a:p>
                      <a:pPr lvl="0"/>
                      <a:r>
                        <a:rPr lang="en-US" altLang="zh-CN" sz="1200" dirty="0"/>
                        <a:t>Conv3-64</a:t>
                      </a:r>
                      <a:endParaRPr lang="zh-CN" altLang="en-US" sz="1200" dirty="0"/>
                    </a:p>
                  </a:txBody>
                  <a:tcPr>
                    <a:solidFill>
                      <a:srgbClr val="D9EFF2"/>
                    </a:solidFill>
                  </a:tcPr>
                </a:tc>
                <a:tc>
                  <a:txBody>
                    <a:bodyPr/>
                    <a:lstStyle/>
                    <a:p>
                      <a:pPr lvl="0"/>
                      <a:r>
                        <a:rPr lang="en-US" altLang="zh-CN" sz="1200" b="1" dirty="0"/>
                        <a:t>224</a:t>
                      </a:r>
                      <a:r>
                        <a:rPr lang="zh-CN" altLang="en-US" sz="1200" b="1" dirty="0"/>
                        <a:t>*</a:t>
                      </a:r>
                      <a:r>
                        <a:rPr lang="en-US" altLang="zh-CN" sz="1200" b="1" dirty="0"/>
                        <a:t>224</a:t>
                      </a:r>
                      <a:r>
                        <a:rPr lang="zh-CN" altLang="en-US" sz="1200" b="1" dirty="0"/>
                        <a:t>*</a:t>
                      </a:r>
                      <a:r>
                        <a:rPr lang="en-US" altLang="zh-CN" sz="1200" b="1" dirty="0"/>
                        <a:t>64</a:t>
                      </a:r>
                      <a:endParaRPr lang="zh-CN" altLang="en-US" sz="1200" b="1" dirty="0"/>
                    </a:p>
                  </a:txBody>
                  <a:tcPr>
                    <a:solidFill>
                      <a:srgbClr val="D9EFF2"/>
                    </a:solidFill>
                  </a:tcPr>
                </a:tc>
                <a:tc>
                  <a:txBody>
                    <a:bodyPr/>
                    <a:lstStyle/>
                    <a:p>
                      <a:pPr lvl="0"/>
                      <a:r>
                        <a:rPr lang="en-US" altLang="zh-CN" sz="1200" dirty="0"/>
                        <a:t>(3*3*3)*64 = 1728</a:t>
                      </a:r>
                      <a:endParaRPr lang="zh-CN" altLang="en-US" sz="1200" dirty="0"/>
                    </a:p>
                  </a:txBody>
                  <a:tcPr>
                    <a:solidFill>
                      <a:srgbClr val="D9EFF2"/>
                    </a:solidFill>
                  </a:tcPr>
                </a:tc>
                <a:extLst>
                  <a:ext uri="{0D108BD9-81ED-4DB2-BD59-A6C34878D82A}">
                    <a16:rowId xmlns:a16="http://schemas.microsoft.com/office/drawing/2014/main" xmlns="" val="1833162317"/>
                  </a:ext>
                </a:extLst>
              </a:tr>
              <a:tr h="281060">
                <a:tc>
                  <a:txBody>
                    <a:bodyPr/>
                    <a:lstStyle/>
                    <a:p>
                      <a:pPr lvl="0"/>
                      <a:r>
                        <a:rPr lang="en-US" altLang="zh-CN" sz="1200" dirty="0"/>
                        <a:t>Conv3-64</a:t>
                      </a:r>
                      <a:endParaRPr lang="zh-CN" altLang="en-US" sz="1200" dirty="0"/>
                    </a:p>
                  </a:txBody>
                  <a:tcPr>
                    <a:solidFill>
                      <a:srgbClr val="D9EFF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t>224</a:t>
                      </a:r>
                      <a:r>
                        <a:rPr lang="zh-CN" altLang="en-US" sz="1200" b="1" dirty="0"/>
                        <a:t>*</a:t>
                      </a:r>
                      <a:r>
                        <a:rPr lang="en-US" altLang="zh-CN" sz="1200" b="1" dirty="0"/>
                        <a:t>224</a:t>
                      </a:r>
                      <a:r>
                        <a:rPr lang="zh-CN" altLang="en-US" sz="1200" b="1" dirty="0"/>
                        <a:t>*</a:t>
                      </a:r>
                      <a:r>
                        <a:rPr lang="en-US" altLang="zh-CN" sz="1200" b="1" dirty="0"/>
                        <a:t>64</a:t>
                      </a:r>
                      <a:endParaRPr lang="zh-CN" altLang="en-US" sz="1200" b="1" dirty="0"/>
                    </a:p>
                  </a:txBody>
                  <a:tcPr>
                    <a:solidFill>
                      <a:srgbClr val="D9EFF2"/>
                    </a:solidFill>
                  </a:tcPr>
                </a:tc>
                <a:tc>
                  <a:txBody>
                    <a:bodyPr/>
                    <a:lstStyle/>
                    <a:p>
                      <a:pPr lvl="0"/>
                      <a:r>
                        <a:rPr lang="en-US" altLang="zh-CN" sz="1200" dirty="0"/>
                        <a:t>(3*3*64)*64 = 36864</a:t>
                      </a:r>
                      <a:endParaRPr lang="zh-CN" altLang="en-US" sz="1200" dirty="0"/>
                    </a:p>
                  </a:txBody>
                  <a:tcPr>
                    <a:solidFill>
                      <a:srgbClr val="D9EFF2"/>
                    </a:solidFill>
                  </a:tcPr>
                </a:tc>
                <a:extLst>
                  <a:ext uri="{0D108BD9-81ED-4DB2-BD59-A6C34878D82A}">
                    <a16:rowId xmlns:a16="http://schemas.microsoft.com/office/drawing/2014/main" xmlns="" val="1064001824"/>
                  </a:ext>
                </a:extLst>
              </a:tr>
              <a:tr h="281060">
                <a:tc>
                  <a:txBody>
                    <a:bodyPr/>
                    <a:lstStyle/>
                    <a:p>
                      <a:pPr lvl="0"/>
                      <a:r>
                        <a:rPr lang="en-US" altLang="zh-CN" sz="1200" dirty="0"/>
                        <a:t>Pool2</a:t>
                      </a:r>
                      <a:endParaRPr lang="zh-CN" altLang="en-US" sz="1200" dirty="0"/>
                    </a:p>
                  </a:txBody>
                  <a:tcPr>
                    <a:solidFill>
                      <a:srgbClr val="D9EFF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112</a:t>
                      </a:r>
                      <a:r>
                        <a:rPr lang="zh-CN" altLang="en-US" sz="1200" dirty="0"/>
                        <a:t>*</a:t>
                      </a:r>
                      <a:r>
                        <a:rPr lang="en-US" altLang="zh-CN" sz="1200" dirty="0"/>
                        <a:t>112</a:t>
                      </a:r>
                      <a:r>
                        <a:rPr lang="zh-CN" altLang="en-US" sz="1200" dirty="0"/>
                        <a:t>*</a:t>
                      </a:r>
                      <a:r>
                        <a:rPr lang="en-US" altLang="zh-CN" sz="1200" dirty="0"/>
                        <a:t>64</a:t>
                      </a:r>
                      <a:endParaRPr lang="zh-CN" altLang="en-US" sz="1200" dirty="0"/>
                    </a:p>
                  </a:txBody>
                  <a:tcPr>
                    <a:solidFill>
                      <a:srgbClr val="D9EFF2"/>
                    </a:solidFill>
                  </a:tcPr>
                </a:tc>
                <a:tc>
                  <a:txBody>
                    <a:bodyPr/>
                    <a:lstStyle/>
                    <a:p>
                      <a:pPr lvl="0"/>
                      <a:r>
                        <a:rPr lang="en-US" altLang="zh-CN" sz="1200" dirty="0"/>
                        <a:t>0</a:t>
                      </a:r>
                      <a:endParaRPr lang="zh-CN" altLang="en-US" sz="1200" dirty="0"/>
                    </a:p>
                  </a:txBody>
                  <a:tcPr>
                    <a:solidFill>
                      <a:srgbClr val="D9EFF2"/>
                    </a:solidFill>
                  </a:tcPr>
                </a:tc>
                <a:extLst>
                  <a:ext uri="{0D108BD9-81ED-4DB2-BD59-A6C34878D82A}">
                    <a16:rowId xmlns:a16="http://schemas.microsoft.com/office/drawing/2014/main" xmlns="" val="920972144"/>
                  </a:ext>
                </a:extLst>
              </a:tr>
              <a:tr h="281060">
                <a:tc>
                  <a:txBody>
                    <a:bodyPr/>
                    <a:lstStyle/>
                    <a:p>
                      <a:pPr lvl="0"/>
                      <a:r>
                        <a:rPr lang="en-US" altLang="zh-CN" sz="1200" dirty="0"/>
                        <a:t>Conv3-128</a:t>
                      </a:r>
                      <a:endParaRPr lang="zh-CN" altLang="en-US" sz="1200" dirty="0"/>
                    </a:p>
                  </a:txBody>
                  <a:tcPr>
                    <a:solidFill>
                      <a:srgbClr val="FFEBDA"/>
                    </a:solidFill>
                  </a:tcPr>
                </a:tc>
                <a:tc>
                  <a:txBody>
                    <a:bodyPr/>
                    <a:lstStyle/>
                    <a:p>
                      <a:pPr lvl="0"/>
                      <a:r>
                        <a:rPr lang="en-US" altLang="zh-CN" sz="1200" dirty="0"/>
                        <a:t>112</a:t>
                      </a:r>
                      <a:r>
                        <a:rPr lang="zh-CN" altLang="en-US" sz="1200" dirty="0"/>
                        <a:t>*</a:t>
                      </a:r>
                      <a:r>
                        <a:rPr lang="en-US" altLang="zh-CN" sz="1200" dirty="0"/>
                        <a:t>112</a:t>
                      </a:r>
                      <a:r>
                        <a:rPr lang="zh-CN" altLang="en-US" sz="1200" dirty="0"/>
                        <a:t>*</a:t>
                      </a:r>
                      <a:r>
                        <a:rPr lang="en-US" altLang="zh-CN" sz="1200" dirty="0"/>
                        <a:t>128</a:t>
                      </a:r>
                      <a:endParaRPr lang="zh-CN" altLang="en-US" sz="1200" dirty="0"/>
                    </a:p>
                  </a:txBody>
                  <a:tcPr>
                    <a:solidFill>
                      <a:srgbClr val="FFEBDA"/>
                    </a:solidFill>
                  </a:tcPr>
                </a:tc>
                <a:tc>
                  <a:txBody>
                    <a:bodyPr/>
                    <a:lstStyle/>
                    <a:p>
                      <a:pPr lvl="0"/>
                      <a:r>
                        <a:rPr lang="en-US" altLang="zh-CN" sz="1200" dirty="0"/>
                        <a:t>(3*3*64)*128 = 73728</a:t>
                      </a:r>
                      <a:endParaRPr lang="zh-CN" altLang="en-US" sz="1200" dirty="0"/>
                    </a:p>
                  </a:txBody>
                  <a:tcPr>
                    <a:solidFill>
                      <a:srgbClr val="FFEBDA"/>
                    </a:solidFill>
                  </a:tcPr>
                </a:tc>
                <a:extLst>
                  <a:ext uri="{0D108BD9-81ED-4DB2-BD59-A6C34878D82A}">
                    <a16:rowId xmlns:a16="http://schemas.microsoft.com/office/drawing/2014/main" xmlns="" val="578172758"/>
                  </a:ext>
                </a:extLst>
              </a:tr>
              <a:tr h="281060">
                <a:tc>
                  <a:txBody>
                    <a:bodyPr/>
                    <a:lstStyle/>
                    <a:p>
                      <a:pPr lvl="0"/>
                      <a:r>
                        <a:rPr lang="en-US" altLang="zh-CN" sz="1200" dirty="0"/>
                        <a:t>Conv3-128</a:t>
                      </a:r>
                      <a:endParaRPr lang="zh-CN" altLang="en-US" sz="1200" dirty="0"/>
                    </a:p>
                  </a:txBody>
                  <a:tcPr>
                    <a:solidFill>
                      <a:srgbClr val="FFEBDA"/>
                    </a:solidFill>
                  </a:tcPr>
                </a:tc>
                <a:tc>
                  <a:txBody>
                    <a:bodyPr/>
                    <a:lstStyle/>
                    <a:p>
                      <a:pPr lvl="0"/>
                      <a:r>
                        <a:rPr lang="en-US" altLang="zh-CN" sz="1200" dirty="0"/>
                        <a:t>112</a:t>
                      </a:r>
                      <a:r>
                        <a:rPr lang="zh-CN" altLang="en-US" sz="1200" dirty="0"/>
                        <a:t>*</a:t>
                      </a:r>
                      <a:r>
                        <a:rPr lang="en-US" altLang="zh-CN" sz="1200" dirty="0"/>
                        <a:t>112</a:t>
                      </a:r>
                      <a:r>
                        <a:rPr lang="zh-CN" altLang="en-US" sz="1200" dirty="0"/>
                        <a:t>*</a:t>
                      </a:r>
                      <a:r>
                        <a:rPr lang="en-US" altLang="zh-CN" sz="1200" dirty="0"/>
                        <a:t>128</a:t>
                      </a:r>
                      <a:endParaRPr lang="zh-CN" altLang="en-US" sz="1200" dirty="0"/>
                    </a:p>
                  </a:txBody>
                  <a:tcPr>
                    <a:solidFill>
                      <a:srgbClr val="FFEBDA"/>
                    </a:solidFill>
                  </a:tcPr>
                </a:tc>
                <a:tc>
                  <a:txBody>
                    <a:bodyPr/>
                    <a:lstStyle/>
                    <a:p>
                      <a:pPr lvl="0"/>
                      <a:r>
                        <a:rPr lang="en-US" altLang="zh-CN" sz="1200" dirty="0"/>
                        <a:t>(3*3*128)*128 = 147456</a:t>
                      </a:r>
                      <a:endParaRPr lang="zh-CN" altLang="en-US" sz="1200" dirty="0"/>
                    </a:p>
                  </a:txBody>
                  <a:tcPr>
                    <a:solidFill>
                      <a:srgbClr val="FFEBDA"/>
                    </a:solidFill>
                  </a:tcPr>
                </a:tc>
                <a:extLst>
                  <a:ext uri="{0D108BD9-81ED-4DB2-BD59-A6C34878D82A}">
                    <a16:rowId xmlns:a16="http://schemas.microsoft.com/office/drawing/2014/main" xmlns="" val="464339501"/>
                  </a:ext>
                </a:extLst>
              </a:tr>
              <a:tr h="281060">
                <a:tc>
                  <a:txBody>
                    <a:bodyPr/>
                    <a:lstStyle/>
                    <a:p>
                      <a:pPr lvl="0"/>
                      <a:r>
                        <a:rPr lang="en-US" altLang="zh-CN" sz="1200" dirty="0"/>
                        <a:t>Pool2</a:t>
                      </a:r>
                      <a:endParaRPr lang="zh-CN" altLang="en-US" sz="1200" dirty="0"/>
                    </a:p>
                  </a:txBody>
                  <a:tcPr>
                    <a:solidFill>
                      <a:srgbClr val="FFEBDA"/>
                    </a:solidFill>
                  </a:tcPr>
                </a:tc>
                <a:tc>
                  <a:txBody>
                    <a:bodyPr/>
                    <a:lstStyle/>
                    <a:p>
                      <a:pPr lvl="0"/>
                      <a:r>
                        <a:rPr lang="en-US" altLang="zh-CN" sz="1200" dirty="0"/>
                        <a:t>56</a:t>
                      </a:r>
                      <a:r>
                        <a:rPr lang="zh-CN" altLang="en-US" sz="1200" dirty="0"/>
                        <a:t>*</a:t>
                      </a:r>
                      <a:r>
                        <a:rPr lang="en-US" altLang="zh-CN" sz="1200" dirty="0"/>
                        <a:t>56</a:t>
                      </a:r>
                      <a:r>
                        <a:rPr lang="zh-CN" altLang="en-US" sz="1200" dirty="0"/>
                        <a:t>*</a:t>
                      </a:r>
                      <a:r>
                        <a:rPr lang="en-US" altLang="zh-CN" sz="1200" dirty="0"/>
                        <a:t>128</a:t>
                      </a:r>
                      <a:endParaRPr lang="zh-CN" altLang="en-US" sz="1200" dirty="0"/>
                    </a:p>
                  </a:txBody>
                  <a:tcPr>
                    <a:solidFill>
                      <a:srgbClr val="FFEBDA"/>
                    </a:solidFill>
                  </a:tcPr>
                </a:tc>
                <a:tc>
                  <a:txBody>
                    <a:bodyPr/>
                    <a:lstStyle/>
                    <a:p>
                      <a:pPr lvl="0"/>
                      <a:r>
                        <a:rPr lang="en-US" altLang="zh-CN" sz="1200" dirty="0"/>
                        <a:t>0</a:t>
                      </a:r>
                      <a:endParaRPr lang="zh-CN" altLang="en-US" sz="1200" dirty="0"/>
                    </a:p>
                  </a:txBody>
                  <a:tcPr>
                    <a:solidFill>
                      <a:srgbClr val="FFEBDA"/>
                    </a:solidFill>
                  </a:tcPr>
                </a:tc>
                <a:extLst>
                  <a:ext uri="{0D108BD9-81ED-4DB2-BD59-A6C34878D82A}">
                    <a16:rowId xmlns:a16="http://schemas.microsoft.com/office/drawing/2014/main" xmlns="" val="3703013874"/>
                  </a:ext>
                </a:extLst>
              </a:tr>
              <a:tr h="281060">
                <a:tc>
                  <a:txBody>
                    <a:bodyPr/>
                    <a:lstStyle/>
                    <a:p>
                      <a:pPr lvl="0"/>
                      <a:r>
                        <a:rPr lang="en-US" altLang="zh-CN" sz="1200" dirty="0"/>
                        <a:t>Conv3-256</a:t>
                      </a:r>
                      <a:endParaRPr lang="zh-CN" altLang="en-US" sz="1200" dirty="0"/>
                    </a:p>
                  </a:txBody>
                  <a:tcPr>
                    <a:solidFill>
                      <a:srgbClr val="F0EAF0"/>
                    </a:solidFill>
                  </a:tcPr>
                </a:tc>
                <a:tc>
                  <a:txBody>
                    <a:bodyPr/>
                    <a:lstStyle/>
                    <a:p>
                      <a:pPr lvl="0"/>
                      <a:r>
                        <a:rPr lang="en-US" altLang="zh-CN" sz="1200" dirty="0"/>
                        <a:t>56</a:t>
                      </a:r>
                      <a:r>
                        <a:rPr lang="zh-CN" altLang="en-US" sz="1200" dirty="0"/>
                        <a:t>*</a:t>
                      </a:r>
                      <a:r>
                        <a:rPr lang="en-US" altLang="zh-CN" sz="1200" dirty="0"/>
                        <a:t>56</a:t>
                      </a:r>
                      <a:r>
                        <a:rPr lang="zh-CN" altLang="en-US" sz="1200" dirty="0"/>
                        <a:t>*</a:t>
                      </a:r>
                      <a:r>
                        <a:rPr lang="en-US" altLang="zh-CN" sz="1200" dirty="0"/>
                        <a:t>256</a:t>
                      </a:r>
                      <a:endParaRPr lang="zh-CN" altLang="en-US" sz="1200" dirty="0"/>
                    </a:p>
                  </a:txBody>
                  <a:tcPr>
                    <a:solidFill>
                      <a:srgbClr val="F0EAF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(3*3*128</a:t>
                      </a:r>
                      <a:r>
                        <a:rPr lang="en-US" altLang="zh-CN" sz="1200"/>
                        <a:t>)*256 = 294912</a:t>
                      </a:r>
                      <a:endParaRPr lang="zh-CN" altLang="en-US" sz="1200" dirty="0"/>
                    </a:p>
                  </a:txBody>
                  <a:tcPr>
                    <a:solidFill>
                      <a:srgbClr val="F0EAF0"/>
                    </a:solidFill>
                  </a:tcPr>
                </a:tc>
                <a:extLst>
                  <a:ext uri="{0D108BD9-81ED-4DB2-BD59-A6C34878D82A}">
                    <a16:rowId xmlns:a16="http://schemas.microsoft.com/office/drawing/2014/main" xmlns="" val="2721379535"/>
                  </a:ext>
                </a:extLst>
              </a:tr>
              <a:tr h="281060">
                <a:tc>
                  <a:txBody>
                    <a:bodyPr/>
                    <a:lstStyle/>
                    <a:p>
                      <a:pPr lvl="0"/>
                      <a:r>
                        <a:rPr lang="en-US" altLang="zh-CN" sz="1200" dirty="0"/>
                        <a:t>Conv3-256</a:t>
                      </a:r>
                      <a:endParaRPr lang="zh-CN" altLang="en-US" sz="1200" dirty="0"/>
                    </a:p>
                  </a:txBody>
                  <a:tcPr>
                    <a:solidFill>
                      <a:srgbClr val="F0EAF0"/>
                    </a:solidFill>
                  </a:tcPr>
                </a:tc>
                <a:tc>
                  <a:txBody>
                    <a:bodyPr/>
                    <a:lstStyle/>
                    <a:p>
                      <a:pPr lvl="0"/>
                      <a:r>
                        <a:rPr lang="en-US" altLang="zh-CN" sz="1200" dirty="0"/>
                        <a:t>56</a:t>
                      </a:r>
                      <a:r>
                        <a:rPr lang="zh-CN" altLang="en-US" sz="1200" dirty="0"/>
                        <a:t>*</a:t>
                      </a:r>
                      <a:r>
                        <a:rPr lang="en-US" altLang="zh-CN" sz="1200" dirty="0"/>
                        <a:t>56</a:t>
                      </a:r>
                      <a:r>
                        <a:rPr lang="zh-CN" altLang="en-US" sz="1200" dirty="0"/>
                        <a:t>*</a:t>
                      </a:r>
                      <a:r>
                        <a:rPr lang="en-US" altLang="zh-CN" sz="1200" dirty="0"/>
                        <a:t>256</a:t>
                      </a:r>
                      <a:endParaRPr lang="zh-CN" altLang="en-US" sz="1200" dirty="0"/>
                    </a:p>
                  </a:txBody>
                  <a:tcPr>
                    <a:solidFill>
                      <a:srgbClr val="F0EAF0"/>
                    </a:solidFill>
                  </a:tcPr>
                </a:tc>
                <a:tc>
                  <a:txBody>
                    <a:bodyPr/>
                    <a:lstStyle/>
                    <a:p>
                      <a:pPr lvl="0"/>
                      <a:r>
                        <a:rPr lang="en-US" altLang="zh-CN" sz="1200" dirty="0"/>
                        <a:t>(3*3*256</a:t>
                      </a:r>
                      <a:r>
                        <a:rPr lang="en-US" altLang="zh-CN" sz="1200"/>
                        <a:t>)*256 = 589824</a:t>
                      </a:r>
                      <a:endParaRPr lang="zh-CN" altLang="en-US" sz="1200" dirty="0"/>
                    </a:p>
                  </a:txBody>
                  <a:tcPr>
                    <a:solidFill>
                      <a:srgbClr val="F0EAF0"/>
                    </a:solidFill>
                  </a:tcPr>
                </a:tc>
                <a:extLst>
                  <a:ext uri="{0D108BD9-81ED-4DB2-BD59-A6C34878D82A}">
                    <a16:rowId xmlns:a16="http://schemas.microsoft.com/office/drawing/2014/main" xmlns="" val="3802591383"/>
                  </a:ext>
                </a:extLst>
              </a:tr>
              <a:tr h="281060">
                <a:tc>
                  <a:txBody>
                    <a:bodyPr/>
                    <a:lstStyle/>
                    <a:p>
                      <a:pPr lvl="0"/>
                      <a:r>
                        <a:rPr lang="en-US" altLang="zh-CN" sz="1200" dirty="0"/>
                        <a:t>Conv3-256</a:t>
                      </a:r>
                      <a:endParaRPr lang="zh-CN" altLang="en-US" sz="1200" dirty="0"/>
                    </a:p>
                  </a:txBody>
                  <a:tcPr>
                    <a:solidFill>
                      <a:srgbClr val="F0EAF0"/>
                    </a:solidFill>
                  </a:tcPr>
                </a:tc>
                <a:tc>
                  <a:txBody>
                    <a:bodyPr/>
                    <a:lstStyle/>
                    <a:p>
                      <a:pPr lvl="0"/>
                      <a:r>
                        <a:rPr lang="en-US" altLang="zh-CN" sz="1200" dirty="0"/>
                        <a:t>56</a:t>
                      </a:r>
                      <a:r>
                        <a:rPr lang="zh-CN" altLang="en-US" sz="1200" dirty="0"/>
                        <a:t>*</a:t>
                      </a:r>
                      <a:r>
                        <a:rPr lang="en-US" altLang="zh-CN" sz="1200" dirty="0"/>
                        <a:t>56</a:t>
                      </a:r>
                      <a:r>
                        <a:rPr lang="zh-CN" altLang="en-US" sz="1200" dirty="0"/>
                        <a:t>*</a:t>
                      </a:r>
                      <a:r>
                        <a:rPr lang="en-US" altLang="zh-CN" sz="1200" dirty="0"/>
                        <a:t>256</a:t>
                      </a:r>
                      <a:endParaRPr lang="zh-CN" altLang="en-US" sz="1200" dirty="0"/>
                    </a:p>
                  </a:txBody>
                  <a:tcPr>
                    <a:solidFill>
                      <a:srgbClr val="F0EAF0"/>
                    </a:solidFill>
                  </a:tcPr>
                </a:tc>
                <a:tc>
                  <a:txBody>
                    <a:bodyPr/>
                    <a:lstStyle/>
                    <a:p>
                      <a:pPr lvl="0"/>
                      <a:r>
                        <a:rPr lang="en-US" altLang="zh-CN" sz="1200" dirty="0"/>
                        <a:t>(3*3*256</a:t>
                      </a:r>
                      <a:r>
                        <a:rPr lang="en-US" altLang="zh-CN" sz="1200"/>
                        <a:t>)*256 = 589824</a:t>
                      </a:r>
                      <a:endParaRPr lang="zh-CN" altLang="en-US" sz="1200" dirty="0"/>
                    </a:p>
                  </a:txBody>
                  <a:tcPr>
                    <a:solidFill>
                      <a:srgbClr val="F0EAF0"/>
                    </a:solidFill>
                  </a:tcPr>
                </a:tc>
                <a:extLst>
                  <a:ext uri="{0D108BD9-81ED-4DB2-BD59-A6C34878D82A}">
                    <a16:rowId xmlns:a16="http://schemas.microsoft.com/office/drawing/2014/main" xmlns="" val="2507512379"/>
                  </a:ext>
                </a:extLst>
              </a:tr>
              <a:tr h="281060">
                <a:tc>
                  <a:txBody>
                    <a:bodyPr/>
                    <a:lstStyle/>
                    <a:p>
                      <a:pPr lvl="0"/>
                      <a:r>
                        <a:rPr lang="en-US" altLang="zh-CN" sz="1200" dirty="0"/>
                        <a:t>Pool2</a:t>
                      </a:r>
                      <a:endParaRPr lang="zh-CN" altLang="en-US" sz="1200" dirty="0"/>
                    </a:p>
                  </a:txBody>
                  <a:tcPr>
                    <a:solidFill>
                      <a:srgbClr val="F0EAF0"/>
                    </a:solidFill>
                  </a:tcPr>
                </a:tc>
                <a:tc>
                  <a:txBody>
                    <a:bodyPr/>
                    <a:lstStyle/>
                    <a:p>
                      <a:pPr lvl="0"/>
                      <a:r>
                        <a:rPr lang="en-US" altLang="zh-CN" sz="1200" dirty="0"/>
                        <a:t>28</a:t>
                      </a:r>
                      <a:r>
                        <a:rPr lang="zh-CN" altLang="en-US" sz="1200" dirty="0"/>
                        <a:t>*</a:t>
                      </a:r>
                      <a:r>
                        <a:rPr lang="en-US" altLang="zh-CN" sz="1200" dirty="0"/>
                        <a:t>28</a:t>
                      </a:r>
                      <a:r>
                        <a:rPr lang="zh-CN" altLang="en-US" sz="1200" dirty="0"/>
                        <a:t>*</a:t>
                      </a:r>
                      <a:r>
                        <a:rPr lang="en-US" altLang="zh-CN" sz="1200" dirty="0"/>
                        <a:t>256</a:t>
                      </a:r>
                      <a:endParaRPr lang="zh-CN" altLang="en-US" sz="1200" dirty="0"/>
                    </a:p>
                  </a:txBody>
                  <a:tcPr>
                    <a:solidFill>
                      <a:srgbClr val="F0EAF0"/>
                    </a:solidFill>
                  </a:tcPr>
                </a:tc>
                <a:tc>
                  <a:txBody>
                    <a:bodyPr/>
                    <a:lstStyle/>
                    <a:p>
                      <a:pPr lvl="0"/>
                      <a:r>
                        <a:rPr lang="en-US" altLang="zh-CN" sz="1200" dirty="0"/>
                        <a:t>0</a:t>
                      </a:r>
                    </a:p>
                  </a:txBody>
                  <a:tcPr>
                    <a:solidFill>
                      <a:srgbClr val="F0EAF0"/>
                    </a:solidFill>
                  </a:tcPr>
                </a:tc>
                <a:extLst>
                  <a:ext uri="{0D108BD9-81ED-4DB2-BD59-A6C34878D82A}">
                    <a16:rowId xmlns:a16="http://schemas.microsoft.com/office/drawing/2014/main" xmlns="" val="741479422"/>
                  </a:ext>
                </a:extLst>
              </a:tr>
            </a:tbl>
          </a:graphicData>
        </a:graphic>
      </p:graphicFrame>
      <p:graphicFrame>
        <p:nvGraphicFramePr>
          <p:cNvPr id="11" name="表格 10">
            <a:extLst>
              <a:ext uri="{FF2B5EF4-FFF2-40B4-BE49-F238E27FC236}">
                <a16:creationId xmlns:a16="http://schemas.microsoft.com/office/drawing/2014/main" xmlns="" id="{174CD8D4-4980-48BD-A71A-09838B317B41}"/>
              </a:ext>
            </a:extLst>
          </p:cNvPr>
          <p:cNvGraphicFramePr>
            <a:graphicFrameLocks noGrp="1"/>
          </p:cNvGraphicFramePr>
          <p:nvPr>
            <p:extLst>
              <p:ext uri="{D42A27DB-BD31-4B8C-83A1-F6EECF244321}">
                <p14:modId xmlns:p14="http://schemas.microsoft.com/office/powerpoint/2010/main" val="1437075349"/>
              </p:ext>
            </p:extLst>
          </p:nvPr>
        </p:nvGraphicFramePr>
        <p:xfrm>
          <a:off x="7049729" y="3565930"/>
          <a:ext cx="4440656" cy="3076414"/>
        </p:xfrm>
        <a:graphic>
          <a:graphicData uri="http://schemas.openxmlformats.org/drawingml/2006/table">
            <a:tbl>
              <a:tblPr firstRow="1" bandRow="1">
                <a:tableStyleId>{5A111915-BE36-4E01-A7E5-04B1672EAD32}</a:tableStyleId>
              </a:tblPr>
              <a:tblGrid>
                <a:gridCol w="1089823">
                  <a:extLst>
                    <a:ext uri="{9D8B030D-6E8A-4147-A177-3AD203B41FA5}">
                      <a16:colId xmlns:a16="http://schemas.microsoft.com/office/drawing/2014/main" xmlns="" val="3019219234"/>
                    </a:ext>
                  </a:extLst>
                </a:gridCol>
                <a:gridCol w="1433701">
                  <a:extLst>
                    <a:ext uri="{9D8B030D-6E8A-4147-A177-3AD203B41FA5}">
                      <a16:colId xmlns:a16="http://schemas.microsoft.com/office/drawing/2014/main" xmlns="" val="3466717650"/>
                    </a:ext>
                  </a:extLst>
                </a:gridCol>
                <a:gridCol w="1917132">
                  <a:extLst>
                    <a:ext uri="{9D8B030D-6E8A-4147-A177-3AD203B41FA5}">
                      <a16:colId xmlns:a16="http://schemas.microsoft.com/office/drawing/2014/main" xmlns="" val="2624755360"/>
                    </a:ext>
                  </a:extLst>
                </a:gridCol>
              </a:tblGrid>
              <a:tr h="279674">
                <a:tc>
                  <a:txBody>
                    <a:bodyPr/>
                    <a:lstStyle/>
                    <a:p>
                      <a:pPr marL="0" lvl="0" algn="l" defTabSz="914400" rtl="0" eaLnBrk="1" latinLnBrk="0" hangingPunct="1"/>
                      <a:r>
                        <a:rPr lang="en-US" altLang="zh-CN" sz="1200" b="0" kern="1200" dirty="0">
                          <a:solidFill>
                            <a:schemeClr val="tx1"/>
                          </a:solidFill>
                          <a:latin typeface="+mn-lt"/>
                          <a:ea typeface="+mn-ea"/>
                          <a:cs typeface="+mn-cs"/>
                        </a:rPr>
                        <a:t>Conv3-512</a:t>
                      </a:r>
                      <a:endParaRPr lang="zh-CN" altLang="en-US" sz="1200" b="0" kern="1200" dirty="0">
                        <a:solidFill>
                          <a:schemeClr val="tx1"/>
                        </a:solidFill>
                        <a:latin typeface="+mn-lt"/>
                        <a:ea typeface="+mn-ea"/>
                        <a:cs typeface="+mn-cs"/>
                      </a:endParaRPr>
                    </a:p>
                  </a:txBody>
                  <a:tcPr>
                    <a:solidFill>
                      <a:srgbClr val="E4EAD6"/>
                    </a:solidFill>
                  </a:tcPr>
                </a:tc>
                <a:tc>
                  <a:txBody>
                    <a:bodyPr/>
                    <a:lstStyle/>
                    <a:p>
                      <a:pPr marL="0" lvl="0" algn="l" defTabSz="914400" rtl="0" eaLnBrk="1" latinLnBrk="0" hangingPunct="1"/>
                      <a:r>
                        <a:rPr lang="en-US" altLang="zh-CN" sz="1200" b="0" kern="1200" dirty="0">
                          <a:solidFill>
                            <a:schemeClr val="tx1"/>
                          </a:solidFill>
                          <a:latin typeface="+mn-lt"/>
                          <a:ea typeface="+mn-ea"/>
                          <a:cs typeface="+mn-cs"/>
                        </a:rPr>
                        <a:t>28*28*512</a:t>
                      </a:r>
                    </a:p>
                  </a:txBody>
                  <a:tcPr>
                    <a:solidFill>
                      <a:srgbClr val="E4EAD6"/>
                    </a:solidFill>
                  </a:tcPr>
                </a:tc>
                <a:tc>
                  <a:txBody>
                    <a:bodyPr/>
                    <a:lstStyle/>
                    <a:p>
                      <a:pPr marL="0" lvl="0" algn="l" defTabSz="914400" rtl="0" eaLnBrk="1" latinLnBrk="0" hangingPunct="1"/>
                      <a:r>
                        <a:rPr lang="en-US" altLang="zh-CN" sz="1200" b="0" kern="1200" dirty="0">
                          <a:solidFill>
                            <a:schemeClr val="tx1"/>
                          </a:solidFill>
                          <a:latin typeface="+mn-lt"/>
                          <a:ea typeface="+mn-ea"/>
                          <a:cs typeface="+mn-cs"/>
                        </a:rPr>
                        <a:t>(3*3*256</a:t>
                      </a:r>
                      <a:r>
                        <a:rPr lang="en-US" altLang="zh-CN" sz="1200" b="0" kern="1200">
                          <a:solidFill>
                            <a:schemeClr val="tx1"/>
                          </a:solidFill>
                          <a:latin typeface="+mn-lt"/>
                          <a:ea typeface="+mn-ea"/>
                          <a:cs typeface="+mn-cs"/>
                        </a:rPr>
                        <a:t>)*512 = 1179648</a:t>
                      </a:r>
                      <a:endParaRPr lang="zh-CN" altLang="en-US" sz="1200" b="0" kern="1200" dirty="0">
                        <a:solidFill>
                          <a:schemeClr val="tx1"/>
                        </a:solidFill>
                        <a:latin typeface="+mn-lt"/>
                        <a:ea typeface="+mn-ea"/>
                        <a:cs typeface="+mn-cs"/>
                      </a:endParaRPr>
                    </a:p>
                  </a:txBody>
                  <a:tcPr>
                    <a:solidFill>
                      <a:srgbClr val="E4EAD6"/>
                    </a:solidFill>
                  </a:tcPr>
                </a:tc>
                <a:extLst>
                  <a:ext uri="{0D108BD9-81ED-4DB2-BD59-A6C34878D82A}">
                    <a16:rowId xmlns:a16="http://schemas.microsoft.com/office/drawing/2014/main" xmlns="" val="1503951616"/>
                  </a:ext>
                </a:extLst>
              </a:tr>
              <a:tr h="279674">
                <a:tc>
                  <a:txBody>
                    <a:bodyPr/>
                    <a:lstStyle/>
                    <a:p>
                      <a:pPr lvl="0"/>
                      <a:r>
                        <a:rPr lang="en-US" altLang="zh-CN" sz="1200" dirty="0"/>
                        <a:t>Conv3-512</a:t>
                      </a:r>
                      <a:endParaRPr lang="zh-CN" altLang="en-US" sz="1200" dirty="0"/>
                    </a:p>
                  </a:txBody>
                  <a:tcPr>
                    <a:solidFill>
                      <a:srgbClr val="E4EAD6"/>
                    </a:solidFill>
                  </a:tcPr>
                </a:tc>
                <a:tc>
                  <a:txBody>
                    <a:bodyPr/>
                    <a:lstStyle/>
                    <a:p>
                      <a:pPr marL="0" lvl="0" algn="l" defTabSz="914400" rtl="0" eaLnBrk="1" latinLnBrk="0" hangingPunct="1"/>
                      <a:r>
                        <a:rPr lang="en-US" altLang="zh-CN" sz="1200" b="0" kern="1200" dirty="0">
                          <a:solidFill>
                            <a:schemeClr val="tx1"/>
                          </a:solidFill>
                          <a:latin typeface="+mn-lt"/>
                          <a:ea typeface="+mn-ea"/>
                          <a:cs typeface="+mn-cs"/>
                        </a:rPr>
                        <a:t>28*28*512</a:t>
                      </a:r>
                    </a:p>
                  </a:txBody>
                  <a:tcPr>
                    <a:solidFill>
                      <a:srgbClr val="E4EAD6"/>
                    </a:solidFill>
                  </a:tcPr>
                </a:tc>
                <a:tc>
                  <a:txBody>
                    <a:bodyPr/>
                    <a:lstStyle/>
                    <a:p>
                      <a:pPr lvl="0"/>
                      <a:r>
                        <a:rPr lang="en-US" altLang="zh-CN" sz="1200" dirty="0"/>
                        <a:t>(3*3*512</a:t>
                      </a:r>
                      <a:r>
                        <a:rPr lang="en-US" altLang="zh-CN" sz="1200"/>
                        <a:t>)*512 = 2359296</a:t>
                      </a:r>
                      <a:endParaRPr lang="zh-CN" altLang="en-US" sz="1200" dirty="0"/>
                    </a:p>
                  </a:txBody>
                  <a:tcPr>
                    <a:solidFill>
                      <a:srgbClr val="E4EAD6"/>
                    </a:solidFill>
                  </a:tcPr>
                </a:tc>
                <a:extLst>
                  <a:ext uri="{0D108BD9-81ED-4DB2-BD59-A6C34878D82A}">
                    <a16:rowId xmlns:a16="http://schemas.microsoft.com/office/drawing/2014/main" xmlns="" val="1407817144"/>
                  </a:ext>
                </a:extLst>
              </a:tr>
              <a:tr h="279674">
                <a:tc>
                  <a:txBody>
                    <a:bodyPr/>
                    <a:lstStyle/>
                    <a:p>
                      <a:pPr lvl="0"/>
                      <a:r>
                        <a:rPr lang="en-US" altLang="zh-CN" sz="1200" dirty="0"/>
                        <a:t>Conv3-512</a:t>
                      </a:r>
                      <a:endParaRPr lang="zh-CN" altLang="en-US" sz="1200" dirty="0"/>
                    </a:p>
                  </a:txBody>
                  <a:tcPr>
                    <a:solidFill>
                      <a:srgbClr val="E4EAD6"/>
                    </a:solidFill>
                  </a:tcPr>
                </a:tc>
                <a:tc>
                  <a:txBody>
                    <a:bodyPr/>
                    <a:lstStyle/>
                    <a:p>
                      <a:pPr marL="0" lvl="0" algn="l" defTabSz="914400" rtl="0" eaLnBrk="1" latinLnBrk="0" hangingPunct="1"/>
                      <a:r>
                        <a:rPr lang="en-US" altLang="zh-CN" sz="1200" b="0" kern="1200" dirty="0">
                          <a:solidFill>
                            <a:schemeClr val="tx1"/>
                          </a:solidFill>
                          <a:latin typeface="+mn-lt"/>
                          <a:ea typeface="+mn-ea"/>
                          <a:cs typeface="+mn-cs"/>
                        </a:rPr>
                        <a:t>28*28*512</a:t>
                      </a:r>
                    </a:p>
                  </a:txBody>
                  <a:tcPr>
                    <a:solidFill>
                      <a:srgbClr val="E4EAD6"/>
                    </a:solidFill>
                  </a:tcPr>
                </a:tc>
                <a:tc>
                  <a:txBody>
                    <a:bodyPr/>
                    <a:lstStyle/>
                    <a:p>
                      <a:pPr lvl="0"/>
                      <a:r>
                        <a:rPr lang="en-US" altLang="zh-CN" sz="1200" dirty="0"/>
                        <a:t>(3*3*512</a:t>
                      </a:r>
                      <a:r>
                        <a:rPr lang="en-US" altLang="zh-CN" sz="1200"/>
                        <a:t>)*512 = 2359296</a:t>
                      </a:r>
                      <a:endParaRPr lang="zh-CN" altLang="en-US" sz="1200" dirty="0"/>
                    </a:p>
                  </a:txBody>
                  <a:tcPr>
                    <a:solidFill>
                      <a:srgbClr val="E4EAD6"/>
                    </a:solidFill>
                  </a:tcPr>
                </a:tc>
                <a:extLst>
                  <a:ext uri="{0D108BD9-81ED-4DB2-BD59-A6C34878D82A}">
                    <a16:rowId xmlns:a16="http://schemas.microsoft.com/office/drawing/2014/main" xmlns="" val="3861567726"/>
                  </a:ext>
                </a:extLst>
              </a:tr>
              <a:tr h="279674">
                <a:tc>
                  <a:txBody>
                    <a:bodyPr/>
                    <a:lstStyle/>
                    <a:p>
                      <a:pPr lvl="0"/>
                      <a:r>
                        <a:rPr lang="en-US" altLang="zh-CN" sz="1200" dirty="0"/>
                        <a:t>Pool2</a:t>
                      </a:r>
                      <a:endParaRPr lang="zh-CN" altLang="en-US" sz="1200" dirty="0"/>
                    </a:p>
                  </a:txBody>
                  <a:tcPr>
                    <a:solidFill>
                      <a:srgbClr val="E4EA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14*14*512</a:t>
                      </a:r>
                      <a:endParaRPr lang="zh-CN" altLang="en-US" sz="1200" dirty="0"/>
                    </a:p>
                  </a:txBody>
                  <a:tcPr>
                    <a:solidFill>
                      <a:srgbClr val="E4EAD6"/>
                    </a:solidFill>
                  </a:tcPr>
                </a:tc>
                <a:tc>
                  <a:txBody>
                    <a:bodyPr/>
                    <a:lstStyle/>
                    <a:p>
                      <a:pPr lvl="0"/>
                      <a:r>
                        <a:rPr lang="en-US" altLang="zh-CN" sz="1200" dirty="0"/>
                        <a:t>0</a:t>
                      </a:r>
                      <a:endParaRPr lang="zh-CN" altLang="en-US" sz="1200" dirty="0"/>
                    </a:p>
                  </a:txBody>
                  <a:tcPr>
                    <a:solidFill>
                      <a:srgbClr val="E4EAD6"/>
                    </a:solidFill>
                  </a:tcPr>
                </a:tc>
                <a:extLst>
                  <a:ext uri="{0D108BD9-81ED-4DB2-BD59-A6C34878D82A}">
                    <a16:rowId xmlns:a16="http://schemas.microsoft.com/office/drawing/2014/main" xmlns="" val="3715426295"/>
                  </a:ext>
                </a:extLst>
              </a:tr>
              <a:tr h="279674">
                <a:tc>
                  <a:txBody>
                    <a:bodyPr/>
                    <a:lstStyle/>
                    <a:p>
                      <a:pPr marL="0" lvl="0" algn="l" defTabSz="914400" rtl="0" eaLnBrk="1" latinLnBrk="0" hangingPunct="1"/>
                      <a:r>
                        <a:rPr lang="en-US" altLang="zh-CN" sz="1200" b="0" kern="1200" dirty="0">
                          <a:solidFill>
                            <a:schemeClr val="tx1"/>
                          </a:solidFill>
                          <a:latin typeface="+mn-lt"/>
                          <a:ea typeface="+mn-ea"/>
                          <a:cs typeface="+mn-cs"/>
                        </a:rPr>
                        <a:t>Conv3-512</a:t>
                      </a:r>
                      <a:endParaRPr lang="zh-CN" altLang="en-US" sz="1200" b="0" kern="1200" dirty="0">
                        <a:solidFill>
                          <a:schemeClr val="tx1"/>
                        </a:solidFill>
                        <a:latin typeface="+mn-lt"/>
                        <a:ea typeface="+mn-ea"/>
                        <a:cs typeface="+mn-cs"/>
                      </a:endParaRPr>
                    </a:p>
                  </a:txBody>
                  <a:tcPr>
                    <a:solidFill>
                      <a:srgbClr val="F8DDD6"/>
                    </a:solidFill>
                  </a:tcPr>
                </a:tc>
                <a:tc>
                  <a:txBody>
                    <a:bodyPr/>
                    <a:lstStyle/>
                    <a:p>
                      <a:pPr marL="0" lvl="0" algn="l" defTabSz="914400" rtl="0" eaLnBrk="1" latinLnBrk="0" hangingPunct="1"/>
                      <a:r>
                        <a:rPr lang="en-US" altLang="zh-CN" sz="1200" b="0" kern="1200" dirty="0">
                          <a:solidFill>
                            <a:schemeClr val="tx1"/>
                          </a:solidFill>
                          <a:latin typeface="+mn-lt"/>
                          <a:ea typeface="+mn-ea"/>
                          <a:cs typeface="+mn-cs"/>
                        </a:rPr>
                        <a:t>14*14*512</a:t>
                      </a:r>
                    </a:p>
                  </a:txBody>
                  <a:tcPr>
                    <a:solidFill>
                      <a:srgbClr val="F8D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(3*3*512</a:t>
                      </a:r>
                      <a:r>
                        <a:rPr lang="en-US" altLang="zh-CN" sz="1200"/>
                        <a:t>)*512 = 2359296</a:t>
                      </a:r>
                      <a:endParaRPr lang="zh-CN" altLang="en-US" sz="1200" dirty="0"/>
                    </a:p>
                  </a:txBody>
                  <a:tcPr>
                    <a:solidFill>
                      <a:srgbClr val="F8DDD6"/>
                    </a:solidFill>
                  </a:tcPr>
                </a:tc>
                <a:extLst>
                  <a:ext uri="{0D108BD9-81ED-4DB2-BD59-A6C34878D82A}">
                    <a16:rowId xmlns:a16="http://schemas.microsoft.com/office/drawing/2014/main" xmlns="" val="4235246658"/>
                  </a:ext>
                </a:extLst>
              </a:tr>
              <a:tr h="279674">
                <a:tc>
                  <a:txBody>
                    <a:bodyPr/>
                    <a:lstStyle/>
                    <a:p>
                      <a:pPr lvl="0"/>
                      <a:r>
                        <a:rPr lang="en-US" altLang="zh-CN" sz="1200" dirty="0"/>
                        <a:t>Conv3-512</a:t>
                      </a:r>
                      <a:endParaRPr lang="zh-CN" altLang="en-US" sz="1200" dirty="0"/>
                    </a:p>
                  </a:txBody>
                  <a:tcPr>
                    <a:solidFill>
                      <a:srgbClr val="F8DDD6"/>
                    </a:solidFill>
                  </a:tcPr>
                </a:tc>
                <a:tc>
                  <a:txBody>
                    <a:bodyPr/>
                    <a:lstStyle/>
                    <a:p>
                      <a:pPr marL="0" lvl="0" algn="l" defTabSz="914400" rtl="0" eaLnBrk="1" latinLnBrk="0" hangingPunct="1"/>
                      <a:r>
                        <a:rPr lang="en-US" altLang="zh-CN" sz="1200" b="0" kern="1200" dirty="0">
                          <a:solidFill>
                            <a:schemeClr val="tx1"/>
                          </a:solidFill>
                          <a:latin typeface="+mn-lt"/>
                          <a:ea typeface="+mn-ea"/>
                          <a:cs typeface="+mn-cs"/>
                        </a:rPr>
                        <a:t>14*14*512</a:t>
                      </a:r>
                    </a:p>
                  </a:txBody>
                  <a:tcPr>
                    <a:solidFill>
                      <a:srgbClr val="F8DDD6"/>
                    </a:solidFill>
                  </a:tcPr>
                </a:tc>
                <a:tc>
                  <a:txBody>
                    <a:bodyPr/>
                    <a:lstStyle/>
                    <a:p>
                      <a:pPr lvl="0"/>
                      <a:r>
                        <a:rPr lang="en-US" altLang="zh-CN" sz="1200" dirty="0"/>
                        <a:t>(3*3*512</a:t>
                      </a:r>
                      <a:r>
                        <a:rPr lang="en-US" altLang="zh-CN" sz="1200"/>
                        <a:t>)*512 = 2359296</a:t>
                      </a:r>
                      <a:endParaRPr lang="zh-CN" altLang="en-US" sz="1200" dirty="0"/>
                    </a:p>
                  </a:txBody>
                  <a:tcPr>
                    <a:solidFill>
                      <a:srgbClr val="F8DDD6"/>
                    </a:solidFill>
                  </a:tcPr>
                </a:tc>
                <a:extLst>
                  <a:ext uri="{0D108BD9-81ED-4DB2-BD59-A6C34878D82A}">
                    <a16:rowId xmlns:a16="http://schemas.microsoft.com/office/drawing/2014/main" xmlns="" val="230846201"/>
                  </a:ext>
                </a:extLst>
              </a:tr>
              <a:tr h="279674">
                <a:tc>
                  <a:txBody>
                    <a:bodyPr/>
                    <a:lstStyle/>
                    <a:p>
                      <a:pPr lvl="0"/>
                      <a:r>
                        <a:rPr lang="en-US" altLang="zh-CN" sz="1200" dirty="0"/>
                        <a:t>Conv3-512</a:t>
                      </a:r>
                      <a:endParaRPr lang="zh-CN" altLang="en-US" sz="1200" dirty="0"/>
                    </a:p>
                  </a:txBody>
                  <a:tcPr>
                    <a:solidFill>
                      <a:srgbClr val="F8DDD6"/>
                    </a:solidFill>
                  </a:tcPr>
                </a:tc>
                <a:tc>
                  <a:txBody>
                    <a:bodyPr/>
                    <a:lstStyle/>
                    <a:p>
                      <a:pPr marL="0" lvl="0" algn="l" defTabSz="914400" rtl="0" eaLnBrk="1" latinLnBrk="0" hangingPunct="1"/>
                      <a:r>
                        <a:rPr lang="en-US" altLang="zh-CN" sz="1200" b="0" kern="1200" dirty="0">
                          <a:solidFill>
                            <a:schemeClr val="tx1"/>
                          </a:solidFill>
                          <a:latin typeface="+mn-lt"/>
                          <a:ea typeface="+mn-ea"/>
                          <a:cs typeface="+mn-cs"/>
                        </a:rPr>
                        <a:t>14*14*512</a:t>
                      </a:r>
                    </a:p>
                  </a:txBody>
                  <a:tcPr>
                    <a:solidFill>
                      <a:srgbClr val="F8DDD6"/>
                    </a:solidFill>
                  </a:tcPr>
                </a:tc>
                <a:tc>
                  <a:txBody>
                    <a:bodyPr/>
                    <a:lstStyle/>
                    <a:p>
                      <a:pPr lvl="0"/>
                      <a:r>
                        <a:rPr lang="en-US" altLang="zh-CN" sz="1200" dirty="0"/>
                        <a:t>(3*3*512</a:t>
                      </a:r>
                      <a:r>
                        <a:rPr lang="en-US" altLang="zh-CN" sz="1200"/>
                        <a:t>)*512 = 2359296</a:t>
                      </a:r>
                      <a:endParaRPr lang="zh-CN" altLang="en-US" sz="1200" dirty="0"/>
                    </a:p>
                  </a:txBody>
                  <a:tcPr>
                    <a:solidFill>
                      <a:srgbClr val="F8DDD6"/>
                    </a:solidFill>
                  </a:tcPr>
                </a:tc>
                <a:extLst>
                  <a:ext uri="{0D108BD9-81ED-4DB2-BD59-A6C34878D82A}">
                    <a16:rowId xmlns:a16="http://schemas.microsoft.com/office/drawing/2014/main" xmlns="" val="666844820"/>
                  </a:ext>
                </a:extLst>
              </a:tr>
              <a:tr h="279674">
                <a:tc>
                  <a:txBody>
                    <a:bodyPr/>
                    <a:lstStyle/>
                    <a:p>
                      <a:pPr lvl="0"/>
                      <a:r>
                        <a:rPr lang="en-US" altLang="zh-CN" sz="1200" dirty="0"/>
                        <a:t>Pool2</a:t>
                      </a:r>
                      <a:endParaRPr lang="zh-CN" altLang="en-US" sz="1200" dirty="0"/>
                    </a:p>
                  </a:txBody>
                  <a:tcPr>
                    <a:solidFill>
                      <a:srgbClr val="F8D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7*7*512</a:t>
                      </a:r>
                      <a:endParaRPr lang="zh-CN" altLang="en-US" sz="1200" dirty="0"/>
                    </a:p>
                  </a:txBody>
                  <a:tcPr>
                    <a:solidFill>
                      <a:srgbClr val="F8DDD6"/>
                    </a:solidFill>
                  </a:tcPr>
                </a:tc>
                <a:tc>
                  <a:txBody>
                    <a:bodyPr/>
                    <a:lstStyle/>
                    <a:p>
                      <a:pPr lvl="0"/>
                      <a:r>
                        <a:rPr lang="en-US" altLang="zh-CN" sz="1200" dirty="0"/>
                        <a:t>0</a:t>
                      </a:r>
                    </a:p>
                  </a:txBody>
                  <a:tcPr>
                    <a:solidFill>
                      <a:srgbClr val="F8DDD6"/>
                    </a:solidFill>
                  </a:tcPr>
                </a:tc>
                <a:extLst>
                  <a:ext uri="{0D108BD9-81ED-4DB2-BD59-A6C34878D82A}">
                    <a16:rowId xmlns:a16="http://schemas.microsoft.com/office/drawing/2014/main" xmlns="" val="297036543"/>
                  </a:ext>
                </a:extLst>
              </a:tr>
              <a:tr h="279674">
                <a:tc>
                  <a:txBody>
                    <a:bodyPr/>
                    <a:lstStyle/>
                    <a:p>
                      <a:pPr lvl="0"/>
                      <a:r>
                        <a:rPr lang="en-US" altLang="zh-CN" sz="1200" dirty="0"/>
                        <a:t>Fc</a:t>
                      </a:r>
                      <a:endParaRPr lang="zh-CN" altLang="en-US" sz="1200" dirty="0"/>
                    </a:p>
                  </a:txBody>
                  <a:tcP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1*1*4096</a:t>
                      </a:r>
                      <a:endParaRPr lang="zh-CN" altLang="en-US" sz="1200" dirty="0"/>
                    </a:p>
                  </a:txBody>
                  <a:tcP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t>(7*7*512</a:t>
                      </a:r>
                      <a:r>
                        <a:rPr lang="en-US" altLang="zh-CN" sz="1200" b="1"/>
                        <a:t>)*4096</a:t>
                      </a:r>
                      <a:endParaRPr lang="zh-CN" altLang="en-US" sz="1200" b="1" dirty="0"/>
                    </a:p>
                  </a:txBody>
                  <a:tcPr>
                    <a:solidFill>
                      <a:srgbClr val="FFFFFF"/>
                    </a:solidFill>
                  </a:tcPr>
                </a:tc>
                <a:extLst>
                  <a:ext uri="{0D108BD9-81ED-4DB2-BD59-A6C34878D82A}">
                    <a16:rowId xmlns:a16="http://schemas.microsoft.com/office/drawing/2014/main" xmlns="" val="1909847079"/>
                  </a:ext>
                </a:extLst>
              </a:tr>
              <a:tr h="279674">
                <a:tc>
                  <a:txBody>
                    <a:bodyPr/>
                    <a:lstStyle/>
                    <a:p>
                      <a:pPr lvl="0"/>
                      <a:r>
                        <a:rPr lang="en-US" altLang="zh-CN" sz="1200" dirty="0"/>
                        <a:t>Fc</a:t>
                      </a:r>
                      <a:endParaRPr lang="zh-CN" altLang="en-US" sz="1200" dirty="0"/>
                    </a:p>
                  </a:txBody>
                  <a:tcP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1*1*4096</a:t>
                      </a:r>
                      <a:endParaRPr lang="zh-CN" altLang="en-US" sz="1200" dirty="0"/>
                    </a:p>
                  </a:txBody>
                  <a:tcPr>
                    <a:solidFill>
                      <a:srgbClr val="FFFFFF"/>
                    </a:solidFill>
                  </a:tcPr>
                </a:tc>
                <a:tc>
                  <a:txBody>
                    <a:bodyPr/>
                    <a:lstStyle/>
                    <a:p>
                      <a:pPr lvl="0"/>
                      <a:r>
                        <a:rPr lang="en-US" altLang="zh-CN" sz="1200" dirty="0"/>
                        <a:t>4096*4096</a:t>
                      </a:r>
                    </a:p>
                  </a:txBody>
                  <a:tcPr>
                    <a:solidFill>
                      <a:srgbClr val="FFFFFF"/>
                    </a:solidFill>
                  </a:tcPr>
                </a:tc>
                <a:extLst>
                  <a:ext uri="{0D108BD9-81ED-4DB2-BD59-A6C34878D82A}">
                    <a16:rowId xmlns:a16="http://schemas.microsoft.com/office/drawing/2014/main" xmlns="" val="4039835242"/>
                  </a:ext>
                </a:extLst>
              </a:tr>
              <a:tr h="279674">
                <a:tc>
                  <a:txBody>
                    <a:bodyPr/>
                    <a:lstStyle/>
                    <a:p>
                      <a:pPr lvl="0"/>
                      <a:r>
                        <a:rPr lang="en-US" altLang="zh-CN" sz="1200" dirty="0"/>
                        <a:t>Fc</a:t>
                      </a:r>
                      <a:endParaRPr lang="zh-CN" altLang="en-US" sz="1200" dirty="0"/>
                    </a:p>
                  </a:txBody>
                  <a:tcP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1*1*1000</a:t>
                      </a:r>
                      <a:endParaRPr lang="zh-CN" altLang="en-US" sz="1200" dirty="0"/>
                    </a:p>
                  </a:txBody>
                  <a:tcPr>
                    <a:solidFill>
                      <a:srgbClr val="FFFFFF"/>
                    </a:solidFill>
                  </a:tcPr>
                </a:tc>
                <a:tc>
                  <a:txBody>
                    <a:bodyPr/>
                    <a:lstStyle/>
                    <a:p>
                      <a:pPr lvl="0"/>
                      <a:r>
                        <a:rPr lang="en-US" altLang="zh-CN" sz="1200" dirty="0"/>
                        <a:t>4096*1000</a:t>
                      </a:r>
                    </a:p>
                  </a:txBody>
                  <a:tcPr>
                    <a:solidFill>
                      <a:srgbClr val="FFFFFF"/>
                    </a:solidFill>
                  </a:tcPr>
                </a:tc>
                <a:extLst>
                  <a:ext uri="{0D108BD9-81ED-4DB2-BD59-A6C34878D82A}">
                    <a16:rowId xmlns:a16="http://schemas.microsoft.com/office/drawing/2014/main" xmlns="" val="2789717936"/>
                  </a:ext>
                </a:extLst>
              </a:tr>
            </a:tbl>
          </a:graphicData>
        </a:graphic>
      </p:graphicFrame>
    </p:spTree>
    <p:extLst>
      <p:ext uri="{BB962C8B-B14F-4D97-AF65-F5344CB8AC3E}">
        <p14:creationId xmlns:p14="http://schemas.microsoft.com/office/powerpoint/2010/main" val="23247105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70790" y="1426767"/>
            <a:ext cx="7547081" cy="5227778"/>
          </a:xfrm>
          <a:prstGeom prst="rect">
            <a:avLst/>
          </a:prstGeom>
        </p:spPr>
        <p:txBody>
          <a:bodyPr wrap="square">
            <a:spAutoFit/>
          </a:bodyPr>
          <a:lstStyle/>
          <a:p>
            <a:pPr marL="0" lvl="1" indent="-342900">
              <a:lnSpc>
                <a:spcPct val="150000"/>
              </a:lnSpc>
              <a:buFont typeface="Wingdings" panose="05000000000000000000" pitchFamily="2" charset="2"/>
              <a:buChar char="ü"/>
              <a:defRPr/>
            </a:pPr>
            <a:r>
              <a:rPr lang="en-US" altLang="zh-CN" sz="1600" dirty="0">
                <a:solidFill>
                  <a:srgbClr val="FF3300"/>
                </a:solidFill>
                <a:latin typeface="华文楷体" panose="02010600040101010101" pitchFamily="2" charset="-122"/>
                <a:ea typeface="华文楷体" panose="02010600040101010101" pitchFamily="2" charset="-122"/>
              </a:rPr>
              <a:t>Small Convolution filter</a:t>
            </a:r>
            <a:r>
              <a:rPr lang="zh-CN" altLang="en-US" sz="1600" dirty="0">
                <a:latin typeface="华文楷体" panose="02010600040101010101" pitchFamily="2" charset="-122"/>
                <a:ea typeface="华文楷体" panose="02010600040101010101" pitchFamily="2" charset="-122"/>
              </a:rPr>
              <a:t>：</a:t>
            </a: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最早用于</a:t>
            </a:r>
            <a:r>
              <a:rPr lang="en-US" altLang="zh-CN" sz="1600" dirty="0">
                <a:latin typeface="华文楷体" panose="02010600040101010101" pitchFamily="2" charset="-122"/>
                <a:ea typeface="华文楷体" panose="02010600040101010101" pitchFamily="2" charset="-122"/>
              </a:rPr>
              <a:t>VGG</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Inception2</a:t>
            </a:r>
            <a:r>
              <a:rPr lang="zh-CN" altLang="en-US" sz="1600" dirty="0">
                <a:latin typeface="华文楷体" panose="02010600040101010101" pitchFamily="2" charset="-122"/>
                <a:ea typeface="华文楷体" panose="02010600040101010101" pitchFamily="2" charset="-122"/>
              </a:rPr>
              <a:t>中明确指出该设计准则</a:t>
            </a: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p>
          <a:p>
            <a:pPr marL="0" lvl="1">
              <a:lnSpc>
                <a:spcPct val="150000"/>
              </a:lnSpc>
              <a:defRPr/>
            </a:pPr>
            <a:r>
              <a:rPr lang="en-US" altLang="zh-CN" sz="1600" dirty="0">
                <a:latin typeface="华文楷体" panose="02010600040101010101" pitchFamily="2" charset="-122"/>
                <a:ea typeface="华文楷体" panose="02010600040101010101" pitchFamily="2" charset="-122"/>
              </a:rPr>
              <a:t>	AlexNet</a:t>
            </a:r>
            <a:r>
              <a:rPr lang="zh-CN" altLang="en-US" sz="1600" dirty="0">
                <a:latin typeface="华文楷体" panose="02010600040101010101" pitchFamily="2" charset="-122"/>
                <a:ea typeface="华文楷体" panose="02010600040101010101" pitchFamily="2" charset="-122"/>
              </a:rPr>
              <a:t>用到一些非常大的卷积核，比如</a:t>
            </a:r>
            <a:r>
              <a:rPr lang="en-US" altLang="zh-CN" sz="1600" dirty="0">
                <a:latin typeface="华文楷体" panose="02010600040101010101" pitchFamily="2" charset="-122"/>
                <a:ea typeface="华文楷体" panose="02010600040101010101" pitchFamily="2" charset="-122"/>
              </a:rPr>
              <a:t>11</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11</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5</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5</a:t>
            </a:r>
            <a:r>
              <a:rPr lang="zh-CN" altLang="en-US" sz="1600" dirty="0">
                <a:latin typeface="华文楷体" panose="02010600040101010101" pitchFamily="2" charset="-122"/>
                <a:ea typeface="华文楷体" panose="02010600040101010101" pitchFamily="2" charset="-122"/>
              </a:rPr>
              <a:t>。</a:t>
            </a: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r>
              <a:rPr lang="en-US" altLang="zh-CN" sz="1600" b="1" dirty="0">
                <a:latin typeface="华文楷体" panose="02010600040101010101" pitchFamily="2" charset="-122"/>
                <a:ea typeface="华文楷体" panose="02010600040101010101" pitchFamily="2" charset="-122"/>
              </a:rPr>
              <a:t> Intuition</a:t>
            </a:r>
            <a:r>
              <a:rPr lang="zh-CN" altLang="en-US" sz="1600" b="1" dirty="0">
                <a:latin typeface="华文楷体" panose="02010600040101010101" pitchFamily="2" charset="-122"/>
                <a:ea typeface="华文楷体" panose="02010600040101010101" pitchFamily="2" charset="-122"/>
              </a:rPr>
              <a:t>：</a:t>
            </a:r>
            <a:r>
              <a:rPr lang="zh-CN" altLang="en-US" sz="1600" dirty="0">
                <a:latin typeface="华文楷体" panose="02010600040101010101" pitchFamily="2" charset="-122"/>
                <a:ea typeface="华文楷体" panose="02010600040101010101" pitchFamily="2" charset="-122"/>
              </a:rPr>
              <a:t>感受野越大、看到的图片信息就越多，获得的特征会越好</a:t>
            </a: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r>
              <a:rPr lang="en-US" altLang="zh-CN" sz="1600" b="1"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参数和计算量的增加，如何衡量该使用多大的卷积核？</a:t>
            </a: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r>
              <a:rPr lang="en-US" altLang="zh-CN" sz="1600" b="1" dirty="0">
                <a:latin typeface="华文楷体" panose="02010600040101010101" pitchFamily="2" charset="-122"/>
                <a:ea typeface="华文楷体" panose="02010600040101010101" pitchFamily="2" charset="-122"/>
              </a:rPr>
              <a:t>Methods</a:t>
            </a:r>
            <a:r>
              <a:rPr lang="zh-CN" altLang="en-US" sz="1600" b="1" dirty="0">
                <a:latin typeface="华文楷体" panose="02010600040101010101" pitchFamily="2" charset="-122"/>
                <a:ea typeface="华文楷体" panose="02010600040101010101" pitchFamily="2" charset="-122"/>
              </a:rPr>
              <a:t>：</a:t>
            </a:r>
            <a:r>
              <a:rPr lang="zh-CN" altLang="en-US" sz="1600" dirty="0">
                <a:latin typeface="华文楷体" panose="02010600040101010101" pitchFamily="2" charset="-122"/>
                <a:ea typeface="华文楷体" panose="02010600040101010101" pitchFamily="2" charset="-122"/>
              </a:rPr>
              <a:t>使用</a:t>
            </a:r>
            <a:r>
              <a:rPr lang="en-US" altLang="zh-CN" sz="1600" dirty="0">
                <a:latin typeface="华文楷体" panose="02010600040101010101" pitchFamily="2" charset="-122"/>
                <a:ea typeface="华文楷体" panose="02010600040101010101" pitchFamily="2" charset="-122"/>
              </a:rPr>
              <a:t>2</a:t>
            </a:r>
            <a:r>
              <a:rPr lang="zh-CN" altLang="en-US" sz="1600" dirty="0">
                <a:latin typeface="华文楷体" panose="02010600040101010101" pitchFamily="2" charset="-122"/>
                <a:ea typeface="华文楷体" panose="02010600040101010101" pitchFamily="2" charset="-122"/>
              </a:rPr>
              <a:t>个</a:t>
            </a:r>
            <a:r>
              <a:rPr lang="en-US" altLang="zh-CN" sz="1600" dirty="0">
                <a:latin typeface="华文楷体" panose="02010600040101010101" pitchFamily="2" charset="-122"/>
                <a:ea typeface="华文楷体" panose="02010600040101010101" pitchFamily="2" charset="-122"/>
              </a:rPr>
              <a:t>3</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3</a:t>
            </a:r>
            <a:r>
              <a:rPr lang="zh-CN" altLang="en-US" sz="1600" dirty="0">
                <a:latin typeface="华文楷体" panose="02010600040101010101" pitchFamily="2" charset="-122"/>
                <a:ea typeface="华文楷体" panose="02010600040101010101" pitchFamily="2" charset="-122"/>
              </a:rPr>
              <a:t>的卷积核的组合比用</a:t>
            </a:r>
            <a:r>
              <a:rPr lang="en-US" altLang="zh-CN" sz="1600" dirty="0">
                <a:latin typeface="华文楷体" panose="02010600040101010101" pitchFamily="2" charset="-122"/>
                <a:ea typeface="华文楷体" panose="02010600040101010101" pitchFamily="2" charset="-122"/>
              </a:rPr>
              <a:t>1</a:t>
            </a:r>
            <a:r>
              <a:rPr lang="zh-CN" altLang="en-US" sz="1600" dirty="0">
                <a:latin typeface="华文楷体" panose="02010600040101010101" pitchFamily="2" charset="-122"/>
                <a:ea typeface="华文楷体" panose="02010600040101010101" pitchFamily="2" charset="-122"/>
              </a:rPr>
              <a:t>个</a:t>
            </a:r>
            <a:r>
              <a:rPr lang="en-US" altLang="zh-CN" sz="1600" dirty="0">
                <a:latin typeface="华文楷体" panose="02010600040101010101" pitchFamily="2" charset="-122"/>
                <a:ea typeface="华文楷体" panose="02010600040101010101" pitchFamily="2" charset="-122"/>
              </a:rPr>
              <a:t>5</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5</a:t>
            </a:r>
            <a:r>
              <a:rPr lang="zh-CN" altLang="en-US" sz="1600" dirty="0">
                <a:latin typeface="华文楷体" panose="02010600040101010101" pitchFamily="2" charset="-122"/>
                <a:ea typeface="华文楷体" panose="02010600040101010101" pitchFamily="2" charset="-122"/>
              </a:rPr>
              <a:t>的卷积核</a:t>
            </a: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r>
              <a:rPr lang="zh-CN" altLang="en-US" sz="1600" dirty="0">
                <a:solidFill>
                  <a:srgbClr val="0070C0"/>
                </a:solidFill>
                <a:latin typeface="华文楷体" panose="02010600040101010101" pitchFamily="2" charset="-122"/>
                <a:ea typeface="华文楷体" panose="02010600040101010101" pitchFamily="2" charset="-122"/>
              </a:rPr>
              <a:t>效果更佳</a:t>
            </a:r>
            <a:r>
              <a:rPr lang="en-US" altLang="zh-CN" sz="1600" dirty="0">
                <a:solidFill>
                  <a:srgbClr val="0070C0"/>
                </a:solidFill>
                <a:latin typeface="华文楷体" panose="02010600040101010101" pitchFamily="2" charset="-122"/>
                <a:ea typeface="华文楷体" panose="02010600040101010101" pitchFamily="2" charset="-122"/>
              </a:rPr>
              <a:t>	&amp;&amp;	</a:t>
            </a:r>
            <a:r>
              <a:rPr lang="zh-CN" altLang="en-US" sz="1600" dirty="0">
                <a:solidFill>
                  <a:srgbClr val="0070C0"/>
                </a:solidFill>
                <a:latin typeface="华文楷体" panose="02010600040101010101" pitchFamily="2" charset="-122"/>
                <a:ea typeface="华文楷体" panose="02010600040101010101" pitchFamily="2" charset="-122"/>
              </a:rPr>
              <a:t>参数量降低</a:t>
            </a:r>
            <a:endParaRPr lang="en-US" altLang="zh-CN" sz="1600" dirty="0">
              <a:solidFill>
                <a:srgbClr val="0070C0"/>
              </a:solidFill>
              <a:latin typeface="华文楷体" panose="02010600040101010101" pitchFamily="2" charset="-122"/>
              <a:ea typeface="华文楷体" panose="02010600040101010101" pitchFamily="2" charset="-122"/>
            </a:endParaRPr>
          </a:p>
          <a:p>
            <a:pPr marL="0" lvl="1" indent="-342900">
              <a:lnSpc>
                <a:spcPct val="150000"/>
              </a:lnSpc>
              <a:buFont typeface="Wingdings" panose="05000000000000000000" pitchFamily="2" charset="2"/>
              <a:buChar char="ü"/>
              <a:defRPr/>
            </a:pPr>
            <a:r>
              <a:rPr lang="zh-CN" altLang="en-US" sz="1600" dirty="0">
                <a:solidFill>
                  <a:srgbClr val="FF3300"/>
                </a:solidFill>
                <a:latin typeface="华文楷体" panose="02010600040101010101" pitchFamily="2" charset="-122"/>
                <a:ea typeface="华文楷体" panose="02010600040101010101" pitchFamily="2" charset="-122"/>
              </a:rPr>
              <a:t>参数量的评估</a:t>
            </a:r>
            <a:r>
              <a:rPr lang="zh-CN" altLang="en-US" sz="1600" dirty="0">
                <a:solidFill>
                  <a:prstClr val="black"/>
                </a:solidFill>
                <a:latin typeface="华文楷体" panose="02010600040101010101" pitchFamily="2" charset="-122"/>
                <a:ea typeface="华文楷体" panose="02010600040101010101" pitchFamily="2" charset="-122"/>
              </a:rPr>
              <a:t>：</a:t>
            </a: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以</a:t>
            </a:r>
            <a:r>
              <a:rPr lang="en-US" altLang="zh-CN" sz="1600" dirty="0">
                <a:latin typeface="华文楷体" panose="02010600040101010101" pitchFamily="2" charset="-122"/>
                <a:ea typeface="华文楷体" panose="02010600040101010101" pitchFamily="2" charset="-122"/>
              </a:rPr>
              <a:t>256</a:t>
            </a:r>
            <a:r>
              <a:rPr lang="zh-CN" altLang="en-US" sz="1600" dirty="0">
                <a:latin typeface="华文楷体" panose="02010600040101010101" pitchFamily="2" charset="-122"/>
                <a:ea typeface="华文楷体" panose="02010600040101010101" pitchFamily="2" charset="-122"/>
              </a:rPr>
              <a:t>通道的隐层数据为例：</a:t>
            </a: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rPr>
              <a:t>	2</a:t>
            </a:r>
            <a:r>
              <a:rPr lang="zh-CN" altLang="en-US" sz="1600" dirty="0">
                <a:latin typeface="华文楷体" panose="02010600040101010101" pitchFamily="2" charset="-122"/>
                <a:ea typeface="华文楷体" panose="02010600040101010101" pitchFamily="2" charset="-122"/>
              </a:rPr>
              <a:t>个</a:t>
            </a:r>
            <a:r>
              <a:rPr lang="en-US" altLang="zh-CN" sz="1600" dirty="0">
                <a:latin typeface="华文楷体" panose="02010600040101010101" pitchFamily="2" charset="-122"/>
                <a:ea typeface="华文楷体" panose="02010600040101010101" pitchFamily="2" charset="-122"/>
              </a:rPr>
              <a:t>3</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3</a:t>
            </a:r>
            <a:r>
              <a:rPr lang="zh-CN" altLang="en-US" sz="1600" dirty="0">
                <a:latin typeface="华文楷体" panose="02010600040101010101" pitchFamily="2" charset="-122"/>
                <a:ea typeface="华文楷体" panose="02010600040101010101" pitchFamily="2" charset="-122"/>
              </a:rPr>
              <a:t>的卷积核</a:t>
            </a:r>
            <a:r>
              <a:rPr lang="en-US" altLang="zh-CN" sz="1600" dirty="0">
                <a:latin typeface="华文楷体" panose="02010600040101010101" pitchFamily="2" charset="-122"/>
                <a:ea typeface="华文楷体" panose="02010600040101010101" pitchFamily="2" charset="-122"/>
              </a:rPr>
              <a:t> 	== 	1</a:t>
            </a:r>
            <a:r>
              <a:rPr lang="zh-CN" altLang="en-US" sz="1600" dirty="0">
                <a:latin typeface="华文楷体" panose="02010600040101010101" pitchFamily="2" charset="-122"/>
                <a:ea typeface="华文楷体" panose="02010600040101010101" pitchFamily="2" charset="-122"/>
              </a:rPr>
              <a:t>个</a:t>
            </a:r>
            <a:r>
              <a:rPr lang="en-US" altLang="zh-CN" sz="1600" dirty="0">
                <a:latin typeface="华文楷体" panose="02010600040101010101" pitchFamily="2" charset="-122"/>
                <a:ea typeface="华文楷体" panose="02010600040101010101" pitchFamily="2" charset="-122"/>
              </a:rPr>
              <a:t>5</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5</a:t>
            </a:r>
            <a:r>
              <a:rPr lang="zh-CN" altLang="en-US" sz="1600" dirty="0">
                <a:latin typeface="华文楷体" panose="02010600040101010101" pitchFamily="2" charset="-122"/>
                <a:ea typeface="华文楷体" panose="02010600040101010101" pitchFamily="2" charset="-122"/>
              </a:rPr>
              <a:t>的卷积核</a:t>
            </a: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rPr>
              <a:t>	2*3</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3</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256 params	5*5*256 params</a:t>
            </a:r>
          </a:p>
          <a:p>
            <a:pPr marL="0" lvl="1">
              <a:lnSpc>
                <a:spcPct val="150000"/>
              </a:lnSpc>
              <a:defRPr/>
            </a:pPr>
            <a:r>
              <a:rPr lang="en-US" altLang="zh-CN" sz="1600" dirty="0">
                <a:latin typeface="华文楷体" panose="02010600040101010101" pitchFamily="2" charset="-122"/>
                <a:ea typeface="华文楷体" panose="02010600040101010101" pitchFamily="2" charset="-122"/>
              </a:rPr>
              <a:t>	3</a:t>
            </a:r>
            <a:r>
              <a:rPr lang="zh-CN" altLang="en-US" sz="1600" dirty="0">
                <a:latin typeface="华文楷体" panose="02010600040101010101" pitchFamily="2" charset="-122"/>
                <a:ea typeface="华文楷体" panose="02010600040101010101" pitchFamily="2" charset="-122"/>
              </a:rPr>
              <a:t>个</a:t>
            </a:r>
            <a:r>
              <a:rPr lang="en-US" altLang="zh-CN" sz="1600" dirty="0">
                <a:latin typeface="华文楷体" panose="02010600040101010101" pitchFamily="2" charset="-122"/>
                <a:ea typeface="华文楷体" panose="02010600040101010101" pitchFamily="2" charset="-122"/>
              </a:rPr>
              <a:t>3</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3</a:t>
            </a:r>
            <a:r>
              <a:rPr lang="zh-CN" altLang="en-US" sz="1600" dirty="0">
                <a:latin typeface="华文楷体" panose="02010600040101010101" pitchFamily="2" charset="-122"/>
                <a:ea typeface="华文楷体" panose="02010600040101010101" pitchFamily="2" charset="-122"/>
              </a:rPr>
              <a:t>的卷积核 </a:t>
            </a:r>
            <a:r>
              <a:rPr lang="en-US" altLang="zh-CN" sz="1600" dirty="0">
                <a:latin typeface="华文楷体" panose="02010600040101010101" pitchFamily="2" charset="-122"/>
                <a:ea typeface="华文楷体" panose="02010600040101010101" pitchFamily="2" charset="-122"/>
              </a:rPr>
              <a:t>	== 	1</a:t>
            </a:r>
            <a:r>
              <a:rPr lang="zh-CN" altLang="en-US" sz="1600" dirty="0">
                <a:latin typeface="华文楷体" panose="02010600040101010101" pitchFamily="2" charset="-122"/>
                <a:ea typeface="华文楷体" panose="02010600040101010101" pitchFamily="2" charset="-122"/>
              </a:rPr>
              <a:t>个</a:t>
            </a:r>
            <a:r>
              <a:rPr lang="en-US" altLang="zh-CN" sz="1600" dirty="0">
                <a:latin typeface="华文楷体" panose="02010600040101010101" pitchFamily="2" charset="-122"/>
                <a:ea typeface="华文楷体" panose="02010600040101010101" pitchFamily="2" charset="-122"/>
              </a:rPr>
              <a:t>7</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7</a:t>
            </a:r>
            <a:r>
              <a:rPr lang="zh-CN" altLang="en-US" sz="1600" dirty="0">
                <a:latin typeface="华文楷体" panose="02010600040101010101" pitchFamily="2" charset="-122"/>
                <a:ea typeface="华文楷体" panose="02010600040101010101" pitchFamily="2" charset="-122"/>
              </a:rPr>
              <a:t>的卷积核</a:t>
            </a: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rPr>
              <a:t>	3*3</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3</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256 params	7*7*256 params</a:t>
            </a:r>
          </a:p>
        </p:txBody>
      </p:sp>
      <p:pic>
        <p:nvPicPr>
          <p:cNvPr id="3" name="图片 2"/>
          <p:cNvPicPr>
            <a:picLocks noChangeAspect="1"/>
          </p:cNvPicPr>
          <p:nvPr/>
        </p:nvPicPr>
        <p:blipFill rotWithShape="1">
          <a:blip r:embed="rId3">
            <a:clrChange>
              <a:clrFrom>
                <a:srgbClr val="FFFFFF"/>
              </a:clrFrom>
              <a:clrTo>
                <a:srgbClr val="FFFFFF">
                  <a:alpha val="0"/>
                </a:srgbClr>
              </a:clrTo>
            </a:clrChange>
          </a:blip>
          <a:srcRect r="46667"/>
          <a:stretch>
            <a:fillRect/>
          </a:stretch>
        </p:blipFill>
        <p:spPr>
          <a:xfrm>
            <a:off x="7355255" y="3337003"/>
            <a:ext cx="4522113" cy="2948210"/>
          </a:xfrm>
          <a:prstGeom prst="rect">
            <a:avLst/>
          </a:prstGeom>
        </p:spPr>
      </p:pic>
      <p:sp>
        <p:nvSpPr>
          <p:cNvPr id="8" name="矩形 7"/>
          <p:cNvSpPr/>
          <p:nvPr/>
        </p:nvSpPr>
        <p:spPr>
          <a:xfrm>
            <a:off x="1640428" y="384062"/>
            <a:ext cx="2309699" cy="646331"/>
          </a:xfrm>
          <a:prstGeom prst="rect">
            <a:avLst/>
          </a:prstGeom>
        </p:spPr>
        <p:txBody>
          <a:bodyPr wrap="square">
            <a:spAutoFit/>
          </a:bodyPr>
          <a:lstStyle/>
          <a:p>
            <a:r>
              <a:rPr kumimoji="1" lang="en-US" altLang="zh-CN" sz="3600" b="1" dirty="0">
                <a:latin typeface="微软雅黑" panose="020B0503020204020204" pitchFamily="34" charset="-122"/>
                <a:ea typeface="微软雅黑" panose="020B0503020204020204" pitchFamily="34" charset="-122"/>
              </a:rPr>
              <a:t>VGG</a:t>
            </a:r>
            <a:endParaRPr lang="zh-CN" altLang="en-US" sz="36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640428" y="384062"/>
            <a:ext cx="4199933"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经典</a:t>
            </a:r>
            <a:r>
              <a:rPr lang="en-US" altLang="zh-CN" sz="3600" b="1" dirty="0">
                <a:latin typeface="微软雅黑" panose="020B0503020204020204" pitchFamily="34" charset="-122"/>
                <a:ea typeface="微软雅黑" panose="020B0503020204020204" pitchFamily="34" charset="-122"/>
              </a:rPr>
              <a:t>CNN</a:t>
            </a:r>
            <a:r>
              <a:rPr lang="zh-CN" altLang="en-US" sz="3600" b="1" dirty="0">
                <a:latin typeface="微软雅黑" panose="020B0503020204020204" pitchFamily="34" charset="-122"/>
                <a:ea typeface="微软雅黑" panose="020B0503020204020204" pitchFamily="34" charset="-122"/>
              </a:rPr>
              <a:t>结构探索</a:t>
            </a:r>
          </a:p>
        </p:txBody>
      </p:sp>
      <p:sp>
        <p:nvSpPr>
          <p:cNvPr id="11" name="圆角矩形 10"/>
          <p:cNvSpPr/>
          <p:nvPr/>
        </p:nvSpPr>
        <p:spPr>
          <a:xfrm>
            <a:off x="3324878" y="1869510"/>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800" dirty="0" err="1">
                <a:solidFill>
                  <a:schemeClr val="tx1"/>
                </a:solidFill>
                <a:latin typeface="微软雅黑" panose="020B0503020204020204" pitchFamily="34" charset="-122"/>
                <a:ea typeface="微软雅黑" panose="020B0503020204020204" pitchFamily="34" charset="-122"/>
              </a:rPr>
              <a:t>AlexNet</a:t>
            </a:r>
            <a:endParaRPr lang="en-US" altLang="zh-CN" sz="2800" dirty="0">
              <a:solidFill>
                <a:schemeClr val="tx1"/>
              </a:solidFill>
              <a:latin typeface="微软雅黑" panose="020B0503020204020204" pitchFamily="34" charset="-122"/>
              <a:ea typeface="微软雅黑" panose="020B0503020204020204" pitchFamily="34" charset="-122"/>
            </a:endParaRPr>
          </a:p>
        </p:txBody>
      </p:sp>
      <p:sp>
        <p:nvSpPr>
          <p:cNvPr id="12" name="圆角矩形 11"/>
          <p:cNvSpPr/>
          <p:nvPr/>
        </p:nvSpPr>
        <p:spPr>
          <a:xfrm>
            <a:off x="3324877" y="2804641"/>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800" dirty="0">
                <a:solidFill>
                  <a:schemeClr val="tx1"/>
                </a:solidFill>
                <a:latin typeface="微软雅黑" panose="020B0503020204020204" pitchFamily="34" charset="-122"/>
                <a:ea typeface="微软雅黑" panose="020B0503020204020204" pitchFamily="34" charset="-122"/>
              </a:rPr>
              <a:t>VGG</a:t>
            </a:r>
          </a:p>
        </p:txBody>
      </p:sp>
      <p:sp>
        <p:nvSpPr>
          <p:cNvPr id="6" name="圆角矩形 5"/>
          <p:cNvSpPr/>
          <p:nvPr/>
        </p:nvSpPr>
        <p:spPr>
          <a:xfrm>
            <a:off x="3324877" y="3757829"/>
            <a:ext cx="5030967" cy="769711"/>
          </a:xfrm>
          <a:prstGeom prst="roundRect">
            <a:avLst/>
          </a:prstGeom>
          <a:solidFill>
            <a:srgbClr val="F4B183"/>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800">
                <a:solidFill>
                  <a:schemeClr val="tx1"/>
                </a:solidFill>
                <a:latin typeface="微软雅黑" panose="020B0503020204020204" pitchFamily="34" charset="-122"/>
                <a:ea typeface="微软雅黑" panose="020B0503020204020204" pitchFamily="34" charset="-122"/>
              </a:rPr>
              <a:t>GoogLeNet/Inception</a:t>
            </a:r>
            <a:endParaRPr lang="en-US" altLang="zh-CN" sz="2800" dirty="0">
              <a:solidFill>
                <a:schemeClr val="tx1"/>
              </a:solidFill>
              <a:latin typeface="微软雅黑" panose="020B0503020204020204" pitchFamily="34" charset="-122"/>
              <a:ea typeface="微软雅黑" panose="020B0503020204020204" pitchFamily="34" charset="-122"/>
            </a:endParaRPr>
          </a:p>
        </p:txBody>
      </p:sp>
      <p:sp>
        <p:nvSpPr>
          <p:cNvPr id="7" name="圆角矩形 6"/>
          <p:cNvSpPr/>
          <p:nvPr/>
        </p:nvSpPr>
        <p:spPr>
          <a:xfrm>
            <a:off x="3324877" y="4692960"/>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800" dirty="0" err="1">
                <a:solidFill>
                  <a:schemeClr val="tx1"/>
                </a:solidFill>
                <a:latin typeface="微软雅黑" panose="020B0503020204020204" pitchFamily="34" charset="-122"/>
                <a:ea typeface="微软雅黑" panose="020B0503020204020204" pitchFamily="34" charset="-122"/>
              </a:rPr>
              <a:t>ResNet</a:t>
            </a:r>
            <a:endParaRPr lang="en-US" altLang="zh-CN" sz="28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640427" y="384062"/>
            <a:ext cx="5350307" cy="646331"/>
          </a:xfrm>
          <a:prstGeom prst="rect">
            <a:avLst/>
          </a:prstGeom>
        </p:spPr>
        <p:txBody>
          <a:bodyPr wrap="square">
            <a:spAutoFit/>
          </a:bodyPr>
          <a:lstStyle/>
          <a:p>
            <a:r>
              <a:rPr kumimoji="1" lang="en-US" altLang="zh-CN" sz="3600" b="1">
                <a:latin typeface="微软雅黑" panose="020B0503020204020204" pitchFamily="34" charset="-122"/>
                <a:ea typeface="微软雅黑" panose="020B0503020204020204" pitchFamily="34" charset="-122"/>
              </a:rPr>
              <a:t>GoogLeNet/Inception</a:t>
            </a:r>
            <a:endParaRPr lang="zh-CN" altLang="en-US" sz="3600" b="1"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xmlns="" id="{C1DBAB78-7E35-4B77-A1CD-672FF26FFE88}"/>
              </a:ext>
            </a:extLst>
          </p:cNvPr>
          <p:cNvSpPr/>
          <p:nvPr/>
        </p:nvSpPr>
        <p:spPr>
          <a:xfrm>
            <a:off x="-119904" y="1566045"/>
            <a:ext cx="7267955" cy="4489114"/>
          </a:xfrm>
          <a:prstGeom prst="rect">
            <a:avLst/>
          </a:prstGeom>
        </p:spPr>
        <p:txBody>
          <a:bodyPr wrap="square">
            <a:spAutoFit/>
          </a:bodyPr>
          <a:lstStyle/>
          <a:p>
            <a:pPr marL="0" lvl="1" defTabSz="914400">
              <a:lnSpc>
                <a:spcPct val="150000"/>
              </a:lnSpc>
              <a:defRPr/>
            </a:pPr>
            <a:r>
              <a:rPr lang="en-US" altLang="zh-CN" sz="1600" dirty="0">
                <a:solidFill>
                  <a:prstClr val="black"/>
                </a:solidFill>
                <a:latin typeface="华文楷体" panose="02010600040101010101" pitchFamily="2" charset="-122"/>
                <a:ea typeface="华文楷体" panose="02010600040101010101" pitchFamily="2" charset="-122"/>
              </a:rPr>
              <a:t>		Google</a:t>
            </a:r>
            <a:r>
              <a:rPr lang="zh-CN" altLang="en-US" sz="1600" dirty="0">
                <a:solidFill>
                  <a:prstClr val="black"/>
                </a:solidFill>
                <a:latin typeface="华文楷体" panose="02010600040101010101" pitchFamily="2" charset="-122"/>
                <a:ea typeface="华文楷体" panose="02010600040101010101" pitchFamily="2" charset="-122"/>
              </a:rPr>
              <a:t>提出的神经网络，一共</a:t>
            </a:r>
            <a:r>
              <a:rPr lang="zh-CN" altLang="en-US" sz="1600">
                <a:solidFill>
                  <a:prstClr val="black"/>
                </a:solidFill>
                <a:latin typeface="华文楷体" panose="02010600040101010101" pitchFamily="2" charset="-122"/>
                <a:ea typeface="华文楷体" panose="02010600040101010101" pitchFamily="2" charset="-122"/>
              </a:rPr>
              <a:t>有</a:t>
            </a:r>
            <a:r>
              <a:rPr lang="en-US" altLang="zh-CN" sz="1600">
                <a:solidFill>
                  <a:prstClr val="black"/>
                </a:solidFill>
                <a:latin typeface="华文楷体" panose="02010600040101010101" pitchFamily="2" charset="-122"/>
                <a:ea typeface="华文楷体" panose="02010600040101010101" pitchFamily="2" charset="-122"/>
              </a:rPr>
              <a:t>V1-V4</a:t>
            </a:r>
            <a:r>
              <a:rPr lang="zh-CN" altLang="en-US" sz="1600">
                <a:solidFill>
                  <a:prstClr val="black"/>
                </a:solidFill>
                <a:latin typeface="华文楷体" panose="02010600040101010101" pitchFamily="2" charset="-122"/>
                <a:ea typeface="华文楷体" panose="02010600040101010101" pitchFamily="2" charset="-122"/>
              </a:rPr>
              <a:t>共</a:t>
            </a:r>
            <a:r>
              <a:rPr lang="en-US" altLang="zh-CN" sz="1600">
                <a:solidFill>
                  <a:prstClr val="black"/>
                </a:solidFill>
                <a:latin typeface="华文楷体" panose="02010600040101010101" pitchFamily="2" charset="-122"/>
                <a:ea typeface="华文楷体" panose="02010600040101010101" pitchFamily="2" charset="-122"/>
              </a:rPr>
              <a:t>4</a:t>
            </a:r>
            <a:r>
              <a:rPr lang="zh-CN" altLang="en-US" sz="1600" dirty="0">
                <a:solidFill>
                  <a:prstClr val="black"/>
                </a:solidFill>
                <a:latin typeface="华文楷体" panose="02010600040101010101" pitchFamily="2" charset="-122"/>
                <a:ea typeface="华文楷体" panose="02010600040101010101" pitchFamily="2" charset="-122"/>
              </a:rPr>
              <a:t>个不同的模型</a:t>
            </a:r>
            <a:endParaRPr lang="en-US" altLang="zh-CN" sz="1600" dirty="0">
              <a:solidFill>
                <a:prstClr val="black"/>
              </a:solidFill>
              <a:latin typeface="华文楷体" panose="02010600040101010101" pitchFamily="2" charset="-122"/>
              <a:ea typeface="华文楷体" panose="02010600040101010101" pitchFamily="2" charset="-122"/>
            </a:endParaRPr>
          </a:p>
          <a:p>
            <a:pPr marL="0" lvl="1" defTabSz="914400">
              <a:lnSpc>
                <a:spcPct val="150000"/>
              </a:lnSpc>
              <a:defRPr/>
            </a:pPr>
            <a:endParaRPr lang="en-US" altLang="zh-CN" sz="800" dirty="0">
              <a:solidFill>
                <a:prstClr val="black"/>
              </a:solidFill>
              <a:latin typeface="华文楷体" panose="02010600040101010101" pitchFamily="2" charset="-122"/>
              <a:ea typeface="华文楷体" panose="02010600040101010101" pitchFamily="2" charset="-122"/>
            </a:endParaRPr>
          </a:p>
          <a:p>
            <a:pPr marL="1200150" lvl="3" indent="-285750" defTabSz="914400">
              <a:lnSpc>
                <a:spcPct val="150000"/>
              </a:lnSpc>
              <a:buFont typeface="Wingdings" panose="05000000000000000000" pitchFamily="2" charset="2"/>
              <a:buChar char="ü"/>
              <a:defRPr/>
            </a:pPr>
            <a:r>
              <a:rPr lang="zh-CN" altLang="en-US" sz="1600" b="1" dirty="0">
                <a:solidFill>
                  <a:prstClr val="black"/>
                </a:solidFill>
                <a:latin typeface="华文楷体" panose="02010600040101010101" pitchFamily="2" charset="-122"/>
                <a:ea typeface="华文楷体" panose="02010600040101010101" pitchFamily="2" charset="-122"/>
                <a:sym typeface="Wingdings" panose="05000000000000000000" pitchFamily="2" charset="2"/>
              </a:rPr>
              <a:t>使用了</a:t>
            </a:r>
            <a:r>
              <a:rPr lang="en-US" altLang="zh-CN" sz="1600" b="1" dirty="0">
                <a:solidFill>
                  <a:prstClr val="black"/>
                </a:solidFill>
                <a:latin typeface="华文楷体" panose="02010600040101010101" pitchFamily="2" charset="-122"/>
                <a:ea typeface="华文楷体" panose="02010600040101010101" pitchFamily="2" charset="-122"/>
                <a:sym typeface="Wingdings" panose="05000000000000000000" pitchFamily="2" charset="2"/>
              </a:rPr>
              <a:t>Inception</a:t>
            </a:r>
            <a:r>
              <a:rPr lang="zh-CN" altLang="en-US" sz="1600" b="1" dirty="0">
                <a:solidFill>
                  <a:prstClr val="black"/>
                </a:solidFill>
                <a:latin typeface="华文楷体" panose="02010600040101010101" pitchFamily="2" charset="-122"/>
                <a:ea typeface="华文楷体" panose="02010600040101010101" pitchFamily="2" charset="-122"/>
                <a:sym typeface="Wingdings" panose="05000000000000000000" pitchFamily="2" charset="2"/>
              </a:rPr>
              <a:t>模块</a:t>
            </a:r>
            <a:endParaRPr lang="en-US" altLang="zh-CN" sz="1600" b="1" dirty="0">
              <a:solidFill>
                <a:prstClr val="black"/>
              </a:solidFill>
              <a:latin typeface="华文楷体" panose="02010600040101010101" pitchFamily="2" charset="-122"/>
              <a:ea typeface="华文楷体" panose="02010600040101010101" pitchFamily="2" charset="-122"/>
              <a:sym typeface="Wingdings" panose="05000000000000000000" pitchFamily="2" charset="2"/>
            </a:endParaRPr>
          </a:p>
          <a:p>
            <a:pPr marL="1657350" lvl="4" indent="-285750" defTabSz="914400">
              <a:lnSpc>
                <a:spcPct val="150000"/>
              </a:lnSpc>
              <a:buFont typeface="Arial" panose="020B0604020202020204" pitchFamily="34" charset="0"/>
              <a:buChar char="•"/>
              <a:defRPr/>
            </a:pPr>
            <a:r>
              <a:rPr lang="zh-CN" altLang="en-US" sz="1600" dirty="0">
                <a:solidFill>
                  <a:prstClr val="black"/>
                </a:solidFill>
                <a:latin typeface="华文楷体" panose="02010600040101010101" pitchFamily="2" charset="-122"/>
                <a:ea typeface="华文楷体" panose="02010600040101010101" pitchFamily="2" charset="-122"/>
                <a:sym typeface="Wingdings" panose="05000000000000000000" pitchFamily="2" charset="2"/>
              </a:rPr>
              <a:t>可以并行执行多个具有不同尺度的卷积运算或池化操作</a:t>
            </a:r>
            <a:endParaRPr lang="en-US" altLang="zh-CN" sz="1600" dirty="0">
              <a:solidFill>
                <a:prstClr val="black"/>
              </a:solidFill>
              <a:latin typeface="华文楷体" panose="02010600040101010101" pitchFamily="2" charset="-122"/>
              <a:ea typeface="华文楷体" panose="02010600040101010101" pitchFamily="2" charset="-122"/>
              <a:sym typeface="Wingdings" panose="05000000000000000000" pitchFamily="2" charset="2"/>
            </a:endParaRPr>
          </a:p>
          <a:p>
            <a:pPr marL="1371600" lvl="4" defTabSz="914400">
              <a:lnSpc>
                <a:spcPct val="150000"/>
              </a:lnSpc>
              <a:defRPr/>
            </a:pPr>
            <a:r>
              <a:rPr lang="en-US" altLang="zh-CN" sz="1600" dirty="0">
                <a:solidFill>
                  <a:prstClr val="black"/>
                </a:solidFill>
                <a:latin typeface="华文楷体" panose="02010600040101010101" pitchFamily="2" charset="-122"/>
                <a:ea typeface="华文楷体" panose="02010600040101010101" pitchFamily="2" charset="-122"/>
                <a:sym typeface="Wingdings" panose="05000000000000000000" pitchFamily="2" charset="2"/>
              </a:rPr>
              <a:t>	</a:t>
            </a:r>
            <a:r>
              <a:rPr lang="zh-CN" altLang="en-US" sz="1600" dirty="0">
                <a:solidFill>
                  <a:prstClr val="black"/>
                </a:solidFill>
                <a:latin typeface="华文楷体" panose="02010600040101010101" pitchFamily="2" charset="-122"/>
                <a:ea typeface="华文楷体" panose="02010600040101010101" pitchFamily="2" charset="-122"/>
                <a:sym typeface="Wingdings" panose="05000000000000000000" pitchFamily="2" charset="2"/>
              </a:rPr>
              <a:t>将多个卷积核卷积的结果拼接成一个非常深的特征图</a:t>
            </a:r>
            <a:endParaRPr lang="en-US" altLang="zh-CN" sz="1600" dirty="0">
              <a:solidFill>
                <a:prstClr val="black"/>
              </a:solidFill>
              <a:latin typeface="华文楷体" panose="02010600040101010101" pitchFamily="2" charset="-122"/>
              <a:ea typeface="华文楷体" panose="02010600040101010101" pitchFamily="2" charset="-122"/>
              <a:sym typeface="Wingdings" panose="05000000000000000000" pitchFamily="2" charset="2"/>
            </a:endParaRPr>
          </a:p>
          <a:p>
            <a:pPr marL="1371600" lvl="4" defTabSz="914400">
              <a:lnSpc>
                <a:spcPct val="150000"/>
              </a:lnSpc>
              <a:defRPr/>
            </a:pPr>
            <a:endParaRPr lang="en-US" altLang="zh-CN" sz="800" dirty="0">
              <a:solidFill>
                <a:prstClr val="black"/>
              </a:solidFill>
              <a:latin typeface="华文楷体" panose="02010600040101010101" pitchFamily="2" charset="-122"/>
              <a:ea typeface="华文楷体" panose="02010600040101010101" pitchFamily="2" charset="-122"/>
              <a:sym typeface="Wingdings" panose="05000000000000000000" pitchFamily="2" charset="2"/>
            </a:endParaRPr>
          </a:p>
          <a:p>
            <a:pPr marL="1200150" lvl="3" indent="-285750" defTabSz="914400">
              <a:lnSpc>
                <a:spcPct val="150000"/>
              </a:lnSpc>
              <a:buFont typeface="Wingdings" panose="05000000000000000000" pitchFamily="2" charset="2"/>
              <a:buChar char="ü"/>
              <a:defRPr/>
            </a:pPr>
            <a:r>
              <a:rPr lang="zh-CN" altLang="en-US" sz="1600" b="1" dirty="0">
                <a:solidFill>
                  <a:prstClr val="black"/>
                </a:solidFill>
                <a:latin typeface="华文楷体" panose="02010600040101010101" pitchFamily="2" charset="-122"/>
                <a:ea typeface="华文楷体" panose="02010600040101010101" pitchFamily="2" charset="-122"/>
                <a:sym typeface="Wingdings" panose="05000000000000000000" pitchFamily="2" charset="2"/>
              </a:rPr>
              <a:t>使用了大量的</a:t>
            </a:r>
            <a:r>
              <a:rPr lang="en-US" altLang="zh-CN" sz="1600" b="1" dirty="0">
                <a:solidFill>
                  <a:prstClr val="black"/>
                </a:solidFill>
                <a:latin typeface="华文楷体" panose="02010600040101010101" pitchFamily="2" charset="-122"/>
                <a:ea typeface="华文楷体" panose="02010600040101010101" pitchFamily="2" charset="-122"/>
                <a:sym typeface="Wingdings" panose="05000000000000000000" pitchFamily="2" charset="2"/>
              </a:rPr>
              <a:t>trick</a:t>
            </a:r>
            <a:r>
              <a:rPr lang="zh-CN" altLang="en-US" sz="1600" b="1" dirty="0">
                <a:solidFill>
                  <a:prstClr val="black"/>
                </a:solidFill>
                <a:latin typeface="华文楷体" panose="02010600040101010101" pitchFamily="2" charset="-122"/>
                <a:ea typeface="华文楷体" panose="02010600040101010101" pitchFamily="2" charset="-122"/>
                <a:sym typeface="Wingdings" panose="05000000000000000000" pitchFamily="2" charset="2"/>
              </a:rPr>
              <a:t>提高网络性能</a:t>
            </a:r>
            <a:endParaRPr lang="en-US" altLang="zh-CN" sz="1600" b="1" dirty="0">
              <a:solidFill>
                <a:prstClr val="black"/>
              </a:solidFill>
              <a:latin typeface="华文楷体" panose="02010600040101010101" pitchFamily="2" charset="-122"/>
              <a:ea typeface="华文楷体" panose="02010600040101010101" pitchFamily="2" charset="-122"/>
              <a:sym typeface="Wingdings" panose="05000000000000000000" pitchFamily="2" charset="2"/>
            </a:endParaRPr>
          </a:p>
          <a:p>
            <a:pPr marL="1714500" lvl="4" indent="-342900" defTabSz="914400">
              <a:lnSpc>
                <a:spcPct val="150000"/>
              </a:lnSpc>
              <a:buFont typeface="Arial" panose="020B0604020202020204" pitchFamily="34" charset="0"/>
              <a:buChar char="•"/>
              <a:defRPr/>
            </a:pPr>
            <a:r>
              <a:rPr lang="en-US" altLang="zh-CN" sz="1600" dirty="0">
                <a:solidFill>
                  <a:prstClr val="black"/>
                </a:solidFill>
                <a:latin typeface="华文楷体" panose="02010600040101010101" pitchFamily="2" charset="-122"/>
                <a:ea typeface="华文楷体" panose="02010600040101010101" pitchFamily="2" charset="-122"/>
                <a:sym typeface="Wingdings" panose="05000000000000000000" pitchFamily="2" charset="2"/>
              </a:rPr>
              <a:t>Bottleneck</a:t>
            </a:r>
            <a:r>
              <a:rPr lang="zh-CN" altLang="en-US" sz="1600" dirty="0">
                <a:solidFill>
                  <a:prstClr val="black"/>
                </a:solidFill>
                <a:latin typeface="华文楷体" panose="02010600040101010101" pitchFamily="2" charset="-122"/>
                <a:ea typeface="华文楷体" panose="02010600040101010101" pitchFamily="2" charset="-122"/>
                <a:sym typeface="Wingdings" panose="05000000000000000000" pitchFamily="2" charset="2"/>
              </a:rPr>
              <a:t>（瓶颈）</a:t>
            </a:r>
            <a:r>
              <a:rPr lang="en-US" altLang="zh-CN" sz="1600" dirty="0">
                <a:solidFill>
                  <a:prstClr val="black"/>
                </a:solidFill>
                <a:latin typeface="华文楷体" panose="02010600040101010101" pitchFamily="2" charset="-122"/>
                <a:ea typeface="华文楷体" panose="02010600040101010101" pitchFamily="2" charset="-122"/>
                <a:sym typeface="Wingdings" panose="05000000000000000000" pitchFamily="2" charset="2"/>
              </a:rPr>
              <a:t>: 1*1</a:t>
            </a:r>
            <a:r>
              <a:rPr lang="zh-CN" altLang="en-US" sz="1600" dirty="0">
                <a:solidFill>
                  <a:prstClr val="black"/>
                </a:solidFill>
                <a:latin typeface="华文楷体" panose="02010600040101010101" pitchFamily="2" charset="-122"/>
                <a:ea typeface="华文楷体" panose="02010600040101010101" pitchFamily="2" charset="-122"/>
                <a:sym typeface="Wingdings" panose="05000000000000000000" pitchFamily="2" charset="2"/>
              </a:rPr>
              <a:t>的卷积核，借鉴</a:t>
            </a:r>
            <a:r>
              <a:rPr lang="en-US" altLang="zh-CN" sz="1600" dirty="0">
                <a:solidFill>
                  <a:prstClr val="black"/>
                </a:solidFill>
                <a:latin typeface="华文楷体" panose="02010600040101010101" pitchFamily="2" charset="-122"/>
                <a:ea typeface="华文楷体" panose="02010600040101010101" pitchFamily="2" charset="-122"/>
                <a:sym typeface="Wingdings" panose="05000000000000000000" pitchFamily="2" charset="2"/>
              </a:rPr>
              <a:t>NIN</a:t>
            </a:r>
          </a:p>
          <a:p>
            <a:pPr marL="1714500" lvl="4" indent="-342900" defTabSz="914400">
              <a:lnSpc>
                <a:spcPct val="150000"/>
              </a:lnSpc>
              <a:buFont typeface="Arial" panose="020B0604020202020204" pitchFamily="34" charset="0"/>
              <a:buChar char="•"/>
              <a:defRPr/>
            </a:pPr>
            <a:r>
              <a:rPr lang="zh-CN" altLang="en-US" sz="1600" dirty="0">
                <a:solidFill>
                  <a:prstClr val="black"/>
                </a:solidFill>
                <a:latin typeface="华文楷体" panose="02010600040101010101" pitchFamily="2" charset="-122"/>
                <a:ea typeface="华文楷体" panose="02010600040101010101" pitchFamily="2" charset="-122"/>
                <a:sym typeface="Wingdings" panose="05000000000000000000" pitchFamily="2" charset="2"/>
              </a:rPr>
              <a:t>使用全局平均池化</a:t>
            </a:r>
            <a:r>
              <a:rPr lang="en-US" altLang="zh-CN" sz="1600" dirty="0">
                <a:solidFill>
                  <a:prstClr val="black"/>
                </a:solidFill>
                <a:latin typeface="华文楷体" panose="02010600040101010101" pitchFamily="2" charset="-122"/>
                <a:ea typeface="华文楷体" panose="02010600040101010101" pitchFamily="2" charset="-122"/>
                <a:sym typeface="Wingdings" panose="05000000000000000000" pitchFamily="2" charset="2"/>
              </a:rPr>
              <a:t>GAP</a:t>
            </a:r>
            <a:r>
              <a:rPr lang="zh-CN" altLang="en-US" sz="1600" dirty="0">
                <a:solidFill>
                  <a:prstClr val="black"/>
                </a:solidFill>
                <a:latin typeface="华文楷体" panose="02010600040101010101" pitchFamily="2" charset="-122"/>
                <a:ea typeface="华文楷体" panose="02010600040101010101" pitchFamily="2" charset="-122"/>
                <a:sym typeface="Wingdings" panose="05000000000000000000" pitchFamily="2" charset="2"/>
              </a:rPr>
              <a:t>代替全连接</a:t>
            </a:r>
            <a:endParaRPr lang="en-US" altLang="zh-CN" sz="1600" dirty="0">
              <a:solidFill>
                <a:prstClr val="black"/>
              </a:solidFill>
              <a:latin typeface="华文楷体" panose="02010600040101010101" pitchFamily="2" charset="-122"/>
              <a:ea typeface="华文楷体" panose="02010600040101010101" pitchFamily="2" charset="-122"/>
              <a:sym typeface="Wingdings" panose="05000000000000000000" pitchFamily="2" charset="2"/>
            </a:endParaRPr>
          </a:p>
          <a:p>
            <a:pPr marL="1714500" lvl="4" indent="-342900" defTabSz="914400">
              <a:lnSpc>
                <a:spcPct val="150000"/>
              </a:lnSpc>
              <a:buFont typeface="Arial" panose="020B0604020202020204" pitchFamily="34" charset="0"/>
              <a:buChar char="•"/>
              <a:defRPr/>
            </a:pPr>
            <a:r>
              <a:rPr lang="zh-CN" altLang="en-US" sz="1600">
                <a:solidFill>
                  <a:prstClr val="black"/>
                </a:solidFill>
                <a:latin typeface="华文楷体" panose="02010600040101010101" pitchFamily="2" charset="-122"/>
                <a:ea typeface="华文楷体" panose="02010600040101010101" pitchFamily="2" charset="-122"/>
                <a:sym typeface="Wingdings" panose="05000000000000000000" pitchFamily="2" charset="2"/>
              </a:rPr>
              <a:t>在</a:t>
            </a:r>
            <a:r>
              <a:rPr lang="en-US" altLang="zh-CN" sz="1600">
                <a:solidFill>
                  <a:prstClr val="black"/>
                </a:solidFill>
                <a:latin typeface="华文楷体" panose="02010600040101010101" pitchFamily="2" charset="-122"/>
                <a:ea typeface="华文楷体" panose="02010600040101010101" pitchFamily="2" charset="-122"/>
                <a:sym typeface="Wingdings" panose="05000000000000000000" pitchFamily="2" charset="2"/>
              </a:rPr>
              <a:t>v2</a:t>
            </a:r>
            <a:r>
              <a:rPr lang="zh-CN" altLang="en-US" sz="1600">
                <a:solidFill>
                  <a:prstClr val="black"/>
                </a:solidFill>
                <a:latin typeface="华文楷体" panose="02010600040101010101" pitchFamily="2" charset="-122"/>
                <a:ea typeface="华文楷体" panose="02010600040101010101" pitchFamily="2" charset="-122"/>
                <a:sym typeface="Wingdings" panose="05000000000000000000" pitchFamily="2" charset="2"/>
              </a:rPr>
              <a:t>中，采用</a:t>
            </a:r>
            <a:r>
              <a:rPr lang="en-US" altLang="zh-CN" sz="1600">
                <a:solidFill>
                  <a:prstClr val="black"/>
                </a:solidFill>
                <a:latin typeface="华文楷体" panose="02010600040101010101" pitchFamily="2" charset="-122"/>
                <a:ea typeface="华文楷体" panose="02010600040101010101" pitchFamily="2" charset="-122"/>
                <a:sym typeface="Wingdings" panose="05000000000000000000" pitchFamily="2" charset="2"/>
              </a:rPr>
              <a:t>Batch </a:t>
            </a:r>
            <a:r>
              <a:rPr lang="en-US" altLang="zh-CN" sz="1600" dirty="0">
                <a:solidFill>
                  <a:prstClr val="black"/>
                </a:solidFill>
                <a:latin typeface="华文楷体" panose="02010600040101010101" pitchFamily="2" charset="-122"/>
                <a:ea typeface="华文楷体" panose="02010600040101010101" pitchFamily="2" charset="-122"/>
                <a:sym typeface="Wingdings" panose="05000000000000000000" pitchFamily="2" charset="2"/>
              </a:rPr>
              <a:t>Normalization</a:t>
            </a:r>
            <a:r>
              <a:rPr lang="zh-CN" altLang="en-US" sz="1600">
                <a:solidFill>
                  <a:prstClr val="black"/>
                </a:solidFill>
                <a:latin typeface="华文楷体" panose="02010600040101010101" pitchFamily="2" charset="-122"/>
                <a:ea typeface="华文楷体" panose="02010600040101010101" pitchFamily="2" charset="-122"/>
                <a:sym typeface="Wingdings" panose="05000000000000000000" pitchFamily="2" charset="2"/>
              </a:rPr>
              <a:t>（批归一化）</a:t>
            </a:r>
            <a:endParaRPr lang="en-US" altLang="zh-CN" sz="1600" dirty="0">
              <a:solidFill>
                <a:prstClr val="black"/>
              </a:solidFill>
              <a:latin typeface="华文楷体" panose="02010600040101010101" pitchFamily="2" charset="-122"/>
              <a:ea typeface="华文楷体" panose="02010600040101010101" pitchFamily="2" charset="-122"/>
              <a:sym typeface="Wingdings" panose="05000000000000000000" pitchFamily="2" charset="2"/>
            </a:endParaRPr>
          </a:p>
          <a:p>
            <a:pPr marL="1714500" lvl="4" indent="-342900" defTabSz="914400">
              <a:lnSpc>
                <a:spcPct val="150000"/>
              </a:lnSpc>
              <a:buFont typeface="Arial" panose="020B0604020202020204" pitchFamily="34" charset="0"/>
              <a:buChar char="•"/>
              <a:defRPr/>
            </a:pPr>
            <a:r>
              <a:rPr lang="zh-CN" altLang="en-US" sz="1600">
                <a:solidFill>
                  <a:prstClr val="black"/>
                </a:solidFill>
                <a:latin typeface="华文楷体" panose="02010600040101010101" pitchFamily="2" charset="-122"/>
                <a:ea typeface="华文楷体" panose="02010600040101010101" pitchFamily="2" charset="-122"/>
                <a:sym typeface="Wingdings" panose="05000000000000000000" pitchFamily="2" charset="2"/>
              </a:rPr>
              <a:t>在</a:t>
            </a:r>
            <a:r>
              <a:rPr lang="en-US" altLang="zh-CN" sz="1600">
                <a:solidFill>
                  <a:prstClr val="black"/>
                </a:solidFill>
                <a:latin typeface="华文楷体" panose="02010600040101010101" pitchFamily="2" charset="-122"/>
                <a:ea typeface="华文楷体" panose="02010600040101010101" pitchFamily="2" charset="-122"/>
                <a:sym typeface="Wingdings" panose="05000000000000000000" pitchFamily="2" charset="2"/>
              </a:rPr>
              <a:t>v3</a:t>
            </a:r>
            <a:r>
              <a:rPr lang="zh-CN" altLang="en-US" sz="1600">
                <a:solidFill>
                  <a:prstClr val="black"/>
                </a:solidFill>
                <a:latin typeface="华文楷体" panose="02010600040101010101" pitchFamily="2" charset="-122"/>
                <a:ea typeface="华文楷体" panose="02010600040101010101" pitchFamily="2" charset="-122"/>
                <a:sym typeface="Wingdings" panose="05000000000000000000" pitchFamily="2" charset="2"/>
              </a:rPr>
              <a:t>中，采用非对称卷积降低运算量</a:t>
            </a:r>
            <a:endParaRPr lang="en-US" altLang="zh-CN" sz="1600" dirty="0">
              <a:solidFill>
                <a:prstClr val="black"/>
              </a:solidFill>
              <a:latin typeface="华文楷体" panose="02010600040101010101" pitchFamily="2" charset="-122"/>
              <a:ea typeface="华文楷体" panose="02010600040101010101" pitchFamily="2" charset="-122"/>
              <a:sym typeface="Wingdings" panose="05000000000000000000" pitchFamily="2" charset="2"/>
            </a:endParaRPr>
          </a:p>
          <a:p>
            <a:pPr marL="1714500" lvl="4" indent="-342900" defTabSz="914400">
              <a:lnSpc>
                <a:spcPct val="150000"/>
              </a:lnSpc>
              <a:buFont typeface="Arial" panose="020B0604020202020204" pitchFamily="34" charset="0"/>
              <a:buChar char="•"/>
              <a:defRPr/>
            </a:pPr>
            <a:r>
              <a:rPr lang="zh-CN" altLang="en-US" sz="1600" dirty="0">
                <a:solidFill>
                  <a:prstClr val="black"/>
                </a:solidFill>
                <a:latin typeface="华文楷体" panose="02010600040101010101" pitchFamily="2" charset="-122"/>
                <a:ea typeface="华文楷体" panose="02010600040101010101" pitchFamily="2" charset="-122"/>
                <a:sym typeface="Wingdings" panose="05000000000000000000" pitchFamily="2" charset="2"/>
              </a:rPr>
              <a:t>在</a:t>
            </a:r>
            <a:r>
              <a:rPr lang="en-US" altLang="zh-CN" sz="1600" dirty="0">
                <a:solidFill>
                  <a:prstClr val="black"/>
                </a:solidFill>
                <a:latin typeface="华文楷体" panose="02010600040101010101" pitchFamily="2" charset="-122"/>
                <a:ea typeface="华文楷体" panose="02010600040101010101" pitchFamily="2" charset="-122"/>
                <a:sym typeface="Wingdings" panose="05000000000000000000" pitchFamily="2" charset="2"/>
              </a:rPr>
              <a:t>v4</a:t>
            </a:r>
            <a:r>
              <a:rPr lang="zh-CN" altLang="en-US" sz="1600" dirty="0">
                <a:solidFill>
                  <a:prstClr val="black"/>
                </a:solidFill>
                <a:latin typeface="华文楷体" panose="02010600040101010101" pitchFamily="2" charset="-122"/>
                <a:ea typeface="华文楷体" panose="02010600040101010101" pitchFamily="2" charset="-122"/>
                <a:sym typeface="Wingdings" panose="05000000000000000000" pitchFamily="2" charset="2"/>
              </a:rPr>
              <a:t>中，结合了</a:t>
            </a:r>
            <a:r>
              <a:rPr lang="en-US" altLang="zh-CN" sz="1600" dirty="0">
                <a:solidFill>
                  <a:prstClr val="black"/>
                </a:solidFill>
                <a:latin typeface="华文楷体" panose="02010600040101010101" pitchFamily="2" charset="-122"/>
                <a:ea typeface="华文楷体" panose="02010600040101010101" pitchFamily="2" charset="-122"/>
                <a:sym typeface="Wingdings" panose="05000000000000000000" pitchFamily="2" charset="2"/>
              </a:rPr>
              <a:t>ResNet</a:t>
            </a:r>
            <a:r>
              <a:rPr lang="zh-CN" altLang="en-US" sz="1600" dirty="0">
                <a:solidFill>
                  <a:prstClr val="black"/>
                </a:solidFill>
                <a:latin typeface="华文楷体" panose="02010600040101010101" pitchFamily="2" charset="-122"/>
                <a:ea typeface="华文楷体" panose="02010600040101010101" pitchFamily="2" charset="-122"/>
                <a:sym typeface="Wingdings" panose="05000000000000000000" pitchFamily="2" charset="2"/>
              </a:rPr>
              <a:t>中的思想，发现</a:t>
            </a:r>
            <a:r>
              <a:rPr lang="en-US" altLang="zh-CN" sz="1600" dirty="0">
                <a:solidFill>
                  <a:prstClr val="black"/>
                </a:solidFill>
                <a:latin typeface="华文楷体" panose="02010600040101010101" pitchFamily="2" charset="-122"/>
                <a:ea typeface="华文楷体" panose="02010600040101010101" pitchFamily="2" charset="-122"/>
                <a:sym typeface="Wingdings" panose="05000000000000000000" pitchFamily="2" charset="2"/>
              </a:rPr>
              <a:t>Residual Connections</a:t>
            </a:r>
            <a:r>
              <a:rPr lang="zh-CN" altLang="en-US" sz="1600" dirty="0">
                <a:solidFill>
                  <a:prstClr val="black"/>
                </a:solidFill>
                <a:latin typeface="华文楷体" panose="02010600040101010101" pitchFamily="2" charset="-122"/>
                <a:ea typeface="华文楷体" panose="02010600040101010101" pitchFamily="2" charset="-122"/>
                <a:sym typeface="Wingdings" panose="05000000000000000000" pitchFamily="2" charset="2"/>
              </a:rPr>
              <a:t>貌似只能加快网络收敛速度，是更大的网络规模提高了精度</a:t>
            </a:r>
            <a:endParaRPr lang="en-US" altLang="zh-CN" sz="1600" dirty="0">
              <a:solidFill>
                <a:prstClr val="black"/>
              </a:solidFill>
              <a:latin typeface="华文楷体" panose="02010600040101010101" pitchFamily="2" charset="-122"/>
              <a:ea typeface="华文楷体" panose="02010600040101010101" pitchFamily="2" charset="-122"/>
              <a:sym typeface="Wingdings" panose="05000000000000000000" pitchFamily="2" charset="2"/>
            </a:endParaRPr>
          </a:p>
        </p:txBody>
      </p:sp>
      <p:pic>
        <p:nvPicPr>
          <p:cNvPr id="10" name="图片 9">
            <a:extLst>
              <a:ext uri="{FF2B5EF4-FFF2-40B4-BE49-F238E27FC236}">
                <a16:creationId xmlns:a16="http://schemas.microsoft.com/office/drawing/2014/main" xmlns="" id="{6ACCBB1E-04A5-4152-9F91-871C8C684004}"/>
              </a:ext>
            </a:extLst>
          </p:cNvPr>
          <p:cNvPicPr>
            <a:picLocks noChangeAspect="1"/>
          </p:cNvPicPr>
          <p:nvPr/>
        </p:nvPicPr>
        <p:blipFill rotWithShape="1">
          <a:blip r:embed="rId3"/>
          <a:srcRect l="27202" t="65193" r="16714"/>
          <a:stretch/>
        </p:blipFill>
        <p:spPr>
          <a:xfrm>
            <a:off x="7285021" y="0"/>
            <a:ext cx="3040410" cy="6858000"/>
          </a:xfrm>
          <a:prstGeom prst="rect">
            <a:avLst/>
          </a:prstGeom>
        </p:spPr>
      </p:pic>
      <p:pic>
        <p:nvPicPr>
          <p:cNvPr id="11" name="图片 10">
            <a:extLst>
              <a:ext uri="{FF2B5EF4-FFF2-40B4-BE49-F238E27FC236}">
                <a16:creationId xmlns:a16="http://schemas.microsoft.com/office/drawing/2014/main" xmlns="" id="{3436BA55-0BE6-4B7B-835A-4771EF0EEF60}"/>
              </a:ext>
            </a:extLst>
          </p:cNvPr>
          <p:cNvPicPr>
            <a:picLocks noChangeAspect="1"/>
          </p:cNvPicPr>
          <p:nvPr/>
        </p:nvPicPr>
        <p:blipFill>
          <a:blip r:embed="rId3"/>
          <a:stretch>
            <a:fillRect/>
          </a:stretch>
        </p:blipFill>
        <p:spPr>
          <a:xfrm>
            <a:off x="10305084" y="0"/>
            <a:ext cx="1886916" cy="685800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78448" y="1369109"/>
            <a:ext cx="6929257" cy="4119782"/>
          </a:xfrm>
          <a:prstGeom prst="rect">
            <a:avLst/>
          </a:prstGeom>
        </p:spPr>
        <p:txBody>
          <a:bodyPr wrap="square">
            <a:spAutoFit/>
          </a:bodyPr>
          <a:lstStyle/>
          <a:p>
            <a:pPr marL="0" lvl="1" indent="-342900">
              <a:lnSpc>
                <a:spcPct val="150000"/>
              </a:lnSpc>
              <a:buFont typeface="Wingdings" panose="05000000000000000000" pitchFamily="2" charset="2"/>
              <a:buChar char="ü"/>
              <a:defRPr/>
            </a:pPr>
            <a:r>
              <a:rPr lang="en-US" altLang="zh-CN" sz="1600" dirty="0">
                <a:solidFill>
                  <a:srgbClr val="FF3300"/>
                </a:solidFill>
                <a:latin typeface="华文楷体" panose="02010600040101010101" pitchFamily="2" charset="-122"/>
                <a:ea typeface="华文楷体" panose="02010600040101010101" pitchFamily="2" charset="-122"/>
              </a:rPr>
              <a:t>Multi-size filters in one layer</a:t>
            </a:r>
            <a:r>
              <a:rPr lang="zh-CN" altLang="en-US" sz="1600" dirty="0">
                <a:solidFill>
                  <a:srgbClr val="FF3300"/>
                </a:solidFill>
                <a:latin typeface="华文楷体" panose="02010600040101010101" pitchFamily="2" charset="-122"/>
                <a:ea typeface="华文楷体" panose="02010600040101010101" pitchFamily="2" charset="-122"/>
              </a:rPr>
              <a:t>（</a:t>
            </a:r>
            <a:r>
              <a:rPr lang="en-US" altLang="zh-CN" sz="1600" dirty="0">
                <a:solidFill>
                  <a:srgbClr val="FF3300"/>
                </a:solidFill>
                <a:latin typeface="华文楷体" panose="02010600040101010101" pitchFamily="2" charset="-122"/>
                <a:ea typeface="华文楷体" panose="02010600040101010101" pitchFamily="2" charset="-122"/>
              </a:rPr>
              <a:t>Inception Block</a:t>
            </a:r>
            <a:r>
              <a:rPr lang="zh-CN" altLang="en-US" sz="1600" dirty="0">
                <a:solidFill>
                  <a:srgbClr val="FF3300"/>
                </a:solidFill>
                <a:latin typeface="华文楷体" panose="02010600040101010101" pitchFamily="2" charset="-122"/>
                <a:ea typeface="华文楷体" panose="02010600040101010101" pitchFamily="2" charset="-122"/>
              </a:rPr>
              <a:t>）</a:t>
            </a:r>
            <a:r>
              <a:rPr lang="zh-CN" altLang="en-US" sz="1600" dirty="0">
                <a:latin typeface="华文楷体" panose="02010600040101010101" pitchFamily="2" charset="-122"/>
                <a:ea typeface="华文楷体" panose="02010600040101010101" pitchFamily="2" charset="-122"/>
              </a:rPr>
              <a:t>：</a:t>
            </a: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最早出现于</a:t>
            </a:r>
            <a:r>
              <a:rPr lang="en-US" altLang="zh-CN" sz="1600" dirty="0">
                <a:latin typeface="华文楷体" panose="02010600040101010101" pitchFamily="2" charset="-122"/>
                <a:ea typeface="华文楷体" panose="02010600040101010101" pitchFamily="2" charset="-122"/>
              </a:rPr>
              <a:t>Inception-v1/GoogleNet</a:t>
            </a: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传统的堆叠式网络，每层仅用一个尺寸的卷积核。</a:t>
            </a: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rPr>
              <a:t>		VGG</a:t>
            </a:r>
            <a:r>
              <a:rPr lang="zh-CN" altLang="en-US" sz="1600" dirty="0">
                <a:latin typeface="华文楷体" panose="02010600040101010101" pitchFamily="2" charset="-122"/>
                <a:ea typeface="华文楷体" panose="02010600040101010101" pitchFamily="2" charset="-122"/>
              </a:rPr>
              <a:t>每层只使用</a:t>
            </a:r>
            <a:r>
              <a:rPr lang="en-US" altLang="zh-CN" sz="1600" dirty="0">
                <a:latin typeface="华文楷体" panose="02010600040101010101" pitchFamily="2" charset="-122"/>
                <a:ea typeface="华文楷体" panose="02010600040101010101" pitchFamily="2" charset="-122"/>
              </a:rPr>
              <a:t>3</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3</a:t>
            </a:r>
            <a:r>
              <a:rPr lang="zh-CN" altLang="en-US" sz="1600" dirty="0">
                <a:latin typeface="华文楷体" panose="02010600040101010101" pitchFamily="2" charset="-122"/>
                <a:ea typeface="华文楷体" panose="02010600040101010101" pitchFamily="2" charset="-122"/>
              </a:rPr>
              <a:t>的卷积核。</a:t>
            </a: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r>
              <a:rPr lang="en-US" altLang="zh-CN" sz="1600" b="1" dirty="0">
                <a:latin typeface="华文楷体" panose="02010600040101010101" pitchFamily="2" charset="-122"/>
                <a:ea typeface="华文楷体" panose="02010600040101010101" pitchFamily="2" charset="-122"/>
              </a:rPr>
              <a:t>Intuition</a:t>
            </a:r>
            <a:r>
              <a:rPr lang="zh-CN" altLang="en-US" sz="1600" dirty="0">
                <a:latin typeface="华文楷体" panose="02010600040101010101" pitchFamily="2" charset="-122"/>
                <a:ea typeface="华文楷体" panose="02010600040101010101" pitchFamily="2" charset="-122"/>
              </a:rPr>
              <a:t>：信息位置的巨大差异，</a:t>
            </a: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使得不同尺度的特征结合起来可以得到更好的特征表示</a:t>
            </a: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r>
              <a:rPr lang="en-US" altLang="zh-CN" sz="1600" b="1" dirty="0">
                <a:latin typeface="华文楷体" panose="02010600040101010101" pitchFamily="2" charset="-122"/>
                <a:ea typeface="华文楷体" panose="02010600040101010101" pitchFamily="2" charset="-122"/>
              </a:rPr>
              <a:t>Methods</a:t>
            </a: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卷积核设为</a:t>
            </a:r>
            <a:r>
              <a:rPr lang="en-US" altLang="zh-CN" sz="1600" dirty="0">
                <a:latin typeface="华文楷体" panose="02010600040101010101" pitchFamily="2" charset="-122"/>
                <a:ea typeface="华文楷体" panose="02010600040101010101" pitchFamily="2" charset="-122"/>
              </a:rPr>
              <a:t>1</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3</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5</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stride</a:t>
            </a:r>
            <a:r>
              <a:rPr lang="zh-CN" altLang="en-US" sz="1600" dirty="0">
                <a:latin typeface="华文楷体" panose="02010600040101010101" pitchFamily="2" charset="-122"/>
                <a:ea typeface="华文楷体" panose="02010600040101010101" pitchFamily="2" charset="-122"/>
              </a:rPr>
              <a:t>设为</a:t>
            </a:r>
            <a:r>
              <a:rPr lang="en-US" altLang="zh-CN" sz="1600" dirty="0">
                <a:latin typeface="华文楷体" panose="02010600040101010101" pitchFamily="2" charset="-122"/>
                <a:ea typeface="华文楷体" panose="02010600040101010101" pitchFamily="2" charset="-122"/>
              </a:rPr>
              <a:t>1</a:t>
            </a: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可以使用 </a:t>
            </a:r>
            <a:r>
              <a:rPr lang="en-US" altLang="zh-CN" sz="1600" dirty="0">
                <a:latin typeface="华文楷体" panose="02010600040101010101" pitchFamily="2" charset="-122"/>
                <a:ea typeface="华文楷体" panose="02010600040101010101" pitchFamily="2" charset="-122"/>
              </a:rPr>
              <a:t>pad = 0, 1, 2 </a:t>
            </a:r>
            <a:r>
              <a:rPr lang="zh-CN" altLang="en-US" sz="1600" dirty="0">
                <a:latin typeface="华文楷体" panose="02010600040101010101" pitchFamily="2" charset="-122"/>
                <a:ea typeface="华文楷体" panose="02010600040101010101" pitchFamily="2" charset="-122"/>
              </a:rPr>
              <a:t>很方便的对齐</a:t>
            </a: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结合的方式：在</a:t>
            </a:r>
            <a:r>
              <a:rPr lang="en-US" altLang="zh-CN" sz="1600" dirty="0">
                <a:latin typeface="华文楷体" panose="02010600040101010101" pitchFamily="2" charset="-122"/>
                <a:ea typeface="华文楷体" panose="02010600040101010101" pitchFamily="2" charset="-122"/>
              </a:rPr>
              <a:t>depth</a:t>
            </a:r>
            <a:r>
              <a:rPr lang="zh-CN" altLang="en-US" sz="1600" dirty="0">
                <a:latin typeface="华文楷体" panose="02010600040101010101" pitchFamily="2" charset="-122"/>
                <a:ea typeface="华文楷体" panose="02010600040101010101" pitchFamily="2" charset="-122"/>
              </a:rPr>
              <a:t>维度上</a:t>
            </a:r>
            <a:r>
              <a:rPr lang="en-US" altLang="zh-CN" sz="1600" dirty="0">
                <a:latin typeface="华文楷体" panose="02010600040101010101" pitchFamily="2" charset="-122"/>
                <a:ea typeface="华文楷体" panose="02010600040101010101" pitchFamily="2" charset="-122"/>
              </a:rPr>
              <a:t>Concatenation</a:t>
            </a:r>
            <a:r>
              <a:rPr lang="zh-CN" altLang="en-US" sz="1600" dirty="0">
                <a:latin typeface="华文楷体" panose="02010600040101010101" pitchFamily="2" charset="-122"/>
                <a:ea typeface="华文楷体" panose="02010600040101010101" pitchFamily="2" charset="-122"/>
              </a:rPr>
              <a:t>（拼接）</a:t>
            </a: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endParaRPr lang="en-US" altLang="zh-CN" sz="1600" dirty="0">
              <a:latin typeface="华文楷体" panose="02010600040101010101" pitchFamily="2" charset="-122"/>
              <a:ea typeface="华文楷体" panose="02010600040101010101" pitchFamily="2" charset="-122"/>
            </a:endParaRPr>
          </a:p>
        </p:txBody>
      </p:sp>
      <p:pic>
        <p:nvPicPr>
          <p:cNvPr id="5" name="图片 4"/>
          <p:cNvPicPr>
            <a:picLocks noChangeAspect="1"/>
          </p:cNvPicPr>
          <p:nvPr/>
        </p:nvPicPr>
        <p:blipFill>
          <a:blip r:embed="rId3">
            <a:clrChange>
              <a:clrFrom>
                <a:srgbClr val="FFFFFF"/>
              </a:clrFrom>
              <a:clrTo>
                <a:srgbClr val="FFFFFF">
                  <a:alpha val="0"/>
                </a:srgbClr>
              </a:clrTo>
            </a:clrChange>
          </a:blip>
          <a:stretch>
            <a:fillRect/>
          </a:stretch>
        </p:blipFill>
        <p:spPr>
          <a:xfrm>
            <a:off x="6681462" y="3582525"/>
            <a:ext cx="5269905" cy="2930013"/>
          </a:xfrm>
          <a:prstGeom prst="rect">
            <a:avLst/>
          </a:prstGeom>
        </p:spPr>
      </p:pic>
      <p:pic>
        <p:nvPicPr>
          <p:cNvPr id="2" name="图片 1"/>
          <p:cNvPicPr>
            <a:picLocks noChangeAspect="1"/>
          </p:cNvPicPr>
          <p:nvPr/>
        </p:nvPicPr>
        <p:blipFill>
          <a:blip r:embed="rId4"/>
          <a:stretch>
            <a:fillRect/>
          </a:stretch>
        </p:blipFill>
        <p:spPr>
          <a:xfrm>
            <a:off x="6681463" y="1338181"/>
            <a:ext cx="5076468" cy="1713308"/>
          </a:xfrm>
          <a:prstGeom prst="rect">
            <a:avLst/>
          </a:prstGeom>
        </p:spPr>
      </p:pic>
      <p:sp>
        <p:nvSpPr>
          <p:cNvPr id="3" name="矩形 2"/>
          <p:cNvSpPr/>
          <p:nvPr/>
        </p:nvSpPr>
        <p:spPr>
          <a:xfrm>
            <a:off x="9393181" y="2987810"/>
            <a:ext cx="2364750" cy="369332"/>
          </a:xfrm>
          <a:prstGeom prst="rect">
            <a:avLst/>
          </a:prstGeom>
        </p:spPr>
        <p:txBody>
          <a:bodyPr wrap="none">
            <a:spAutoFit/>
          </a:bodyPr>
          <a:lstStyle/>
          <a:p>
            <a:r>
              <a:rPr lang="en-US" altLang="zh-CN" dirty="0">
                <a:solidFill>
                  <a:srgbClr val="333333"/>
                </a:solidFill>
                <a:latin typeface="Arial" panose="020B0604020202020204" pitchFamily="34" charset="0"/>
              </a:rPr>
              <a:t>https://unsplash.com/</a:t>
            </a:r>
            <a:endParaRPr lang="zh-CN" altLang="en-US" dirty="0"/>
          </a:p>
        </p:txBody>
      </p:sp>
      <p:cxnSp>
        <p:nvCxnSpPr>
          <p:cNvPr id="8" name="直接连接符 7"/>
          <p:cNvCxnSpPr/>
          <p:nvPr/>
        </p:nvCxnSpPr>
        <p:spPr>
          <a:xfrm flipH="1">
            <a:off x="6755917" y="3422885"/>
            <a:ext cx="5002014"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640427" y="384062"/>
            <a:ext cx="5350307" cy="646331"/>
          </a:xfrm>
          <a:prstGeom prst="rect">
            <a:avLst/>
          </a:prstGeom>
        </p:spPr>
        <p:txBody>
          <a:bodyPr wrap="square">
            <a:spAutoFit/>
          </a:bodyPr>
          <a:lstStyle/>
          <a:p>
            <a:r>
              <a:rPr kumimoji="1" lang="en-US" altLang="zh-CN" sz="3600" b="1">
                <a:latin typeface="微软雅黑" panose="020B0503020204020204" pitchFamily="34" charset="-122"/>
                <a:ea typeface="微软雅黑" panose="020B0503020204020204" pitchFamily="34" charset="-122"/>
              </a:rPr>
              <a:t>GoogLeNet/Inception</a:t>
            </a:r>
            <a:endParaRPr lang="zh-CN" altLang="en-US" sz="3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176671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6610685" y="1253676"/>
            <a:ext cx="4637419" cy="2838201"/>
          </a:xfrm>
          <a:prstGeom prst="rect">
            <a:avLst/>
          </a:prstGeom>
        </p:spPr>
      </p:pic>
      <p:sp>
        <p:nvSpPr>
          <p:cNvPr id="4" name="矩形 3"/>
          <p:cNvSpPr/>
          <p:nvPr/>
        </p:nvSpPr>
        <p:spPr>
          <a:xfrm>
            <a:off x="571355" y="1407102"/>
            <a:ext cx="7547081" cy="5227778"/>
          </a:xfrm>
          <a:prstGeom prst="rect">
            <a:avLst/>
          </a:prstGeom>
        </p:spPr>
        <p:txBody>
          <a:bodyPr wrap="square">
            <a:spAutoFit/>
          </a:bodyPr>
          <a:lstStyle/>
          <a:p>
            <a:pPr marL="0" lvl="1" indent="-342900">
              <a:lnSpc>
                <a:spcPct val="150000"/>
              </a:lnSpc>
              <a:buFont typeface="Wingdings" panose="05000000000000000000" pitchFamily="2" charset="2"/>
              <a:buChar char="ü"/>
              <a:defRPr/>
            </a:pPr>
            <a:r>
              <a:rPr lang="en-US" altLang="zh-CN" sz="1600" dirty="0">
                <a:solidFill>
                  <a:srgbClr val="FF3300"/>
                </a:solidFill>
                <a:latin typeface="华文楷体" panose="02010600040101010101" pitchFamily="2" charset="-122"/>
                <a:ea typeface="华文楷体" panose="02010600040101010101" pitchFamily="2" charset="-122"/>
              </a:rPr>
              <a:t>Bottleneck</a:t>
            </a:r>
            <a:r>
              <a:rPr lang="zh-CN" altLang="en-US" sz="1600" dirty="0">
                <a:latin typeface="华文楷体" panose="02010600040101010101" pitchFamily="2" charset="-122"/>
                <a:ea typeface="华文楷体" panose="02010600040101010101" pitchFamily="2" charset="-122"/>
              </a:rPr>
              <a:t>：</a:t>
            </a: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最早出现于</a:t>
            </a:r>
            <a:r>
              <a:rPr lang="en-US" altLang="zh-CN" sz="1600" dirty="0">
                <a:latin typeface="华文楷体" panose="02010600040101010101" pitchFamily="2" charset="-122"/>
                <a:ea typeface="华文楷体" panose="02010600040101010101" pitchFamily="2" charset="-122"/>
              </a:rPr>
              <a:t>Network in Network</a:t>
            </a:r>
          </a:p>
          <a:p>
            <a:pPr marL="0" lvl="1">
              <a:lnSpc>
                <a:spcPct val="150000"/>
              </a:lnSpc>
              <a:defRPr/>
            </a:pPr>
            <a:r>
              <a:rPr lang="en-US" altLang="zh-CN" sz="800" dirty="0">
                <a:latin typeface="华文楷体" panose="02010600040101010101" pitchFamily="2" charset="-122"/>
                <a:ea typeface="华文楷体" panose="02010600040101010101" pitchFamily="2" charset="-122"/>
              </a:rPr>
              <a:t>	</a:t>
            </a: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在同一层使用多个不同尺寸的卷积核会导致参数过多</a:t>
            </a: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r>
              <a:rPr lang="en-US" altLang="zh-CN" sz="1600" b="1" dirty="0">
                <a:latin typeface="华文楷体" panose="02010600040101010101" pitchFamily="2" charset="-122"/>
                <a:ea typeface="华文楷体" panose="02010600040101010101" pitchFamily="2" charset="-122"/>
              </a:rPr>
              <a:t>Intuition</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Network in Network</a:t>
            </a:r>
            <a:r>
              <a:rPr lang="zh-CN" altLang="en-US" sz="1600" dirty="0">
                <a:latin typeface="华文楷体" panose="02010600040101010101" pitchFamily="2" charset="-122"/>
                <a:ea typeface="华文楷体" panose="02010600040101010101" pitchFamily="2" charset="-122"/>
              </a:rPr>
              <a:t>中</a:t>
            </a:r>
            <a:r>
              <a:rPr lang="en-US" altLang="zh-CN" sz="1600" dirty="0">
                <a:latin typeface="华文楷体" panose="02010600040101010101" pitchFamily="2" charset="-122"/>
                <a:ea typeface="华文楷体" panose="02010600040101010101" pitchFamily="2" charset="-122"/>
              </a:rPr>
              <a:t>1</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1</a:t>
            </a:r>
            <a:r>
              <a:rPr lang="zh-CN" altLang="en-US" sz="1600" dirty="0">
                <a:latin typeface="华文楷体" panose="02010600040101010101" pitchFamily="2" charset="-122"/>
                <a:ea typeface="华文楷体" panose="02010600040101010101" pitchFamily="2" charset="-122"/>
              </a:rPr>
              <a:t>的卷积核的启发</a:t>
            </a: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在原来的</a:t>
            </a:r>
            <a:r>
              <a:rPr lang="en-US" altLang="zh-CN" sz="1600" dirty="0">
                <a:latin typeface="华文楷体" panose="02010600040101010101" pitchFamily="2" charset="-122"/>
                <a:ea typeface="华文楷体" panose="02010600040101010101" pitchFamily="2" charset="-122"/>
              </a:rPr>
              <a:t>Inception</a:t>
            </a:r>
            <a:r>
              <a:rPr lang="zh-CN" altLang="en-US" sz="1600" dirty="0">
                <a:latin typeface="华文楷体" panose="02010600040101010101" pitchFamily="2" charset="-122"/>
                <a:ea typeface="华文楷体" panose="02010600040101010101" pitchFamily="2" charset="-122"/>
              </a:rPr>
              <a:t>结构中加入</a:t>
            </a:r>
            <a:r>
              <a:rPr lang="en-US" altLang="zh-CN" sz="1600" dirty="0">
                <a:latin typeface="华文楷体" panose="02010600040101010101" pitchFamily="2" charset="-122"/>
                <a:ea typeface="华文楷体" panose="02010600040101010101" pitchFamily="2" charset="-122"/>
              </a:rPr>
              <a:t>1</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1</a:t>
            </a:r>
            <a:r>
              <a:rPr lang="zh-CN" altLang="en-US" sz="1600" dirty="0">
                <a:latin typeface="华文楷体" panose="02010600040101010101" pitchFamily="2" charset="-122"/>
                <a:ea typeface="华文楷体" panose="02010600040101010101" pitchFamily="2" charset="-122"/>
              </a:rPr>
              <a:t>的卷积核</a:t>
            </a: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endParaRPr lang="en-US" altLang="zh-CN" sz="1600" dirty="0">
              <a:latin typeface="华文楷体" panose="02010600040101010101" pitchFamily="2" charset="-122"/>
              <a:ea typeface="华文楷体" panose="02010600040101010101" pitchFamily="2" charset="-122"/>
            </a:endParaRPr>
          </a:p>
          <a:p>
            <a:pPr marL="285750" lvl="1" indent="-285750">
              <a:lnSpc>
                <a:spcPct val="150000"/>
              </a:lnSpc>
              <a:buFont typeface="Wingdings" panose="05000000000000000000" pitchFamily="2" charset="2"/>
              <a:buChar char="ü"/>
              <a:defRPr/>
            </a:pPr>
            <a:r>
              <a:rPr lang="en-US" altLang="zh-CN" sz="1600" dirty="0">
                <a:solidFill>
                  <a:srgbClr val="FF3300"/>
                </a:solidFill>
                <a:latin typeface="华文楷体" panose="02010600040101010101" pitchFamily="2" charset="-122"/>
                <a:ea typeface="华文楷体" panose="02010600040101010101" pitchFamily="2" charset="-122"/>
              </a:rPr>
              <a:t>Bottleneck</a:t>
            </a:r>
            <a:r>
              <a:rPr lang="zh-CN" altLang="en-US" sz="1600" dirty="0">
                <a:solidFill>
                  <a:srgbClr val="FF3300"/>
                </a:solidFill>
                <a:latin typeface="华文楷体" panose="02010600040101010101" pitchFamily="2" charset="-122"/>
                <a:ea typeface="华文楷体" panose="02010600040101010101" pitchFamily="2" charset="-122"/>
              </a:rPr>
              <a:t>参数量评估</a:t>
            </a:r>
            <a:r>
              <a:rPr lang="zh-CN" altLang="en-US" sz="1600" dirty="0">
                <a:solidFill>
                  <a:prstClr val="black"/>
                </a:solidFill>
                <a:latin typeface="华文楷体" panose="02010600040101010101" pitchFamily="2" charset="-122"/>
                <a:ea typeface="华文楷体" panose="02010600040101010101" pitchFamily="2" charset="-122"/>
              </a:rPr>
              <a:t>：</a:t>
            </a: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rPr>
              <a:t>	Input channel = 256</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Output channel = 256</a:t>
            </a:r>
          </a:p>
          <a:p>
            <a:pPr marL="0" lvl="1">
              <a:lnSpc>
                <a:spcPct val="150000"/>
              </a:lnSpc>
              <a:defRPr/>
            </a:pPr>
            <a:endParaRPr lang="en-US" altLang="zh-CN" sz="800" dirty="0">
              <a:latin typeface="华文楷体" panose="02010600040101010101" pitchFamily="2" charset="-122"/>
              <a:ea typeface="华文楷体" panose="02010600040101010101" pitchFamily="2" charset="-12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卷积核</a:t>
            </a:r>
            <a:r>
              <a:rPr lang="en-US" altLang="zh-CN" sz="1600" dirty="0">
                <a:latin typeface="华文楷体" panose="02010600040101010101" pitchFamily="2" charset="-122"/>
                <a:ea typeface="华文楷体" panose="02010600040101010101" pitchFamily="2" charset="-122"/>
              </a:rPr>
              <a:t> = 3</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3</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256</a:t>
            </a: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参数量：</a:t>
            </a:r>
            <a:r>
              <a:rPr lang="en-US" altLang="zh-CN" sz="1600" dirty="0">
                <a:latin typeface="华文楷体" panose="02010600040101010101" pitchFamily="2" charset="-122"/>
                <a:ea typeface="华文楷体" panose="02010600040101010101" pitchFamily="2" charset="-122"/>
              </a:rPr>
              <a:t>256</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3</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3</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256 = 589,824 </a:t>
            </a:r>
          </a:p>
          <a:p>
            <a:pPr marL="0" lvl="1">
              <a:lnSpc>
                <a:spcPct val="150000"/>
              </a:lnSpc>
              <a:defRPr/>
            </a:pPr>
            <a:endParaRPr lang="en-US" altLang="zh-CN" sz="800" dirty="0">
              <a:latin typeface="华文楷体" panose="02010600040101010101" pitchFamily="2" charset="-122"/>
              <a:ea typeface="华文楷体" panose="02010600040101010101" pitchFamily="2" charset="-12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卷积核：</a:t>
            </a:r>
            <a:r>
              <a:rPr lang="en-US" altLang="zh-CN" sz="1600" dirty="0">
                <a:latin typeface="华文楷体" panose="02010600040101010101" pitchFamily="2" charset="-122"/>
                <a:ea typeface="华文楷体" panose="02010600040101010101" pitchFamily="2" charset="-122"/>
              </a:rPr>
              <a:t>1</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1</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32</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3</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3</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256</a:t>
            </a: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参数量：</a:t>
            </a:r>
            <a:r>
              <a:rPr lang="en-US" altLang="zh-CN" sz="1600" dirty="0">
                <a:latin typeface="华文楷体" panose="02010600040101010101" pitchFamily="2" charset="-122"/>
                <a:ea typeface="华文楷体" panose="02010600040101010101" pitchFamily="2" charset="-122"/>
              </a:rPr>
              <a:t>256</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1</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1</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32+32</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3</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3</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256=81,920</a:t>
            </a:r>
          </a:p>
        </p:txBody>
      </p:sp>
      <p:grpSp>
        <p:nvGrpSpPr>
          <p:cNvPr id="36" name="组合 35"/>
          <p:cNvGrpSpPr/>
          <p:nvPr/>
        </p:nvGrpSpPr>
        <p:grpSpPr>
          <a:xfrm>
            <a:off x="6990734" y="4485130"/>
            <a:ext cx="3821124" cy="1805022"/>
            <a:chOff x="6990733" y="3720161"/>
            <a:chExt cx="3821124" cy="1805022"/>
          </a:xfrm>
          <a:effectLst>
            <a:outerShdw blurRad="50800" dist="38100" dir="18900000" algn="bl" rotWithShape="0">
              <a:prstClr val="black">
                <a:alpha val="40000"/>
              </a:prstClr>
            </a:outerShdw>
          </a:effectLst>
        </p:grpSpPr>
        <p:sp>
          <p:nvSpPr>
            <p:cNvPr id="19" name="矩形 18"/>
            <p:cNvSpPr/>
            <p:nvPr/>
          </p:nvSpPr>
          <p:spPr>
            <a:xfrm>
              <a:off x="9216966" y="5239646"/>
              <a:ext cx="1594891" cy="285537"/>
            </a:xfrm>
            <a:prstGeom prst="rect">
              <a:avLst/>
            </a:prstGeom>
            <a:solidFill>
              <a:schemeClr val="bg1"/>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dirty="0"/>
                <a:t>Output 256d</a:t>
              </a:r>
              <a:endParaRPr lang="zh-CN" altLang="en-US" dirty="0"/>
            </a:p>
          </p:txBody>
        </p:sp>
        <p:sp>
          <p:nvSpPr>
            <p:cNvPr id="20" name="矩形 19"/>
            <p:cNvSpPr/>
            <p:nvPr/>
          </p:nvSpPr>
          <p:spPr>
            <a:xfrm>
              <a:off x="9216967" y="3720161"/>
              <a:ext cx="1594890" cy="305201"/>
            </a:xfrm>
            <a:prstGeom prst="rect">
              <a:avLst/>
            </a:prstGeom>
            <a:solidFill>
              <a:schemeClr val="bg1"/>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dirty="0"/>
                <a:t>Input 256d</a:t>
              </a:r>
              <a:endParaRPr lang="zh-CN" altLang="en-US" dirty="0"/>
            </a:p>
          </p:txBody>
        </p:sp>
        <p:sp>
          <p:nvSpPr>
            <p:cNvPr id="21" name="矩形 20"/>
            <p:cNvSpPr/>
            <p:nvPr/>
          </p:nvSpPr>
          <p:spPr>
            <a:xfrm>
              <a:off x="6990733" y="5239646"/>
              <a:ext cx="1594891" cy="285537"/>
            </a:xfrm>
            <a:prstGeom prst="rect">
              <a:avLst/>
            </a:prstGeom>
            <a:solidFill>
              <a:schemeClr val="bg1"/>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dirty="0"/>
                <a:t>Output 256d</a:t>
              </a:r>
              <a:endParaRPr lang="zh-CN" altLang="en-US" dirty="0"/>
            </a:p>
          </p:txBody>
        </p:sp>
        <p:sp>
          <p:nvSpPr>
            <p:cNvPr id="22" name="矩形 21"/>
            <p:cNvSpPr/>
            <p:nvPr/>
          </p:nvSpPr>
          <p:spPr>
            <a:xfrm>
              <a:off x="6990734" y="3720161"/>
              <a:ext cx="1594890" cy="305201"/>
            </a:xfrm>
            <a:prstGeom prst="rect">
              <a:avLst/>
            </a:prstGeom>
            <a:solidFill>
              <a:schemeClr val="bg1"/>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dirty="0"/>
                <a:t>Input 256d</a:t>
              </a:r>
              <a:endParaRPr lang="zh-CN" altLang="en-US" dirty="0"/>
            </a:p>
          </p:txBody>
        </p:sp>
        <p:sp>
          <p:nvSpPr>
            <p:cNvPr id="23" name="矩形 22"/>
            <p:cNvSpPr/>
            <p:nvPr/>
          </p:nvSpPr>
          <p:spPr>
            <a:xfrm>
              <a:off x="6990733" y="4479903"/>
              <a:ext cx="1594890" cy="305201"/>
            </a:xfrm>
            <a:prstGeom prst="rect">
              <a:avLst/>
            </a:prstGeom>
            <a:solidFill>
              <a:srgbClr val="C9DAF8"/>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dirty="0"/>
                <a:t>3*3*256 filter</a:t>
              </a:r>
              <a:endParaRPr lang="zh-CN" altLang="en-US" dirty="0"/>
            </a:p>
          </p:txBody>
        </p:sp>
        <p:sp>
          <p:nvSpPr>
            <p:cNvPr id="24" name="矩形 23"/>
            <p:cNvSpPr/>
            <p:nvPr/>
          </p:nvSpPr>
          <p:spPr>
            <a:xfrm>
              <a:off x="9213876" y="4250895"/>
              <a:ext cx="1594890" cy="305201"/>
            </a:xfrm>
            <a:prstGeom prst="rect">
              <a:avLst/>
            </a:prstGeom>
            <a:solidFill>
              <a:srgbClr val="FFF1D0"/>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dirty="0"/>
                <a:t>1*1*32 filter</a:t>
              </a:r>
              <a:endParaRPr lang="zh-CN" altLang="en-US" dirty="0"/>
            </a:p>
          </p:txBody>
        </p:sp>
        <p:sp>
          <p:nvSpPr>
            <p:cNvPr id="25" name="矩形 24"/>
            <p:cNvSpPr/>
            <p:nvPr/>
          </p:nvSpPr>
          <p:spPr>
            <a:xfrm>
              <a:off x="9213876" y="4707173"/>
              <a:ext cx="1594890" cy="305201"/>
            </a:xfrm>
            <a:prstGeom prst="rect">
              <a:avLst/>
            </a:prstGeom>
            <a:solidFill>
              <a:srgbClr val="C9DAF8"/>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dirty="0"/>
                <a:t>3*3*256 filter</a:t>
              </a:r>
              <a:endParaRPr lang="zh-CN" altLang="en-US" dirty="0"/>
            </a:p>
          </p:txBody>
        </p:sp>
        <p:cxnSp>
          <p:nvCxnSpPr>
            <p:cNvPr id="26" name="直接箭头连接符 25"/>
            <p:cNvCxnSpPr>
              <a:stCxn id="22" idx="2"/>
              <a:endCxn id="23" idx="0"/>
            </p:cNvCxnSpPr>
            <p:nvPr/>
          </p:nvCxnSpPr>
          <p:spPr>
            <a:xfrm flipH="1">
              <a:off x="7788178" y="4025362"/>
              <a:ext cx="1" cy="454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H="1">
              <a:off x="7788177" y="4785104"/>
              <a:ext cx="1" cy="454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endCxn id="24" idx="0"/>
            </p:cNvCxnSpPr>
            <p:nvPr/>
          </p:nvCxnSpPr>
          <p:spPr>
            <a:xfrm flipH="1">
              <a:off x="10011321" y="4020991"/>
              <a:ext cx="2" cy="2299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H="1">
              <a:off x="10011319" y="5012374"/>
              <a:ext cx="2" cy="2299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24" idx="2"/>
            </p:cNvCxnSpPr>
            <p:nvPr/>
          </p:nvCxnSpPr>
          <p:spPr>
            <a:xfrm flipH="1">
              <a:off x="10011319" y="4556096"/>
              <a:ext cx="2" cy="191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35" name="直接连接符 34"/>
          <p:cNvCxnSpPr/>
          <p:nvPr/>
        </p:nvCxnSpPr>
        <p:spPr>
          <a:xfrm flipH="1">
            <a:off x="6400803" y="4245043"/>
            <a:ext cx="5002014"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1640427" y="384062"/>
            <a:ext cx="5350307" cy="646331"/>
          </a:xfrm>
          <a:prstGeom prst="rect">
            <a:avLst/>
          </a:prstGeom>
        </p:spPr>
        <p:txBody>
          <a:bodyPr wrap="square">
            <a:spAutoFit/>
          </a:bodyPr>
          <a:lstStyle/>
          <a:p>
            <a:r>
              <a:rPr kumimoji="1" lang="en-US" altLang="zh-CN" sz="3600" b="1">
                <a:latin typeface="微软雅黑" panose="020B0503020204020204" pitchFamily="34" charset="-122"/>
                <a:ea typeface="微软雅黑" panose="020B0503020204020204" pitchFamily="34" charset="-122"/>
              </a:rPr>
              <a:t>GoogLeNet/Inception</a:t>
            </a:r>
            <a:endParaRPr lang="zh-CN" altLang="en-US" sz="36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78448" y="1494593"/>
            <a:ext cx="5350304" cy="2827121"/>
          </a:xfrm>
          <a:prstGeom prst="rect">
            <a:avLst/>
          </a:prstGeom>
        </p:spPr>
        <p:txBody>
          <a:bodyPr wrap="square">
            <a:spAutoFit/>
          </a:bodyPr>
          <a:lstStyle/>
          <a:p>
            <a:pPr marL="0" lvl="1" indent="-342900">
              <a:lnSpc>
                <a:spcPct val="150000"/>
              </a:lnSpc>
              <a:buFont typeface="Wingdings" panose="05000000000000000000" pitchFamily="2" charset="2"/>
              <a:buChar char="ü"/>
              <a:defRPr/>
            </a:pPr>
            <a:r>
              <a:rPr lang="zh-CN" altLang="en-US" sz="1600" dirty="0">
                <a:solidFill>
                  <a:srgbClr val="FF3300"/>
                </a:solidFill>
                <a:latin typeface="华文楷体" panose="02010600040101010101" pitchFamily="2" charset="-122"/>
                <a:ea typeface="华文楷体" panose="02010600040101010101" pitchFamily="2" charset="-122"/>
              </a:rPr>
              <a:t>使用全局平均池化</a:t>
            </a:r>
            <a:r>
              <a:rPr lang="en-US" altLang="zh-CN" sz="1600" dirty="0">
                <a:solidFill>
                  <a:srgbClr val="FF3300"/>
                </a:solidFill>
                <a:latin typeface="华文楷体" panose="02010600040101010101" pitchFamily="2" charset="-122"/>
                <a:ea typeface="华文楷体" panose="02010600040101010101" pitchFamily="2" charset="-122"/>
              </a:rPr>
              <a:t>GAP</a:t>
            </a:r>
            <a:r>
              <a:rPr lang="zh-CN" altLang="en-US" sz="1600" dirty="0">
                <a:solidFill>
                  <a:srgbClr val="FF3300"/>
                </a:solidFill>
                <a:latin typeface="华文楷体" panose="02010600040101010101" pitchFamily="2" charset="-122"/>
                <a:ea typeface="华文楷体" panose="02010600040101010101" pitchFamily="2" charset="-122"/>
              </a:rPr>
              <a:t>代替全连接</a:t>
            </a:r>
            <a:r>
              <a:rPr lang="zh-CN" altLang="en-US" sz="1600" dirty="0">
                <a:latin typeface="华文楷体" panose="02010600040101010101" pitchFamily="2" charset="-122"/>
                <a:ea typeface="华文楷体" panose="02010600040101010101" pitchFamily="2" charset="-122"/>
              </a:rPr>
              <a:t>：</a:t>
            </a: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endParaRPr lang="en-US" altLang="zh-CN" sz="800" dirty="0">
              <a:latin typeface="华文楷体" panose="02010600040101010101" pitchFamily="2" charset="-122"/>
              <a:ea typeface="华文楷体" panose="02010600040101010101" pitchFamily="2" charset="-12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多设计几个全连接层可以提升神经网络的分类性能，</a:t>
            </a: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全连接层一度成为标配</a:t>
            </a: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rPr>
              <a:t>	Intuition</a:t>
            </a:r>
            <a:r>
              <a:rPr lang="zh-CN" altLang="en-US" sz="1600" dirty="0">
                <a:latin typeface="华文楷体" panose="02010600040101010101" pitchFamily="2" charset="-122"/>
                <a:ea typeface="华文楷体" panose="02010600040101010101" pitchFamily="2" charset="-122"/>
              </a:rPr>
              <a:t>：全连接层参数量巨大，</a:t>
            </a: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特别是与最后一个卷积层相连接的全连接层</a:t>
            </a: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rPr>
              <a:t>	Methods:	</a:t>
            </a:r>
            <a:r>
              <a:rPr lang="zh-CN" altLang="en-US" sz="1600" dirty="0">
                <a:latin typeface="华文楷体" panose="02010600040101010101" pitchFamily="2" charset="-122"/>
                <a:ea typeface="华文楷体" panose="02010600040101010101" pitchFamily="2" charset="-122"/>
              </a:rPr>
              <a:t>全局平均池化 </a:t>
            </a:r>
            <a:r>
              <a:rPr lang="en-US" altLang="zh-CN" sz="1600" dirty="0">
                <a:latin typeface="华文楷体" panose="02010600040101010101" pitchFamily="2" charset="-122"/>
                <a:ea typeface="华文楷体" panose="02010600040101010101" pitchFamily="2" charset="-122"/>
              </a:rPr>
              <a:t>Global Average Pooling </a:t>
            </a: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代替全连接</a:t>
            </a:r>
            <a:endParaRPr lang="en-US" altLang="zh-CN" sz="1600" dirty="0">
              <a:latin typeface="华文楷体" panose="02010600040101010101" pitchFamily="2" charset="-122"/>
              <a:ea typeface="华文楷体" panose="02010600040101010101" pitchFamily="2" charset="-122"/>
            </a:endParaRPr>
          </a:p>
        </p:txBody>
      </p:sp>
      <p:sp>
        <p:nvSpPr>
          <p:cNvPr id="9" name="矩形 8"/>
          <p:cNvSpPr/>
          <p:nvPr/>
        </p:nvSpPr>
        <p:spPr>
          <a:xfrm>
            <a:off x="578448" y="4501332"/>
            <a:ext cx="6096000" cy="795795"/>
          </a:xfrm>
          <a:prstGeom prst="rect">
            <a:avLst/>
          </a:prstGeom>
        </p:spPr>
        <p:txBody>
          <a:bodyPr>
            <a:spAutoFit/>
          </a:bodyPr>
          <a:lstStyle/>
          <a:p>
            <a:pPr marL="0" lvl="1">
              <a:lnSpc>
                <a:spcPct val="150000"/>
              </a:lnSpc>
              <a:defRPr/>
            </a:pPr>
            <a:r>
              <a:rPr lang="en-US" altLang="zh-CN" sz="1600" dirty="0">
                <a:latin typeface="华文楷体" panose="02010600040101010101" pitchFamily="2" charset="-122"/>
                <a:ea typeface="华文楷体" panose="02010600040101010101" pitchFamily="2" charset="-122"/>
              </a:rPr>
              <a:t>	Advantage</a:t>
            </a:r>
            <a:r>
              <a:rPr lang="zh-CN" altLang="en-US" sz="1600" dirty="0">
                <a:latin typeface="华文楷体" panose="02010600040101010101" pitchFamily="2" charset="-122"/>
                <a:ea typeface="华文楷体" panose="02010600040101010101" pitchFamily="2" charset="-122"/>
              </a:rPr>
              <a:t>：</a:t>
            </a: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可以实现任意图像大小的输入</a:t>
            </a:r>
            <a:endParaRPr lang="en-US" altLang="zh-CN" sz="1600" dirty="0">
              <a:latin typeface="华文楷体" panose="02010600040101010101" pitchFamily="2" charset="-122"/>
              <a:ea typeface="华文楷体" panose="02010600040101010101" pitchFamily="2" charset="-122"/>
            </a:endParaRPr>
          </a:p>
        </p:txBody>
      </p:sp>
      <p:grpSp>
        <p:nvGrpSpPr>
          <p:cNvPr id="41" name="组合 40"/>
          <p:cNvGrpSpPr/>
          <p:nvPr/>
        </p:nvGrpSpPr>
        <p:grpSpPr>
          <a:xfrm>
            <a:off x="5928752" y="1210011"/>
            <a:ext cx="6137381" cy="2159550"/>
            <a:chOff x="6361471" y="1494592"/>
            <a:chExt cx="5930694" cy="1941872"/>
          </a:xfrm>
        </p:grpSpPr>
        <p:pic>
          <p:nvPicPr>
            <p:cNvPr id="7" name="图片 6"/>
            <p:cNvPicPr>
              <a:picLocks noChangeAspect="1"/>
            </p:cNvPicPr>
            <p:nvPr/>
          </p:nvPicPr>
          <p:blipFill rotWithShape="1">
            <a:blip r:embed="rId3"/>
            <a:srcRect l="4123" t="16411" r="44240" b="8449"/>
            <a:stretch>
              <a:fillRect/>
            </a:stretch>
          </p:blipFill>
          <p:spPr>
            <a:xfrm>
              <a:off x="6361471" y="1494593"/>
              <a:ext cx="3325144" cy="1941871"/>
            </a:xfrm>
            <a:prstGeom prst="rect">
              <a:avLst/>
            </a:prstGeom>
          </p:spPr>
        </p:pic>
        <p:pic>
          <p:nvPicPr>
            <p:cNvPr id="8" name="图片 7"/>
            <p:cNvPicPr>
              <a:picLocks noChangeAspect="1"/>
            </p:cNvPicPr>
            <p:nvPr/>
          </p:nvPicPr>
          <p:blipFill rotWithShape="1">
            <a:blip r:embed="rId3"/>
            <a:srcRect l="61750" t="18666" r="2646" b="19855"/>
            <a:stretch>
              <a:fillRect/>
            </a:stretch>
          </p:blipFill>
          <p:spPr>
            <a:xfrm>
              <a:off x="9686615" y="1494592"/>
              <a:ext cx="2605550" cy="1805563"/>
            </a:xfrm>
            <a:prstGeom prst="rect">
              <a:avLst/>
            </a:prstGeom>
          </p:spPr>
        </p:pic>
      </p:grpSp>
      <p:grpSp>
        <p:nvGrpSpPr>
          <p:cNvPr id="40" name="组合 39"/>
          <p:cNvGrpSpPr/>
          <p:nvPr/>
        </p:nvGrpSpPr>
        <p:grpSpPr>
          <a:xfrm>
            <a:off x="6618278" y="3804787"/>
            <a:ext cx="5290946" cy="1795943"/>
            <a:chOff x="6674448" y="4476918"/>
            <a:chExt cx="5195934" cy="1795405"/>
          </a:xfrm>
          <a:solidFill>
            <a:srgbClr val="8DC641"/>
          </a:solidFill>
        </p:grpSpPr>
        <p:grpSp>
          <p:nvGrpSpPr>
            <p:cNvPr id="38" name="组合 37"/>
            <p:cNvGrpSpPr/>
            <p:nvPr/>
          </p:nvGrpSpPr>
          <p:grpSpPr>
            <a:xfrm>
              <a:off x="6674448" y="4476918"/>
              <a:ext cx="2588257" cy="1795405"/>
              <a:chOff x="6410245" y="4476918"/>
              <a:chExt cx="2588257" cy="1795405"/>
            </a:xfrm>
            <a:grpFill/>
          </p:grpSpPr>
          <p:sp>
            <p:nvSpPr>
              <p:cNvPr id="15" name="矩形 14"/>
              <p:cNvSpPr/>
              <p:nvPr/>
            </p:nvSpPr>
            <p:spPr>
              <a:xfrm>
                <a:off x="6410245" y="5996404"/>
                <a:ext cx="2050392" cy="275919"/>
              </a:xfrm>
              <a:prstGeom prst="rect">
                <a:avLst/>
              </a:prstGeom>
              <a:solidFill>
                <a:schemeClr val="bg1"/>
              </a:solidFill>
              <a:effectLst>
                <a:outerShdw blurRad="63500" sx="102000" sy="102000" algn="ctr"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1600" dirty="0"/>
                  <a:t>FC Output 100</a:t>
                </a:r>
                <a:endParaRPr lang="zh-CN" altLang="en-US" sz="1600" dirty="0"/>
              </a:p>
            </p:txBody>
          </p:sp>
          <p:sp>
            <p:nvSpPr>
              <p:cNvPr id="16" name="矩形 15"/>
              <p:cNvSpPr/>
              <p:nvPr/>
            </p:nvSpPr>
            <p:spPr>
              <a:xfrm>
                <a:off x="6410246" y="4476918"/>
                <a:ext cx="2050391" cy="294920"/>
              </a:xfrm>
              <a:prstGeom prst="rect">
                <a:avLst/>
              </a:prstGeom>
              <a:solidFill>
                <a:schemeClr val="bg1"/>
              </a:solidFill>
              <a:effectLst>
                <a:outerShdw blurRad="63500" sx="102000" sy="102000" algn="ctr"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1600" dirty="0"/>
                  <a:t>Conv Output 7*7*512</a:t>
                </a:r>
                <a:endParaRPr lang="zh-CN" altLang="en-US" sz="1600" dirty="0"/>
              </a:p>
            </p:txBody>
          </p:sp>
          <p:sp>
            <p:nvSpPr>
              <p:cNvPr id="17" name="矩形 16"/>
              <p:cNvSpPr/>
              <p:nvPr/>
            </p:nvSpPr>
            <p:spPr>
              <a:xfrm>
                <a:off x="6410245" y="5236660"/>
                <a:ext cx="2050391" cy="294920"/>
              </a:xfrm>
              <a:prstGeom prst="rect">
                <a:avLst/>
              </a:prstGeom>
              <a:solidFill>
                <a:schemeClr val="bg1"/>
              </a:solidFill>
              <a:effectLst>
                <a:outerShdw blurRad="63500" sx="102000" sy="102000" algn="ctr"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1600" dirty="0"/>
                  <a:t>FC Output 4096</a:t>
                </a:r>
                <a:endParaRPr lang="zh-CN" altLang="en-US" sz="1600" dirty="0"/>
              </a:p>
            </p:txBody>
          </p:sp>
          <p:cxnSp>
            <p:nvCxnSpPr>
              <p:cNvPr id="20" name="直接箭头连接符 19"/>
              <p:cNvCxnSpPr>
                <a:stCxn id="16" idx="2"/>
                <a:endCxn id="17" idx="0"/>
              </p:cNvCxnSpPr>
              <p:nvPr/>
            </p:nvCxnSpPr>
            <p:spPr>
              <a:xfrm flipH="1">
                <a:off x="7435440" y="4771838"/>
                <a:ext cx="1" cy="464823"/>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H="1">
                <a:off x="7426358" y="5541415"/>
                <a:ext cx="1" cy="454541"/>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7492091" y="4877833"/>
                <a:ext cx="1506411" cy="261532"/>
              </a:xfrm>
              <a:prstGeom prst="rect">
                <a:avLst/>
              </a:prstGeom>
              <a:solidFill>
                <a:schemeClr val="bg1"/>
              </a:solidFill>
            </p:spPr>
            <p:txBody>
              <a:bodyPr wrap="square" rtlCol="0">
                <a:spAutoFit/>
              </a:bodyPr>
              <a:lstStyle/>
              <a:p>
                <a:r>
                  <a:rPr lang="en-US" altLang="zh-CN" sz="1100" dirty="0"/>
                  <a:t>7*7*512*4096 params</a:t>
                </a:r>
                <a:endParaRPr lang="zh-CN" altLang="en-US" sz="1100" dirty="0"/>
              </a:p>
            </p:txBody>
          </p:sp>
          <p:sp>
            <p:nvSpPr>
              <p:cNvPr id="35" name="文本框 34"/>
              <p:cNvSpPr txBox="1"/>
              <p:nvPr/>
            </p:nvSpPr>
            <p:spPr>
              <a:xfrm>
                <a:off x="7492091" y="5615456"/>
                <a:ext cx="1506411" cy="261532"/>
              </a:xfrm>
              <a:prstGeom prst="rect">
                <a:avLst/>
              </a:prstGeom>
              <a:solidFill>
                <a:schemeClr val="bg1"/>
              </a:solidFill>
            </p:spPr>
            <p:txBody>
              <a:bodyPr wrap="square" rtlCol="0">
                <a:spAutoFit/>
              </a:bodyPr>
              <a:lstStyle/>
              <a:p>
                <a:r>
                  <a:rPr lang="en-US" altLang="zh-CN" sz="1100" dirty="0"/>
                  <a:t>4096*100 params</a:t>
                </a:r>
                <a:endParaRPr lang="zh-CN" altLang="en-US" sz="1100" dirty="0"/>
              </a:p>
            </p:txBody>
          </p:sp>
        </p:grpSp>
        <p:grpSp>
          <p:nvGrpSpPr>
            <p:cNvPr id="39" name="组合 38"/>
            <p:cNvGrpSpPr/>
            <p:nvPr/>
          </p:nvGrpSpPr>
          <p:grpSpPr>
            <a:xfrm>
              <a:off x="9066787" y="4476918"/>
              <a:ext cx="2803595" cy="1784329"/>
              <a:chOff x="9066787" y="4476918"/>
              <a:chExt cx="2803595" cy="1784329"/>
            </a:xfrm>
            <a:grpFill/>
          </p:grpSpPr>
          <p:sp>
            <p:nvSpPr>
              <p:cNvPr id="25" name="矩形 24"/>
              <p:cNvSpPr/>
              <p:nvPr/>
            </p:nvSpPr>
            <p:spPr>
              <a:xfrm>
                <a:off x="9066787" y="5996403"/>
                <a:ext cx="2050392" cy="264844"/>
              </a:xfrm>
              <a:prstGeom prst="rect">
                <a:avLst/>
              </a:prstGeom>
              <a:solidFill>
                <a:schemeClr val="bg1"/>
              </a:solidFill>
              <a:effectLst>
                <a:outerShdw blurRad="63500" sx="102000" sy="102000" algn="ctr"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lvl="0" algn="ctr"/>
                <a:r>
                  <a:rPr lang="en-US" altLang="zh-CN" sz="1600" dirty="0">
                    <a:solidFill>
                      <a:prstClr val="black"/>
                    </a:solidFill>
                  </a:rPr>
                  <a:t>FC Output 100</a:t>
                </a:r>
                <a:endParaRPr lang="zh-CN" altLang="en-US" sz="1600" dirty="0">
                  <a:solidFill>
                    <a:prstClr val="black"/>
                  </a:solidFill>
                </a:endParaRPr>
              </a:p>
            </p:txBody>
          </p:sp>
          <p:sp>
            <p:nvSpPr>
              <p:cNvPr id="26" name="矩形 25"/>
              <p:cNvSpPr/>
              <p:nvPr/>
            </p:nvSpPr>
            <p:spPr>
              <a:xfrm>
                <a:off x="9066788" y="4476918"/>
                <a:ext cx="2050391" cy="283081"/>
              </a:xfrm>
              <a:prstGeom prst="rect">
                <a:avLst/>
              </a:prstGeom>
              <a:solidFill>
                <a:schemeClr val="bg1"/>
              </a:solidFill>
              <a:effectLst>
                <a:outerShdw blurRad="63500" sx="102000" sy="102000" algn="ctr"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lvl="0" algn="ctr"/>
                <a:r>
                  <a:rPr lang="en-US" altLang="zh-CN" sz="1600" dirty="0">
                    <a:solidFill>
                      <a:prstClr val="black"/>
                    </a:solidFill>
                  </a:rPr>
                  <a:t>Conv Output 7*7*512</a:t>
                </a:r>
                <a:endParaRPr lang="zh-CN" altLang="en-US" sz="1600" dirty="0">
                  <a:solidFill>
                    <a:prstClr val="black"/>
                  </a:solidFill>
                </a:endParaRPr>
              </a:p>
            </p:txBody>
          </p:sp>
          <p:sp>
            <p:nvSpPr>
              <p:cNvPr id="27" name="矩形 26"/>
              <p:cNvSpPr/>
              <p:nvPr/>
            </p:nvSpPr>
            <p:spPr>
              <a:xfrm>
                <a:off x="9066787" y="5236660"/>
                <a:ext cx="2050391" cy="283081"/>
              </a:xfrm>
              <a:prstGeom prst="rect">
                <a:avLst/>
              </a:prstGeom>
              <a:solidFill>
                <a:schemeClr val="bg1"/>
              </a:solidFill>
              <a:effectLst>
                <a:outerShdw blurRad="63500" sx="102000" sy="102000" algn="ctr"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lvl="0" algn="ctr"/>
                <a:r>
                  <a:rPr lang="en-US" altLang="zh-CN" sz="1600" dirty="0">
                    <a:solidFill>
                      <a:prstClr val="black"/>
                    </a:solidFill>
                  </a:rPr>
                  <a:t>GAP Output 1*1*512</a:t>
                </a:r>
                <a:endParaRPr lang="zh-CN" altLang="en-US" sz="1600" dirty="0">
                  <a:solidFill>
                    <a:prstClr val="black"/>
                  </a:solidFill>
                </a:endParaRPr>
              </a:p>
            </p:txBody>
          </p:sp>
          <p:cxnSp>
            <p:nvCxnSpPr>
              <p:cNvPr id="28" name="直接箭头连接符 27"/>
              <p:cNvCxnSpPr>
                <a:stCxn id="26" idx="2"/>
                <a:endCxn id="27" idx="0"/>
              </p:cNvCxnSpPr>
              <p:nvPr/>
            </p:nvCxnSpPr>
            <p:spPr>
              <a:xfrm flipH="1">
                <a:off x="10091982" y="4759999"/>
                <a:ext cx="1" cy="476661"/>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H="1">
                <a:off x="10091981" y="5548450"/>
                <a:ext cx="2" cy="421598"/>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10363971" y="4891908"/>
                <a:ext cx="1506411" cy="261532"/>
              </a:xfrm>
              <a:prstGeom prst="rect">
                <a:avLst/>
              </a:prstGeom>
              <a:solidFill>
                <a:schemeClr val="bg1"/>
              </a:solidFill>
            </p:spPr>
            <p:txBody>
              <a:bodyPr wrap="square" rtlCol="0">
                <a:spAutoFit/>
              </a:bodyPr>
              <a:lstStyle/>
              <a:p>
                <a:r>
                  <a:rPr lang="en-US" altLang="zh-CN" sz="1100" dirty="0"/>
                  <a:t>0 params</a:t>
                </a:r>
                <a:endParaRPr lang="zh-CN" altLang="en-US" sz="1100" dirty="0"/>
              </a:p>
            </p:txBody>
          </p:sp>
          <p:sp>
            <p:nvSpPr>
              <p:cNvPr id="37" name="文本框 36"/>
              <p:cNvSpPr txBox="1"/>
              <p:nvPr/>
            </p:nvSpPr>
            <p:spPr>
              <a:xfrm>
                <a:off x="10363971" y="5652982"/>
                <a:ext cx="1506411" cy="261532"/>
              </a:xfrm>
              <a:prstGeom prst="rect">
                <a:avLst/>
              </a:prstGeom>
              <a:solidFill>
                <a:schemeClr val="bg1"/>
              </a:solidFill>
            </p:spPr>
            <p:txBody>
              <a:bodyPr wrap="square" rtlCol="0">
                <a:spAutoFit/>
              </a:bodyPr>
              <a:lstStyle/>
              <a:p>
                <a:r>
                  <a:rPr lang="en-US" altLang="zh-CN" sz="1100"/>
                  <a:t>512*100 </a:t>
                </a:r>
                <a:r>
                  <a:rPr lang="en-US" altLang="zh-CN" sz="1100" dirty="0"/>
                  <a:t>params</a:t>
                </a:r>
                <a:endParaRPr lang="zh-CN" altLang="en-US" sz="1100" dirty="0"/>
              </a:p>
            </p:txBody>
          </p:sp>
        </p:grpSp>
      </p:grpSp>
      <p:sp>
        <p:nvSpPr>
          <p:cNvPr id="42" name="文本框 41"/>
          <p:cNvSpPr txBox="1"/>
          <p:nvPr/>
        </p:nvSpPr>
        <p:spPr>
          <a:xfrm>
            <a:off x="6618278" y="5886354"/>
            <a:ext cx="4523969" cy="307777"/>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pPr algn="ctr"/>
            <a:r>
              <a:rPr lang="en-US" altLang="zh-CN" sz="1400" dirty="0">
                <a:latin typeface="华文楷体" panose="02010600040101010101" pitchFamily="2" charset="-122"/>
                <a:ea typeface="华文楷体" panose="02010600040101010101" pitchFamily="2" charset="-122"/>
              </a:rPr>
              <a:t>GAP</a:t>
            </a:r>
            <a:r>
              <a:rPr lang="zh-CN" altLang="en-US" sz="1400" dirty="0">
                <a:latin typeface="华文楷体" panose="02010600040101010101" pitchFamily="2" charset="-122"/>
                <a:ea typeface="华文楷体" panose="02010600040101010101" pitchFamily="2" charset="-122"/>
              </a:rPr>
              <a:t>参数量（计算量）评估</a:t>
            </a:r>
          </a:p>
        </p:txBody>
      </p:sp>
      <p:cxnSp>
        <p:nvCxnSpPr>
          <p:cNvPr id="44" name="直接连接符 43"/>
          <p:cNvCxnSpPr/>
          <p:nvPr/>
        </p:nvCxnSpPr>
        <p:spPr>
          <a:xfrm flipH="1">
            <a:off x="6341126" y="3429000"/>
            <a:ext cx="5002014"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1640427" y="384062"/>
            <a:ext cx="5350307" cy="646331"/>
          </a:xfrm>
          <a:prstGeom prst="rect">
            <a:avLst/>
          </a:prstGeom>
        </p:spPr>
        <p:txBody>
          <a:bodyPr wrap="square">
            <a:spAutoFit/>
          </a:bodyPr>
          <a:lstStyle/>
          <a:p>
            <a:r>
              <a:rPr kumimoji="1" lang="en-US" altLang="zh-CN" sz="3600" b="1">
                <a:latin typeface="微软雅黑" panose="020B0503020204020204" pitchFamily="34" charset="-122"/>
                <a:ea typeface="微软雅黑" panose="020B0503020204020204" pitchFamily="34" charset="-122"/>
              </a:rPr>
              <a:t>GoogLeNet/Inception</a:t>
            </a:r>
            <a:endParaRPr lang="zh-CN" altLang="en-US" sz="36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71355" y="1407102"/>
            <a:ext cx="5957780" cy="5043112"/>
          </a:xfrm>
          <a:prstGeom prst="rect">
            <a:avLst/>
          </a:prstGeom>
        </p:spPr>
        <p:txBody>
          <a:bodyPr wrap="square">
            <a:spAutoFit/>
          </a:bodyPr>
          <a:lstStyle/>
          <a:p>
            <a:pPr marL="0" lvl="1" indent="-342900">
              <a:lnSpc>
                <a:spcPct val="150000"/>
              </a:lnSpc>
              <a:buFont typeface="Wingdings" panose="05000000000000000000" pitchFamily="2" charset="2"/>
              <a:buChar char="ü"/>
              <a:defRPr/>
            </a:pPr>
            <a:r>
              <a:rPr lang="en-US" altLang="zh-CN" sz="1600" dirty="0">
                <a:solidFill>
                  <a:srgbClr val="FF3300"/>
                </a:solidFill>
                <a:latin typeface="华文楷体" panose="02010600040101010101" pitchFamily="2" charset="-122"/>
                <a:ea typeface="华文楷体" panose="02010600040101010101" pitchFamily="2" charset="-122"/>
              </a:rPr>
              <a:t>Batch Normalization</a:t>
            </a:r>
            <a:r>
              <a:rPr lang="zh-CN" altLang="en-US" sz="1600">
                <a:solidFill>
                  <a:srgbClr val="FF3300"/>
                </a:solidFill>
                <a:latin typeface="华文楷体" panose="02010600040101010101" pitchFamily="2" charset="-122"/>
                <a:ea typeface="华文楷体" panose="02010600040101010101" pitchFamily="2" charset="-122"/>
              </a:rPr>
              <a:t>（批归一化）</a:t>
            </a:r>
            <a:r>
              <a:rPr lang="zh-CN" altLang="en-US" sz="1600">
                <a:latin typeface="华文楷体" panose="02010600040101010101" pitchFamily="2" charset="-122"/>
                <a:ea typeface="华文楷体" panose="02010600040101010101" pitchFamily="2" charset="-122"/>
              </a:rPr>
              <a:t>：</a:t>
            </a: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最早出现于</a:t>
            </a:r>
            <a:r>
              <a:rPr lang="en-US" altLang="zh-CN" sz="1600" dirty="0">
                <a:latin typeface="华文楷体" panose="02010600040101010101" pitchFamily="2" charset="-122"/>
                <a:ea typeface="华文楷体" panose="02010600040101010101" pitchFamily="2" charset="-122"/>
              </a:rPr>
              <a:t>Inception v2</a:t>
            </a:r>
          </a:p>
          <a:p>
            <a:pPr marL="0" lvl="1">
              <a:lnSpc>
                <a:spcPct val="150000"/>
              </a:lnSpc>
              <a:defRPr/>
            </a:pPr>
            <a:r>
              <a:rPr lang="en-US" altLang="zh-CN" sz="800" dirty="0">
                <a:latin typeface="华文楷体" panose="02010600040101010101" pitchFamily="2" charset="-122"/>
                <a:ea typeface="华文楷体" panose="02010600040101010101" pitchFamily="2" charset="-122"/>
              </a:rPr>
              <a:t>	</a:t>
            </a: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训练的过程中，隐层输入的分布一直在变化</a:t>
            </a: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学习的过程又要使每一层适应输入的分布，</a:t>
            </a: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会导致反向传播时低层神经网络梯度的减少甚至消失</a:t>
            </a: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这是训练深层神经网络收敛越来越慢的</a:t>
            </a:r>
            <a:r>
              <a:rPr lang="zh-CN" altLang="en-US" sz="1600" b="1" dirty="0">
                <a:latin typeface="华文楷体" panose="02010600040101010101" pitchFamily="2" charset="-122"/>
                <a:ea typeface="华文楷体" panose="02010600040101010101" pitchFamily="2" charset="-122"/>
              </a:rPr>
              <a:t>本质原因</a:t>
            </a:r>
            <a:endParaRPr lang="en-US" altLang="zh-CN" sz="1600" b="1" dirty="0">
              <a:latin typeface="华文楷体" panose="02010600040101010101" pitchFamily="2" charset="-122"/>
              <a:ea typeface="华文楷体" panose="02010600040101010101" pitchFamily="2" charset="-122"/>
            </a:endParaRPr>
          </a:p>
          <a:p>
            <a:pPr marL="0" lvl="1">
              <a:lnSpc>
                <a:spcPct val="150000"/>
              </a:lnSpc>
              <a:defRPr/>
            </a:pP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r>
              <a:rPr lang="en-US" altLang="zh-CN" sz="1600" b="1" dirty="0">
                <a:latin typeface="华文楷体" panose="02010600040101010101" pitchFamily="2" charset="-122"/>
                <a:ea typeface="华文楷体" panose="02010600040101010101" pitchFamily="2" charset="-122"/>
              </a:rPr>
              <a:t>Intuition</a:t>
            </a:r>
            <a:r>
              <a:rPr lang="zh-CN" altLang="en-US" sz="1600" dirty="0">
                <a:latin typeface="华文楷体" panose="02010600040101010101" pitchFamily="2" charset="-122"/>
                <a:ea typeface="华文楷体" panose="02010600040101010101" pitchFamily="2" charset="-122"/>
              </a:rPr>
              <a:t>：在训练过程中强行将每一层的输入</a:t>
            </a: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拉回到比较标准的相同的分布</a:t>
            </a: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白化操作能尽快使神经网络收敛的启发</a:t>
            </a:r>
            <a:r>
              <a:rPr lang="en-US" altLang="zh-CN" sz="1600" dirty="0">
                <a:latin typeface="华文楷体" panose="02010600040101010101" pitchFamily="2" charset="-122"/>
                <a:ea typeface="华文楷体" panose="02010600040101010101" pitchFamily="2" charset="-122"/>
              </a:rPr>
              <a:t>]</a:t>
            </a:r>
          </a:p>
          <a:p>
            <a:pPr marL="0" lvl="1">
              <a:lnSpc>
                <a:spcPct val="150000"/>
              </a:lnSpc>
              <a:defRPr/>
            </a:pP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可以防止梯度消失或爆炸</a:t>
            </a:r>
            <a:endParaRPr lang="en-US" altLang="zh-CN" sz="1600" dirty="0">
              <a:latin typeface="华文楷体" panose="02010600040101010101" pitchFamily="2" charset="-122"/>
              <a:ea typeface="华文楷体" panose="02010600040101010101" pitchFamily="2" charset="-122"/>
            </a:endParaRPr>
          </a:p>
          <a:p>
            <a:pPr marL="0" lvl="1">
              <a:lnSpc>
                <a:spcPct val="150000"/>
              </a:lnSpc>
              <a:defRPr/>
            </a:pP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可以加快训练速度</a:t>
            </a:r>
            <a:endParaRPr lang="en-US" altLang="zh-CN" sz="1600" dirty="0">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3"/>
          <a:stretch>
            <a:fillRect/>
          </a:stretch>
        </p:blipFill>
        <p:spPr>
          <a:xfrm>
            <a:off x="6655880" y="30841"/>
            <a:ext cx="3153181" cy="2261776"/>
          </a:xfrm>
          <a:prstGeom prst="rect">
            <a:avLst/>
          </a:prstGeom>
        </p:spPr>
      </p:pic>
      <p:grpSp>
        <p:nvGrpSpPr>
          <p:cNvPr id="8" name="组合 7"/>
          <p:cNvGrpSpPr/>
          <p:nvPr/>
        </p:nvGrpSpPr>
        <p:grpSpPr>
          <a:xfrm>
            <a:off x="6391133" y="2270021"/>
            <a:ext cx="3682673" cy="4396058"/>
            <a:chOff x="8784629" y="946160"/>
            <a:chExt cx="3682673" cy="4396058"/>
          </a:xfrm>
        </p:grpSpPr>
        <p:pic>
          <p:nvPicPr>
            <p:cNvPr id="2" name="图片 1"/>
            <p:cNvPicPr>
              <a:picLocks noChangeAspect="1"/>
            </p:cNvPicPr>
            <p:nvPr/>
          </p:nvPicPr>
          <p:blipFill rotWithShape="1">
            <a:blip r:embed="rId4"/>
            <a:srcRect l="11413" t="12110" r="5999" b="9100"/>
            <a:stretch>
              <a:fillRect/>
            </a:stretch>
          </p:blipFill>
          <p:spPr>
            <a:xfrm>
              <a:off x="8899600" y="946160"/>
              <a:ext cx="3303946" cy="2746743"/>
            </a:xfrm>
            <a:prstGeom prst="rect">
              <a:avLst/>
            </a:prstGeom>
          </p:spPr>
        </p:pic>
        <p:pic>
          <p:nvPicPr>
            <p:cNvPr id="6" name="图片 5"/>
            <p:cNvPicPr>
              <a:picLocks noChangeAspect="1"/>
            </p:cNvPicPr>
            <p:nvPr/>
          </p:nvPicPr>
          <p:blipFill>
            <a:blip r:embed="rId5"/>
            <a:stretch>
              <a:fillRect/>
            </a:stretch>
          </p:blipFill>
          <p:spPr>
            <a:xfrm>
              <a:off x="8784629" y="3877924"/>
              <a:ext cx="3682673" cy="1464294"/>
            </a:xfrm>
            <a:prstGeom prst="rect">
              <a:avLst/>
            </a:prstGeom>
          </p:spPr>
        </p:pic>
      </p:grpSp>
      <p:cxnSp>
        <p:nvCxnSpPr>
          <p:cNvPr id="29" name="直接连接符 28"/>
          <p:cNvCxnSpPr/>
          <p:nvPr/>
        </p:nvCxnSpPr>
        <p:spPr>
          <a:xfrm flipV="1">
            <a:off x="6141810" y="1494503"/>
            <a:ext cx="0" cy="536349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6505115" y="2384481"/>
            <a:ext cx="3319362" cy="1"/>
          </a:xfrm>
          <a:prstGeom prst="line">
            <a:avLst/>
          </a:prstGeom>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640427" y="384062"/>
            <a:ext cx="5350307" cy="646331"/>
          </a:xfrm>
          <a:prstGeom prst="rect">
            <a:avLst/>
          </a:prstGeom>
        </p:spPr>
        <p:txBody>
          <a:bodyPr wrap="square">
            <a:spAutoFit/>
          </a:bodyPr>
          <a:lstStyle/>
          <a:p>
            <a:r>
              <a:rPr kumimoji="1" lang="en-US" altLang="zh-CN" sz="3600" b="1">
                <a:latin typeface="微软雅黑" panose="020B0503020204020204" pitchFamily="34" charset="-122"/>
                <a:ea typeface="微软雅黑" panose="020B0503020204020204" pitchFamily="34" charset="-122"/>
              </a:rPr>
              <a:t>GoogLeNet/Inception</a:t>
            </a:r>
            <a:endParaRPr lang="zh-CN" altLang="en-US" sz="36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640428" y="384062"/>
            <a:ext cx="4199933"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经典</a:t>
            </a:r>
            <a:r>
              <a:rPr lang="en-US" altLang="zh-CN" sz="3600" b="1" dirty="0">
                <a:latin typeface="微软雅黑" panose="020B0503020204020204" pitchFamily="34" charset="-122"/>
                <a:ea typeface="微软雅黑" panose="020B0503020204020204" pitchFamily="34" charset="-122"/>
              </a:rPr>
              <a:t>CNN</a:t>
            </a:r>
            <a:r>
              <a:rPr lang="zh-CN" altLang="en-US" sz="3600" b="1" dirty="0">
                <a:latin typeface="微软雅黑" panose="020B0503020204020204" pitchFamily="34" charset="-122"/>
                <a:ea typeface="微软雅黑" panose="020B0503020204020204" pitchFamily="34" charset="-122"/>
              </a:rPr>
              <a:t>结构探索</a:t>
            </a:r>
          </a:p>
        </p:txBody>
      </p:sp>
      <p:sp>
        <p:nvSpPr>
          <p:cNvPr id="11" name="圆角矩形 10"/>
          <p:cNvSpPr/>
          <p:nvPr/>
        </p:nvSpPr>
        <p:spPr>
          <a:xfrm>
            <a:off x="3324878" y="1869510"/>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800" dirty="0" err="1">
                <a:solidFill>
                  <a:schemeClr val="tx1"/>
                </a:solidFill>
                <a:latin typeface="微软雅黑" panose="020B0503020204020204" pitchFamily="34" charset="-122"/>
                <a:ea typeface="微软雅黑" panose="020B0503020204020204" pitchFamily="34" charset="-122"/>
              </a:rPr>
              <a:t>AlexNet</a:t>
            </a:r>
            <a:endParaRPr lang="en-US" altLang="zh-CN" sz="2800" dirty="0">
              <a:solidFill>
                <a:schemeClr val="tx1"/>
              </a:solidFill>
              <a:latin typeface="微软雅黑" panose="020B0503020204020204" pitchFamily="34" charset="-122"/>
              <a:ea typeface="微软雅黑" panose="020B0503020204020204" pitchFamily="34" charset="-122"/>
            </a:endParaRPr>
          </a:p>
        </p:txBody>
      </p:sp>
      <p:sp>
        <p:nvSpPr>
          <p:cNvPr id="12" name="圆角矩形 11"/>
          <p:cNvSpPr/>
          <p:nvPr/>
        </p:nvSpPr>
        <p:spPr>
          <a:xfrm>
            <a:off x="3324877" y="2804641"/>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800" dirty="0">
                <a:solidFill>
                  <a:schemeClr val="tx1"/>
                </a:solidFill>
                <a:latin typeface="微软雅黑" panose="020B0503020204020204" pitchFamily="34" charset="-122"/>
                <a:ea typeface="微软雅黑" panose="020B0503020204020204" pitchFamily="34" charset="-122"/>
              </a:rPr>
              <a:t>VGG</a:t>
            </a:r>
          </a:p>
        </p:txBody>
      </p:sp>
      <p:sp>
        <p:nvSpPr>
          <p:cNvPr id="6" name="圆角矩形 5"/>
          <p:cNvSpPr/>
          <p:nvPr/>
        </p:nvSpPr>
        <p:spPr>
          <a:xfrm>
            <a:off x="3324877" y="3757829"/>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800">
                <a:solidFill>
                  <a:schemeClr val="tx1"/>
                </a:solidFill>
                <a:latin typeface="微软雅黑" panose="020B0503020204020204" pitchFamily="34" charset="-122"/>
                <a:ea typeface="微软雅黑" panose="020B0503020204020204" pitchFamily="34" charset="-122"/>
              </a:rPr>
              <a:t>GoogLeNet/Inception</a:t>
            </a:r>
            <a:endParaRPr lang="en-US" altLang="zh-CN" sz="2800" dirty="0">
              <a:solidFill>
                <a:schemeClr val="tx1"/>
              </a:solidFill>
              <a:latin typeface="微软雅黑" panose="020B0503020204020204" pitchFamily="34" charset="-122"/>
              <a:ea typeface="微软雅黑" panose="020B0503020204020204" pitchFamily="34" charset="-122"/>
            </a:endParaRPr>
          </a:p>
        </p:txBody>
      </p:sp>
      <p:sp>
        <p:nvSpPr>
          <p:cNvPr id="7" name="圆角矩形 6"/>
          <p:cNvSpPr/>
          <p:nvPr/>
        </p:nvSpPr>
        <p:spPr>
          <a:xfrm>
            <a:off x="3324877" y="4692960"/>
            <a:ext cx="5030967" cy="769711"/>
          </a:xfrm>
          <a:prstGeom prst="roundRect">
            <a:avLst/>
          </a:prstGeom>
          <a:solidFill>
            <a:srgbClr val="F4B183"/>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800" dirty="0" err="1">
                <a:solidFill>
                  <a:schemeClr val="tx1"/>
                </a:solidFill>
                <a:latin typeface="微软雅黑" panose="020B0503020204020204" pitchFamily="34" charset="-122"/>
                <a:ea typeface="微软雅黑" panose="020B0503020204020204" pitchFamily="34" charset="-122"/>
              </a:rPr>
              <a:t>ResNet</a:t>
            </a:r>
            <a:endParaRPr lang="en-US" altLang="zh-CN" sz="28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640428" y="384062"/>
            <a:ext cx="2793920" cy="646331"/>
          </a:xfrm>
          <a:prstGeom prst="rect">
            <a:avLst/>
          </a:prstGeom>
        </p:spPr>
        <p:txBody>
          <a:bodyPr wrap="square">
            <a:spAutoFit/>
          </a:bodyPr>
          <a:lstStyle/>
          <a:p>
            <a:r>
              <a:rPr kumimoji="1" lang="en-US" altLang="zh-CN" sz="3600" b="1" dirty="0">
                <a:latin typeface="微软雅黑" panose="020B0503020204020204" pitchFamily="34" charset="-122"/>
                <a:ea typeface="微软雅黑" panose="020B0503020204020204" pitchFamily="34" charset="-122"/>
              </a:rPr>
              <a:t>ResNet</a:t>
            </a:r>
            <a:endParaRPr lang="zh-CN" altLang="en-US" sz="3600" b="1" dirty="0">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5AE549C9-3246-47CD-AACC-62C0BEDF0D2A}"/>
              </a:ext>
            </a:extLst>
          </p:cNvPr>
          <p:cNvSpPr/>
          <p:nvPr/>
        </p:nvSpPr>
        <p:spPr>
          <a:xfrm>
            <a:off x="-329825" y="1230952"/>
            <a:ext cx="6734426" cy="3561424"/>
          </a:xfrm>
          <a:prstGeom prst="rect">
            <a:avLst/>
          </a:prstGeom>
        </p:spPr>
        <p:txBody>
          <a:bodyPr wrap="square">
            <a:spAutoFit/>
          </a:bodyPr>
          <a:lstStyle/>
          <a:p>
            <a:pPr marL="0" lvl="1">
              <a:lnSpc>
                <a:spcPct val="150000"/>
              </a:lnSpc>
              <a:defRPr/>
            </a:pPr>
            <a:r>
              <a:rPr lang="en-US" altLang="zh-CN" sz="1600" dirty="0">
                <a:solidFill>
                  <a:prstClr val="black"/>
                </a:solidFill>
                <a:latin typeface="华文楷体" panose="02010600040101010101" pitchFamily="2" charset="-122"/>
                <a:ea typeface="华文楷体" panose="02010600040101010101" pitchFamily="2" charset="-122"/>
              </a:rPr>
              <a:t>	</a:t>
            </a:r>
            <a:r>
              <a:rPr lang="en-US" altLang="zh-CN" dirty="0">
                <a:solidFill>
                  <a:prstClr val="black"/>
                </a:solidFill>
                <a:latin typeface="华文楷体" panose="02010600040101010101" pitchFamily="2" charset="-122"/>
                <a:ea typeface="华文楷体" panose="02010600040101010101" pitchFamily="2" charset="-122"/>
              </a:rPr>
              <a:t>	</a:t>
            </a:r>
            <a:r>
              <a:rPr lang="zh-CN" altLang="en-US" dirty="0">
                <a:solidFill>
                  <a:prstClr val="black"/>
                </a:solidFill>
                <a:latin typeface="华文楷体" panose="02010600040101010101" pitchFamily="2" charset="-122"/>
                <a:ea typeface="华文楷体" panose="02010600040101010101" pitchFamily="2" charset="-122"/>
              </a:rPr>
              <a:t>微软提出的神经网络，</a:t>
            </a:r>
            <a:r>
              <a:rPr lang="en-US" altLang="zh-CN" dirty="0">
                <a:solidFill>
                  <a:prstClr val="black"/>
                </a:solidFill>
                <a:latin typeface="华文楷体" panose="02010600040101010101" pitchFamily="2" charset="-122"/>
                <a:ea typeface="华文楷体" panose="02010600040101010101" pitchFamily="2" charset="-122"/>
              </a:rPr>
              <a:t>CVPR</a:t>
            </a:r>
            <a:r>
              <a:rPr lang="zh-CN" altLang="en-US" dirty="0">
                <a:solidFill>
                  <a:prstClr val="black"/>
                </a:solidFill>
                <a:latin typeface="华文楷体" panose="02010600040101010101" pitchFamily="2" charset="-122"/>
                <a:ea typeface="华文楷体" panose="02010600040101010101" pitchFamily="2" charset="-122"/>
              </a:rPr>
              <a:t>当年的最佳论文</a:t>
            </a:r>
            <a:endParaRPr lang="en-US" altLang="zh-CN" dirty="0">
              <a:solidFill>
                <a:prstClr val="black"/>
              </a:solidFill>
              <a:latin typeface="华文楷体" panose="02010600040101010101" pitchFamily="2" charset="-122"/>
              <a:ea typeface="华文楷体" panose="02010600040101010101" pitchFamily="2" charset="-122"/>
            </a:endParaRPr>
          </a:p>
          <a:p>
            <a:pPr marL="0" lvl="1">
              <a:lnSpc>
                <a:spcPct val="150000"/>
              </a:lnSpc>
              <a:defRPr/>
            </a:pPr>
            <a:endParaRPr lang="en-US" altLang="zh-CN" sz="800" dirty="0">
              <a:solidFill>
                <a:prstClr val="black"/>
              </a:solidFill>
              <a:latin typeface="华文楷体" panose="02010600040101010101" pitchFamily="2" charset="-122"/>
              <a:ea typeface="华文楷体" panose="02010600040101010101" pitchFamily="2" charset="-122"/>
            </a:endParaRPr>
          </a:p>
          <a:p>
            <a:pPr marL="1200150" lvl="3" indent="-285750">
              <a:lnSpc>
                <a:spcPct val="150000"/>
              </a:lnSpc>
              <a:buFont typeface="Wingdings" panose="05000000000000000000" pitchFamily="2" charset="2"/>
              <a:buChar char="ü"/>
              <a:defRPr/>
            </a:pPr>
            <a:r>
              <a:rPr lang="zh-CN" altLang="en-US" b="1" dirty="0">
                <a:solidFill>
                  <a:prstClr val="black"/>
                </a:solidFill>
                <a:latin typeface="华文楷体" panose="02010600040101010101" pitchFamily="2" charset="-122"/>
                <a:ea typeface="华文楷体" panose="02010600040101010101" pitchFamily="2" charset="-122"/>
                <a:sym typeface="Wingdings" panose="05000000000000000000" pitchFamily="2" charset="2"/>
              </a:rPr>
              <a:t>使用了恒等映射</a:t>
            </a:r>
            <a:endParaRPr lang="en-US" altLang="zh-CN" b="1" dirty="0">
              <a:solidFill>
                <a:prstClr val="black"/>
              </a:solidFill>
              <a:latin typeface="华文楷体" panose="02010600040101010101" pitchFamily="2" charset="-122"/>
              <a:ea typeface="华文楷体" panose="02010600040101010101" pitchFamily="2" charset="-122"/>
              <a:sym typeface="Wingdings" panose="05000000000000000000" pitchFamily="2" charset="2"/>
            </a:endParaRPr>
          </a:p>
          <a:p>
            <a:pPr marL="1371600" lvl="4">
              <a:lnSpc>
                <a:spcPct val="150000"/>
              </a:lnSpc>
              <a:defRPr/>
            </a:pPr>
            <a:r>
              <a:rPr lang="zh-CN" altLang="en-US" dirty="0">
                <a:solidFill>
                  <a:prstClr val="black"/>
                </a:solidFill>
                <a:latin typeface="华文楷体" panose="02010600040101010101" pitchFamily="2" charset="-122"/>
                <a:ea typeface="华文楷体" panose="02010600040101010101" pitchFamily="2" charset="-122"/>
                <a:sym typeface="Wingdings" panose="05000000000000000000" pitchFamily="2" charset="2"/>
              </a:rPr>
              <a:t>传统神经网络训练的函数为</a:t>
            </a:r>
            <a:r>
              <a:rPr lang="en-US" altLang="zh-CN" dirty="0">
                <a:solidFill>
                  <a:prstClr val="black"/>
                </a:solidFill>
                <a:latin typeface="华文楷体" panose="02010600040101010101" pitchFamily="2" charset="-122"/>
                <a:ea typeface="华文楷体" panose="02010600040101010101" pitchFamily="2" charset="-122"/>
                <a:sym typeface="Wingdings" panose="05000000000000000000" pitchFamily="2" charset="2"/>
              </a:rPr>
              <a:t>F(x)</a:t>
            </a:r>
          </a:p>
          <a:p>
            <a:pPr marL="1371600" lvl="4">
              <a:lnSpc>
                <a:spcPct val="150000"/>
              </a:lnSpc>
              <a:defRPr/>
            </a:pPr>
            <a:r>
              <a:rPr lang="zh-CN" altLang="en-US" dirty="0">
                <a:solidFill>
                  <a:prstClr val="black"/>
                </a:solidFill>
                <a:latin typeface="华文楷体" panose="02010600040101010101" pitchFamily="2" charset="-122"/>
                <a:ea typeface="华文楷体" panose="02010600040101010101" pitchFamily="2" charset="-122"/>
                <a:sym typeface="Wingdings" panose="05000000000000000000" pitchFamily="2" charset="2"/>
              </a:rPr>
              <a:t>添加恒等映射后，神经网络训练的函数变为</a:t>
            </a:r>
            <a:r>
              <a:rPr lang="en-US" altLang="zh-CN" dirty="0">
                <a:solidFill>
                  <a:prstClr val="black"/>
                </a:solidFill>
                <a:latin typeface="华文楷体" panose="02010600040101010101" pitchFamily="2" charset="-122"/>
                <a:ea typeface="华文楷体" panose="02010600040101010101" pitchFamily="2" charset="-122"/>
                <a:sym typeface="Wingdings" panose="05000000000000000000" pitchFamily="2" charset="2"/>
              </a:rPr>
              <a:t>F(x)+x</a:t>
            </a:r>
          </a:p>
          <a:p>
            <a:pPr marL="1371600" lvl="4">
              <a:lnSpc>
                <a:spcPct val="150000"/>
              </a:lnSpc>
              <a:defRPr/>
            </a:pPr>
            <a:endParaRPr lang="en-US" altLang="zh-CN" dirty="0">
              <a:solidFill>
                <a:prstClr val="black"/>
              </a:solidFill>
              <a:latin typeface="华文楷体" panose="02010600040101010101" pitchFamily="2" charset="-122"/>
              <a:ea typeface="华文楷体" panose="02010600040101010101" pitchFamily="2" charset="-122"/>
              <a:sym typeface="Wingdings" panose="05000000000000000000" pitchFamily="2" charset="2"/>
            </a:endParaRPr>
          </a:p>
          <a:p>
            <a:pPr marL="1371600" lvl="4">
              <a:lnSpc>
                <a:spcPct val="150000"/>
              </a:lnSpc>
              <a:defRPr/>
            </a:pPr>
            <a:r>
              <a:rPr lang="zh-CN" altLang="en-US" dirty="0">
                <a:solidFill>
                  <a:prstClr val="black"/>
                </a:solidFill>
                <a:latin typeface="华文楷体" panose="02010600040101010101" pitchFamily="2" charset="-122"/>
                <a:ea typeface="华文楷体" panose="02010600040101010101" pitchFamily="2" charset="-122"/>
                <a:sym typeface="Wingdings" panose="05000000000000000000" pitchFamily="2" charset="2"/>
              </a:rPr>
              <a:t>作者认为这样训练出来的网络，相当于是在对</a:t>
            </a:r>
            <a:r>
              <a:rPr lang="en-US" altLang="zh-CN" dirty="0">
                <a:solidFill>
                  <a:prstClr val="black"/>
                </a:solidFill>
                <a:latin typeface="华文楷体" panose="02010600040101010101" pitchFamily="2" charset="-122"/>
                <a:ea typeface="华文楷体" panose="02010600040101010101" pitchFamily="2" charset="-122"/>
                <a:sym typeface="Wingdings" panose="05000000000000000000" pitchFamily="2" charset="2"/>
              </a:rPr>
              <a:t>x</a:t>
            </a:r>
            <a:r>
              <a:rPr lang="zh-CN" altLang="en-US" dirty="0">
                <a:solidFill>
                  <a:prstClr val="black"/>
                </a:solidFill>
                <a:latin typeface="华文楷体" panose="02010600040101010101" pitchFamily="2" charset="-122"/>
                <a:ea typeface="华文楷体" panose="02010600040101010101" pitchFamily="2" charset="-122"/>
                <a:sym typeface="Wingdings" panose="05000000000000000000" pitchFamily="2" charset="2"/>
              </a:rPr>
              <a:t>作修正，修正的幅度就是</a:t>
            </a:r>
            <a:r>
              <a:rPr lang="en-US" altLang="zh-CN" dirty="0">
                <a:solidFill>
                  <a:prstClr val="black"/>
                </a:solidFill>
                <a:latin typeface="华文楷体" panose="02010600040101010101" pitchFamily="2" charset="-122"/>
                <a:ea typeface="华文楷体" panose="02010600040101010101" pitchFamily="2" charset="-122"/>
                <a:sym typeface="Wingdings" panose="05000000000000000000" pitchFamily="2" charset="2"/>
              </a:rPr>
              <a:t>F(x)</a:t>
            </a:r>
            <a:r>
              <a:rPr lang="zh-CN" altLang="en-US" dirty="0">
                <a:solidFill>
                  <a:prstClr val="black"/>
                </a:solidFill>
                <a:latin typeface="华文楷体" panose="02010600040101010101" pitchFamily="2" charset="-122"/>
                <a:ea typeface="华文楷体" panose="02010600040101010101" pitchFamily="2" charset="-122"/>
                <a:sym typeface="Wingdings" panose="05000000000000000000" pitchFamily="2" charset="2"/>
              </a:rPr>
              <a:t>，</a:t>
            </a:r>
            <a:r>
              <a:rPr lang="en-US" altLang="zh-CN" dirty="0">
                <a:solidFill>
                  <a:prstClr val="black"/>
                </a:solidFill>
                <a:latin typeface="华文楷体" panose="02010600040101010101" pitchFamily="2" charset="-122"/>
                <a:ea typeface="华文楷体" panose="02010600040101010101" pitchFamily="2" charset="-122"/>
                <a:sym typeface="Wingdings" panose="05000000000000000000" pitchFamily="2" charset="2"/>
              </a:rPr>
              <a:t> F(x)</a:t>
            </a:r>
            <a:r>
              <a:rPr lang="zh-CN" altLang="en-US" dirty="0">
                <a:solidFill>
                  <a:prstClr val="black"/>
                </a:solidFill>
                <a:latin typeface="华文楷体" panose="02010600040101010101" pitchFamily="2" charset="-122"/>
                <a:ea typeface="华文楷体" panose="02010600040101010101" pitchFamily="2" charset="-122"/>
                <a:sym typeface="Wingdings" panose="05000000000000000000" pitchFamily="2" charset="2"/>
              </a:rPr>
              <a:t>在数学上称为残差</a:t>
            </a:r>
            <a:endParaRPr lang="en-US" altLang="zh-CN" dirty="0">
              <a:solidFill>
                <a:prstClr val="black"/>
              </a:solidFill>
              <a:latin typeface="华文楷体" panose="02010600040101010101" pitchFamily="2" charset="-122"/>
              <a:ea typeface="华文楷体" panose="02010600040101010101" pitchFamily="2" charset="-122"/>
              <a:sym typeface="Wingdings" panose="05000000000000000000" pitchFamily="2" charset="2"/>
            </a:endParaRPr>
          </a:p>
          <a:p>
            <a:pPr marL="1371600" lvl="4">
              <a:lnSpc>
                <a:spcPct val="150000"/>
              </a:lnSpc>
              <a:defRPr/>
            </a:pPr>
            <a:r>
              <a:rPr lang="zh-CN" altLang="en-US" dirty="0">
                <a:solidFill>
                  <a:prstClr val="black"/>
                </a:solidFill>
                <a:latin typeface="华文楷体" panose="02010600040101010101" pitchFamily="2" charset="-122"/>
                <a:ea typeface="华文楷体" panose="02010600040101010101" pitchFamily="2" charset="-122"/>
                <a:sym typeface="Wingdings" panose="05000000000000000000" pitchFamily="2" charset="2"/>
              </a:rPr>
              <a:t>所以作者提出的网络称为</a:t>
            </a:r>
            <a:r>
              <a:rPr lang="zh-CN" altLang="en-US" dirty="0">
                <a:solidFill>
                  <a:srgbClr val="FF0000"/>
                </a:solidFill>
                <a:latin typeface="华文楷体" panose="02010600040101010101" pitchFamily="2" charset="-122"/>
                <a:ea typeface="华文楷体" panose="02010600040101010101" pitchFamily="2" charset="-122"/>
                <a:sym typeface="Wingdings" panose="05000000000000000000" pitchFamily="2" charset="2"/>
              </a:rPr>
              <a:t>残差网络</a:t>
            </a:r>
            <a:endParaRPr lang="en-US" altLang="zh-CN" dirty="0">
              <a:solidFill>
                <a:srgbClr val="FF0000"/>
              </a:solidFill>
              <a:latin typeface="华文楷体" panose="02010600040101010101" pitchFamily="2" charset="-122"/>
              <a:ea typeface="华文楷体" panose="02010600040101010101" pitchFamily="2" charset="-122"/>
              <a:sym typeface="Wingdings" panose="05000000000000000000" pitchFamily="2" charset="2"/>
            </a:endParaRPr>
          </a:p>
        </p:txBody>
      </p:sp>
      <p:pic>
        <p:nvPicPr>
          <p:cNvPr id="8" name="图片 7">
            <a:extLst>
              <a:ext uri="{FF2B5EF4-FFF2-40B4-BE49-F238E27FC236}">
                <a16:creationId xmlns:a16="http://schemas.microsoft.com/office/drawing/2014/main" xmlns="" id="{897C82E3-6B01-498A-9D8C-60111CBE417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272285" y="4729964"/>
            <a:ext cx="3423986" cy="1841690"/>
          </a:xfrm>
          <a:prstGeom prst="rect">
            <a:avLst/>
          </a:prstGeom>
        </p:spPr>
      </p:pic>
      <p:grpSp>
        <p:nvGrpSpPr>
          <p:cNvPr id="10" name="组合 9">
            <a:extLst>
              <a:ext uri="{FF2B5EF4-FFF2-40B4-BE49-F238E27FC236}">
                <a16:creationId xmlns:a16="http://schemas.microsoft.com/office/drawing/2014/main" xmlns="" id="{8346C442-0918-4C14-8245-E04FEEAF1F47}"/>
              </a:ext>
            </a:extLst>
          </p:cNvPr>
          <p:cNvGrpSpPr/>
          <p:nvPr/>
        </p:nvGrpSpPr>
        <p:grpSpPr>
          <a:xfrm>
            <a:off x="6870161" y="1266313"/>
            <a:ext cx="4460181" cy="2713396"/>
            <a:chOff x="6703569" y="1865671"/>
            <a:chExt cx="5248275" cy="3286125"/>
          </a:xfrm>
        </p:grpSpPr>
        <p:pic>
          <p:nvPicPr>
            <p:cNvPr id="11" name="图片 10">
              <a:extLst>
                <a:ext uri="{FF2B5EF4-FFF2-40B4-BE49-F238E27FC236}">
                  <a16:creationId xmlns:a16="http://schemas.microsoft.com/office/drawing/2014/main" xmlns="" id="{549D686F-EEE1-4046-B609-74739D6F30D6}"/>
                </a:ext>
              </a:extLst>
            </p:cNvPr>
            <p:cNvPicPr>
              <a:picLocks noChangeAspect="1"/>
            </p:cNvPicPr>
            <p:nvPr/>
          </p:nvPicPr>
          <p:blipFill>
            <a:blip r:embed="rId4"/>
            <a:stretch>
              <a:fillRect/>
            </a:stretch>
          </p:blipFill>
          <p:spPr>
            <a:xfrm>
              <a:off x="6703569" y="1865671"/>
              <a:ext cx="5248275" cy="3286125"/>
            </a:xfrm>
            <a:prstGeom prst="rect">
              <a:avLst/>
            </a:prstGeom>
          </p:spPr>
        </p:pic>
        <p:sp>
          <p:nvSpPr>
            <p:cNvPr id="12" name="椭圆 11">
              <a:extLst>
                <a:ext uri="{FF2B5EF4-FFF2-40B4-BE49-F238E27FC236}">
                  <a16:creationId xmlns:a16="http://schemas.microsoft.com/office/drawing/2014/main" xmlns="" id="{DB078B93-0448-49B3-94B2-3D861012C4C1}"/>
                </a:ext>
              </a:extLst>
            </p:cNvPr>
            <p:cNvSpPr/>
            <p:nvPr/>
          </p:nvSpPr>
          <p:spPr>
            <a:xfrm>
              <a:off x="10865378" y="4489766"/>
              <a:ext cx="1086466" cy="662030"/>
            </a:xfrm>
            <a:prstGeom prst="ellipse">
              <a:avLst/>
            </a:prstGeom>
            <a:noFill/>
            <a:effectLst>
              <a:glow rad="63500">
                <a:schemeClr val="accent2">
                  <a:satMod val="175000"/>
                  <a:alpha val="40000"/>
                </a:schemeClr>
              </a:glo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solidFill>
                  <a:prstClr val="black"/>
                </a:solidFill>
              </a:endParaRPr>
            </a:p>
          </p:txBody>
        </p:sp>
      </p:grpSp>
      <p:pic>
        <p:nvPicPr>
          <p:cNvPr id="13" name="Picture 2" descr="https://ss.csdn.net/p?http://mmbiz.qpic.cn/mmbiz_jpg/iaTa8ut6HiawDvApRvJtwlaSkzfhuiaNRVPrrQKpnic8z5nricMT04qPSO7rZEySP9BNicCcbVx4DDJR4L2c1wp0oDgQ/640?wx_fmt=jpeg&amp;wxfrom=5&amp;wx_lazy=1">
            <a:extLst>
              <a:ext uri="{FF2B5EF4-FFF2-40B4-BE49-F238E27FC236}">
                <a16:creationId xmlns:a16="http://schemas.microsoft.com/office/drawing/2014/main" xmlns="" id="{A276B606-067B-4D15-B414-0F0B7A151F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6271" y="4234989"/>
            <a:ext cx="5364534" cy="23395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640428" y="384062"/>
            <a:ext cx="3968802"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图像模式的特征</a:t>
            </a:r>
          </a:p>
        </p:txBody>
      </p:sp>
      <p:grpSp>
        <p:nvGrpSpPr>
          <p:cNvPr id="7" name="组合 6"/>
          <p:cNvGrpSpPr/>
          <p:nvPr/>
        </p:nvGrpSpPr>
        <p:grpSpPr>
          <a:xfrm>
            <a:off x="5938685" y="2900516"/>
            <a:ext cx="5746195" cy="2661945"/>
            <a:chOff x="1462284" y="1492551"/>
            <a:chExt cx="4179411" cy="2034632"/>
          </a:xfrm>
        </p:grpSpPr>
        <p:pic>
          <p:nvPicPr>
            <p:cNvPr id="2050" name="Picture 2" descr="https://timgsa.baidu.com/timg?image&amp;quality=80&amp;size=b9999_10000&amp;sec=1542672967778&amp;di=e34b2d2284f82f3ebe43fb3de01eeb6a&amp;imgtype=0&amp;src=http%3A%2F%2Fdingyue.nosdn.127.net%2FvyO3TsRCL5ZPwISKJ6fx9ZQUxe5u0u3cwNWsgeeEbMwDI1540729733639compressflag.jpg"/>
            <p:cNvPicPr>
              <a:picLocks noChangeAspect="1" noChangeArrowheads="1"/>
            </p:cNvPicPr>
            <p:nvPr/>
          </p:nvPicPr>
          <p:blipFill rotWithShape="1">
            <a:blip r:embed="rId3">
              <a:extLst>
                <a:ext uri="{28A0092B-C50C-407E-A947-70E740481C1C}">
                  <a14:useLocalDpi xmlns:a14="http://schemas.microsoft.com/office/drawing/2010/main" val="0"/>
                </a:ext>
              </a:extLst>
            </a:blip>
            <a:srcRect l="19048" r="15923"/>
            <a:stretch>
              <a:fillRect/>
            </a:stretch>
          </p:blipFill>
          <p:spPr bwMode="auto">
            <a:xfrm>
              <a:off x="1462284" y="1492551"/>
              <a:ext cx="1956900" cy="2034632"/>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963870" y="2047751"/>
              <a:ext cx="953729" cy="924232"/>
            </a:xfrm>
            <a:prstGeom prst="rect">
              <a:avLst/>
            </a:prstGeom>
            <a:noFill/>
            <a:ln w="47625"/>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ln w="22225">
                  <a:solidFill>
                    <a:schemeClr val="accent2"/>
                  </a:solidFill>
                  <a:prstDash val="solid"/>
                </a:ln>
                <a:solidFill>
                  <a:schemeClr val="accent2">
                    <a:lumMod val="40000"/>
                    <a:lumOff val="60000"/>
                  </a:schemeClr>
                </a:solidFill>
              </a:endParaRPr>
            </a:p>
          </p:txBody>
        </p:sp>
        <p:grpSp>
          <p:nvGrpSpPr>
            <p:cNvPr id="6" name="组合 5"/>
            <p:cNvGrpSpPr/>
            <p:nvPr/>
          </p:nvGrpSpPr>
          <p:grpSpPr>
            <a:xfrm>
              <a:off x="3684795" y="1492551"/>
              <a:ext cx="1956900" cy="2034632"/>
              <a:chOff x="1462285" y="3793300"/>
              <a:chExt cx="1956900" cy="2034632"/>
            </a:xfrm>
          </p:grpSpPr>
          <p:pic>
            <p:nvPicPr>
              <p:cNvPr id="4" name="图片 3"/>
              <p:cNvPicPr>
                <a:picLocks noChangeAspect="1"/>
              </p:cNvPicPr>
              <p:nvPr/>
            </p:nvPicPr>
            <p:blipFill rotWithShape="1">
              <a:blip r:embed="rId4"/>
              <a:srcRect l="17751" t="8781" r="2961" b="8781"/>
              <a:stretch>
                <a:fillRect/>
              </a:stretch>
            </p:blipFill>
            <p:spPr>
              <a:xfrm>
                <a:off x="1462285" y="3793300"/>
                <a:ext cx="1956900" cy="2034632"/>
              </a:xfrm>
              <a:prstGeom prst="rect">
                <a:avLst/>
              </a:prstGeom>
            </p:spPr>
          </p:pic>
          <p:sp>
            <p:nvSpPr>
              <p:cNvPr id="15" name="矩形 14"/>
              <p:cNvSpPr/>
              <p:nvPr/>
            </p:nvSpPr>
            <p:spPr>
              <a:xfrm>
                <a:off x="2404321" y="4810658"/>
                <a:ext cx="953729" cy="924232"/>
              </a:xfrm>
              <a:prstGeom prst="rect">
                <a:avLst/>
              </a:prstGeom>
              <a:noFill/>
              <a:ln w="47625"/>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ln w="22225">
                    <a:solidFill>
                      <a:schemeClr val="accent2"/>
                    </a:solidFill>
                    <a:prstDash val="solid"/>
                  </a:ln>
                  <a:solidFill>
                    <a:schemeClr val="accent2">
                      <a:lumMod val="40000"/>
                      <a:lumOff val="60000"/>
                    </a:schemeClr>
                  </a:solidFill>
                </a:endParaRPr>
              </a:p>
            </p:txBody>
          </p:sp>
        </p:grpSp>
      </p:grpSp>
      <p:sp>
        <p:nvSpPr>
          <p:cNvPr id="20" name="矩形 19"/>
          <p:cNvSpPr/>
          <p:nvPr/>
        </p:nvSpPr>
        <p:spPr>
          <a:xfrm>
            <a:off x="1014685" y="1388385"/>
            <a:ext cx="7538913" cy="511807"/>
          </a:xfrm>
          <a:prstGeom prst="rect">
            <a:avLst/>
          </a:prstGeom>
        </p:spPr>
        <p:txBody>
          <a:bodyPr wrap="square">
            <a:spAutoFit/>
          </a:bodyPr>
          <a:lstStyle/>
          <a:p>
            <a:pPr>
              <a:lnSpc>
                <a:spcPct val="125000"/>
              </a:lnSpc>
            </a:pPr>
            <a:r>
              <a:rPr lang="zh-CN" altLang="en-US" sz="2400" b="1" dirty="0">
                <a:solidFill>
                  <a:srgbClr val="FF3300"/>
                </a:solidFill>
                <a:latin typeface="微软雅黑" panose="020B0503020204020204" pitchFamily="34" charset="-122"/>
                <a:ea typeface="微软雅黑" panose="020B0503020204020204" pitchFamily="34" charset="-122"/>
              </a:rPr>
              <a:t>图像模式的特性一</a:t>
            </a:r>
            <a:endParaRPr lang="zh-CN" altLang="en-US" sz="2200" dirty="0">
              <a:solidFill>
                <a:srgbClr val="FF3300"/>
              </a:solidFill>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7682" y="1415511"/>
            <a:ext cx="517314" cy="517314"/>
          </a:xfrm>
          <a:prstGeom prst="rect">
            <a:avLst/>
          </a:prstGeom>
        </p:spPr>
      </p:pic>
      <p:sp>
        <p:nvSpPr>
          <p:cNvPr id="12" name="矩形 11"/>
          <p:cNvSpPr/>
          <p:nvPr/>
        </p:nvSpPr>
        <p:spPr>
          <a:xfrm>
            <a:off x="462239" y="1895189"/>
            <a:ext cx="4786825" cy="4708981"/>
          </a:xfrm>
          <a:prstGeom prst="rect">
            <a:avLst/>
          </a:prstGeom>
        </p:spPr>
        <p:txBody>
          <a:bodyPr wrap="square">
            <a:spAutoFit/>
          </a:bodyPr>
          <a:lstStyle/>
          <a:p>
            <a:pPr marL="800100" lvl="1" indent="-342900">
              <a:lnSpc>
                <a:spcPct val="150000"/>
              </a:lnSpc>
              <a:buFont typeface="Wingdings" panose="05000000000000000000" pitchFamily="2" charset="2"/>
              <a:buChar char="Ø"/>
              <a:defRPr/>
            </a:pPr>
            <a:r>
              <a:rPr lang="zh-CN" altLang="en-US" sz="2000" dirty="0">
                <a:solidFill>
                  <a:srgbClr val="FF0000"/>
                </a:solidFill>
                <a:latin typeface="华文楷体" panose="02010600040101010101" pitchFamily="2" charset="-122"/>
                <a:ea typeface="华文楷体" panose="02010600040101010101" pitchFamily="2" charset="-122"/>
              </a:rPr>
              <a:t>第一个发现：</a:t>
            </a:r>
          </a:p>
          <a:p>
            <a:pPr lvl="2">
              <a:lnSpc>
                <a:spcPct val="150000"/>
              </a:lnSpc>
              <a:defRPr/>
            </a:pPr>
            <a:r>
              <a:rPr lang="zh-CN" altLang="en-US" sz="2000" b="1" dirty="0">
                <a:latin typeface="华文楷体" panose="02010600040101010101" pitchFamily="2" charset="-122"/>
                <a:ea typeface="华文楷体" panose="02010600040101010101" pitchFamily="2" charset="-122"/>
              </a:rPr>
              <a:t>鸢尾花仅出现在图像局部区域</a:t>
            </a:r>
            <a:endParaRPr lang="en-US" altLang="zh-CN" sz="2000" b="1" dirty="0">
              <a:latin typeface="华文楷体" panose="02010600040101010101" pitchFamily="2" charset="-122"/>
              <a:ea typeface="华文楷体" panose="02010600040101010101" pitchFamily="2" charset="-122"/>
            </a:endParaRPr>
          </a:p>
          <a:p>
            <a:pPr lvl="2">
              <a:lnSpc>
                <a:spcPct val="150000"/>
              </a:lnSpc>
              <a:defRPr/>
            </a:pPr>
            <a:r>
              <a:rPr lang="zh-CN" altLang="en-US" sz="2000" b="1" dirty="0">
                <a:latin typeface="华文楷体" panose="02010600040101010101" pitchFamily="2" charset="-122"/>
                <a:ea typeface="华文楷体" panose="02010600040101010101" pitchFamily="2" charset="-122"/>
              </a:rPr>
              <a:t>并不是所有具有相似形态特征的鸢尾花都位于图像的同一个位置</a:t>
            </a:r>
            <a:endParaRPr lang="en-US" altLang="zh-CN" sz="2000" dirty="0">
              <a:latin typeface="华文楷体" panose="02010600040101010101" pitchFamily="2" charset="-122"/>
              <a:ea typeface="华文楷体" panose="02010600040101010101" pitchFamily="2" charset="-122"/>
            </a:endParaRPr>
          </a:p>
          <a:p>
            <a:pPr marL="800100" lvl="1" indent="-342900">
              <a:lnSpc>
                <a:spcPct val="150000"/>
              </a:lnSpc>
              <a:buFont typeface="Wingdings" panose="05000000000000000000" pitchFamily="2" charset="2"/>
              <a:buChar char="Ø"/>
              <a:defRPr/>
            </a:pPr>
            <a:r>
              <a:rPr lang="zh-CN" altLang="en-US" sz="2000" dirty="0">
                <a:solidFill>
                  <a:srgbClr val="FF0000"/>
                </a:solidFill>
                <a:latin typeface="华文楷体" panose="02010600040101010101" pitchFamily="2" charset="-122"/>
                <a:ea typeface="华文楷体" panose="02010600040101010101" pitchFamily="2" charset="-122"/>
              </a:rPr>
              <a:t>如何应用这个发现？</a:t>
            </a:r>
            <a:endParaRPr lang="en-US" altLang="zh-CN" sz="2000" dirty="0">
              <a:solidFill>
                <a:srgbClr val="FF0000"/>
              </a:solidFill>
              <a:latin typeface="华文楷体" panose="02010600040101010101" pitchFamily="2" charset="-122"/>
              <a:ea typeface="华文楷体" panose="02010600040101010101" pitchFamily="2" charset="-122"/>
            </a:endParaRPr>
          </a:p>
          <a:p>
            <a:pPr marL="800100" lvl="1" indent="-342900">
              <a:lnSpc>
                <a:spcPct val="150000"/>
              </a:lnSpc>
              <a:buFont typeface="Wingdings" panose="05000000000000000000" pitchFamily="2" charset="2"/>
              <a:buChar char="Ø"/>
              <a:defRPr/>
            </a:pPr>
            <a:endParaRPr lang="en-US" altLang="zh-CN" sz="2000" dirty="0">
              <a:latin typeface="华文楷体" panose="02010600040101010101" pitchFamily="2" charset="-122"/>
              <a:ea typeface="华文楷体" panose="02010600040101010101" pitchFamily="2" charset="-122"/>
            </a:endParaRPr>
          </a:p>
          <a:p>
            <a:pPr marL="800100" lvl="1" indent="-342900">
              <a:lnSpc>
                <a:spcPct val="150000"/>
              </a:lnSpc>
              <a:buFont typeface="Wingdings" panose="05000000000000000000" pitchFamily="2" charset="2"/>
              <a:buChar char="Ø"/>
              <a:defRPr/>
            </a:pPr>
            <a:r>
              <a:rPr lang="zh-CN" altLang="en-US" sz="2000" dirty="0">
                <a:solidFill>
                  <a:srgbClr val="FF0000"/>
                </a:solidFill>
                <a:latin typeface="华文楷体" panose="02010600040101010101" pitchFamily="2" charset="-122"/>
                <a:ea typeface="华文楷体" panose="02010600040101010101" pitchFamily="2" charset="-122"/>
              </a:rPr>
              <a:t>可能的做法：</a:t>
            </a:r>
            <a:endParaRPr lang="en-US" altLang="zh-CN" sz="2000" dirty="0">
              <a:solidFill>
                <a:srgbClr val="FF0000"/>
              </a:solidFill>
              <a:latin typeface="华文楷体" panose="02010600040101010101" pitchFamily="2" charset="-122"/>
              <a:ea typeface="华文楷体" panose="02010600040101010101" pitchFamily="2" charset="-122"/>
            </a:endParaRPr>
          </a:p>
          <a:p>
            <a:pPr marL="1257300" lvl="2" indent="-342900">
              <a:lnSpc>
                <a:spcPct val="150000"/>
              </a:lnSpc>
              <a:buFont typeface="+mj-lt"/>
              <a:buAutoNum type="arabicPeriod"/>
              <a:defRPr/>
            </a:pPr>
            <a:r>
              <a:rPr lang="zh-CN" altLang="en-US" sz="2000" dirty="0">
                <a:latin typeface="华文楷体" panose="02010600040101010101" pitchFamily="2" charset="-122"/>
                <a:ea typeface="华文楷体" panose="02010600040101010101" pitchFamily="2" charset="-122"/>
              </a:rPr>
              <a:t>定义一种提取局部的特征的方法，可有效响应特定局部模式</a:t>
            </a:r>
            <a:endParaRPr lang="en-US" altLang="zh-CN" sz="2000" dirty="0">
              <a:latin typeface="华文楷体" panose="02010600040101010101" pitchFamily="2" charset="-122"/>
              <a:ea typeface="华文楷体" panose="02010600040101010101" pitchFamily="2" charset="-122"/>
            </a:endParaRPr>
          </a:p>
          <a:p>
            <a:pPr marL="1257300" lvl="2" indent="-342900">
              <a:lnSpc>
                <a:spcPct val="150000"/>
              </a:lnSpc>
              <a:buFont typeface="+mj-lt"/>
              <a:buAutoNum type="arabicPeriod"/>
              <a:defRPr/>
            </a:pPr>
            <a:r>
              <a:rPr lang="zh-CN" altLang="en-US" sz="2000" dirty="0">
                <a:latin typeface="华文楷体" panose="02010600040101010101" pitchFamily="2" charset="-122"/>
                <a:ea typeface="华文楷体" panose="02010600040101010101" pitchFamily="2" charset="-122"/>
              </a:rPr>
              <a:t>用这种方法遍历整张图片</a:t>
            </a:r>
            <a:endParaRPr lang="en-US" altLang="zh-CN" sz="2000" dirty="0">
              <a:latin typeface="华文楷体" panose="02010600040101010101" pitchFamily="2" charset="-122"/>
              <a:ea typeface="华文楷体" panose="02010600040101010101" pitchFamily="2" charset="-122"/>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640428" y="384062"/>
            <a:ext cx="2793920" cy="646331"/>
          </a:xfrm>
          <a:prstGeom prst="rect">
            <a:avLst/>
          </a:prstGeom>
        </p:spPr>
        <p:txBody>
          <a:bodyPr wrap="square">
            <a:spAutoFit/>
          </a:bodyPr>
          <a:lstStyle/>
          <a:p>
            <a:r>
              <a:rPr kumimoji="1" lang="en-US" altLang="zh-CN" sz="3600" b="1" dirty="0">
                <a:latin typeface="微软雅黑" panose="020B0503020204020204" pitchFamily="34" charset="-122"/>
                <a:ea typeface="微软雅黑" panose="020B0503020204020204" pitchFamily="34" charset="-122"/>
              </a:rPr>
              <a:t>ResNet</a:t>
            </a:r>
            <a:endParaRPr lang="zh-CN" altLang="en-US" sz="3600" b="1" dirty="0">
              <a:latin typeface="微软雅黑" panose="020B0503020204020204" pitchFamily="34" charset="-122"/>
              <a:ea typeface="微软雅黑" panose="020B0503020204020204" pitchFamily="34" charset="-122"/>
            </a:endParaRPr>
          </a:p>
        </p:txBody>
      </p:sp>
      <p:sp>
        <p:nvSpPr>
          <p:cNvPr id="5" name="矩形 4"/>
          <p:cNvSpPr/>
          <p:nvPr/>
        </p:nvSpPr>
        <p:spPr>
          <a:xfrm>
            <a:off x="571355" y="1407102"/>
            <a:ext cx="5957780" cy="426463"/>
          </a:xfrm>
          <a:prstGeom prst="rect">
            <a:avLst/>
          </a:prstGeom>
        </p:spPr>
        <p:txBody>
          <a:bodyPr wrap="square">
            <a:spAutoFit/>
          </a:bodyPr>
          <a:lstStyle/>
          <a:p>
            <a:pPr marL="0" lvl="1" indent="-342900">
              <a:lnSpc>
                <a:spcPct val="150000"/>
              </a:lnSpc>
              <a:buFont typeface="Wingdings" panose="05000000000000000000" pitchFamily="2" charset="2"/>
              <a:buChar char="ü"/>
              <a:defRPr/>
            </a:pPr>
            <a:r>
              <a:rPr lang="zh-CN" altLang="en-US" sz="1600" dirty="0">
                <a:solidFill>
                  <a:srgbClr val="FF3300"/>
                </a:solidFill>
                <a:latin typeface="华文楷体" panose="02010600040101010101" pitchFamily="2" charset="-122"/>
                <a:ea typeface="华文楷体" panose="02010600040101010101" pitchFamily="2" charset="-122"/>
              </a:rPr>
              <a:t>两个相同深度网络的比较（训练误差方面）</a:t>
            </a:r>
            <a:endParaRPr lang="en-US" altLang="zh-CN" sz="1600" dirty="0">
              <a:latin typeface="华文楷体" panose="02010600040101010101" pitchFamily="2" charset="-122"/>
              <a:ea typeface="华文楷体" panose="02010600040101010101" pitchFamily="2"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950" y="2517901"/>
            <a:ext cx="4944069" cy="2687763"/>
          </a:xfrm>
          <a:prstGeom prst="rect">
            <a:avLst/>
          </a:prstGeom>
        </p:spPr>
      </p:pic>
      <p:pic>
        <p:nvPicPr>
          <p:cNvPr id="9"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8973" y="1129790"/>
            <a:ext cx="3918105" cy="5729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22025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40428" y="384062"/>
            <a:ext cx="2793920" cy="646331"/>
          </a:xfrm>
          <a:prstGeom prst="rect">
            <a:avLst/>
          </a:prstGeom>
        </p:spPr>
        <p:txBody>
          <a:bodyPr wrap="square">
            <a:spAutoFit/>
          </a:bodyPr>
          <a:lstStyle/>
          <a:p>
            <a:r>
              <a:rPr kumimoji="1" lang="en-US" altLang="zh-CN" sz="3600" b="1" dirty="0">
                <a:latin typeface="微软雅黑" panose="020B0503020204020204" pitchFamily="34" charset="-122"/>
                <a:ea typeface="微软雅黑" panose="020B0503020204020204" pitchFamily="34" charset="-122"/>
              </a:rPr>
              <a:t>ResNet</a:t>
            </a:r>
            <a:endParaRPr lang="zh-CN" altLang="en-US" sz="3600" b="1" dirty="0">
              <a:latin typeface="微软雅黑" panose="020B0503020204020204" pitchFamily="34" charset="-122"/>
              <a:ea typeface="微软雅黑" panose="020B0503020204020204" pitchFamily="34" charset="-122"/>
            </a:endParaRPr>
          </a:p>
        </p:txBody>
      </p:sp>
      <p:pic>
        <p:nvPicPr>
          <p:cNvPr id="5"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973" y="1129790"/>
            <a:ext cx="3918105" cy="5729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571354" y="1407102"/>
            <a:ext cx="6464445" cy="4870564"/>
          </a:xfrm>
          <a:prstGeom prst="rect">
            <a:avLst/>
          </a:prstGeom>
        </p:spPr>
        <p:txBody>
          <a:bodyPr wrap="square">
            <a:spAutoFit/>
          </a:bodyPr>
          <a:lstStyle/>
          <a:p>
            <a:pPr marL="0" lvl="1" indent="-342900">
              <a:lnSpc>
                <a:spcPct val="150000"/>
              </a:lnSpc>
              <a:buFont typeface="Wingdings" panose="05000000000000000000" pitchFamily="2" charset="2"/>
              <a:buChar char="Ø"/>
              <a:defRPr/>
            </a:pPr>
            <a:r>
              <a:rPr lang="zh-CN" altLang="en-US" dirty="0">
                <a:solidFill>
                  <a:srgbClr val="FF3300"/>
                </a:solidFill>
                <a:latin typeface="华文楷体" panose="02010600040101010101" pitchFamily="2" charset="-122"/>
                <a:ea typeface="华文楷体" panose="02010600040101010101" pitchFamily="2" charset="-122"/>
              </a:rPr>
              <a:t>一点直觉</a:t>
            </a:r>
            <a:r>
              <a:rPr lang="zh-CN" altLang="en-US" dirty="0">
                <a:latin typeface="华文楷体" panose="02010600040101010101" pitchFamily="2" charset="-122"/>
                <a:ea typeface="华文楷体" panose="02010600040101010101" pitchFamily="2" charset="-122"/>
              </a:rPr>
              <a:t>：</a:t>
            </a:r>
            <a:endParaRPr lang="en-US" altLang="zh-CN" dirty="0">
              <a:latin typeface="华文楷体" panose="02010600040101010101" pitchFamily="2" charset="-122"/>
              <a:ea typeface="华文楷体" panose="02010600040101010101" pitchFamily="2" charset="-122"/>
            </a:endParaRPr>
          </a:p>
          <a:p>
            <a:pPr marL="0" lvl="1">
              <a:lnSpc>
                <a:spcPct val="150000"/>
              </a:lnSpc>
              <a:defRPr/>
            </a:pPr>
            <a:r>
              <a:rPr lang="en-US" altLang="zh-CN" sz="900" dirty="0">
                <a:latin typeface="华文楷体" panose="02010600040101010101" pitchFamily="2" charset="-122"/>
                <a:ea typeface="华文楷体" panose="02010600040101010101" pitchFamily="2" charset="-122"/>
              </a:rPr>
              <a:t>	</a:t>
            </a:r>
          </a:p>
          <a:p>
            <a:pPr marL="0" lvl="1">
              <a:lnSpc>
                <a:spcPct val="150000"/>
              </a:lnSpc>
              <a:defRPr/>
            </a:pPr>
            <a:r>
              <a:rPr lang="en-US" altLang="zh-CN" dirty="0">
                <a:latin typeface="华文楷体" panose="02010600040101010101" pitchFamily="2" charset="-122"/>
                <a:ea typeface="华文楷体" panose="02010600040101010101" pitchFamily="2" charset="-122"/>
              </a:rPr>
              <a:t>	</a:t>
            </a:r>
            <a:r>
              <a:rPr lang="zh-CN" altLang="en-US" b="1" dirty="0">
                <a:latin typeface="华文楷体" panose="02010600040101010101" pitchFamily="2" charset="-122"/>
                <a:ea typeface="华文楷体" panose="02010600040101010101" pitchFamily="2" charset="-122"/>
              </a:rPr>
              <a:t>平凡网络中，为什么深度增加到一定程度后，训练的效果反而下降了？</a:t>
            </a:r>
            <a:endParaRPr lang="en-US" altLang="zh-CN" b="1" dirty="0">
              <a:latin typeface="华文楷体" panose="02010600040101010101" pitchFamily="2" charset="-122"/>
              <a:ea typeface="华文楷体" panose="02010600040101010101" pitchFamily="2" charset="-122"/>
            </a:endParaRPr>
          </a:p>
          <a:p>
            <a:pPr marL="0" lvl="1">
              <a:lnSpc>
                <a:spcPct val="150000"/>
              </a:lnSpc>
              <a:defRPr/>
            </a:pPr>
            <a:r>
              <a:rPr lang="en-US" altLang="zh-CN" dirty="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梯度下降算法本身的缺陷</a:t>
            </a:r>
            <a:endParaRPr lang="en-US" altLang="zh-CN" dirty="0">
              <a:latin typeface="华文楷体" panose="02010600040101010101" pitchFamily="2" charset="-122"/>
              <a:ea typeface="华文楷体" panose="02010600040101010101" pitchFamily="2" charset="-122"/>
            </a:endParaRPr>
          </a:p>
          <a:p>
            <a:pPr marL="0" lvl="1">
              <a:lnSpc>
                <a:spcPct val="150000"/>
              </a:lnSpc>
              <a:defRPr/>
            </a:pPr>
            <a:r>
              <a:rPr lang="en-US" altLang="zh-CN" dirty="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深度增加后，相比浅一些的网络来说梯度减小。误差传播过程变慢，网络的优化速度就慢</a:t>
            </a:r>
            <a:endParaRPr lang="en-US" altLang="zh-CN" dirty="0">
              <a:latin typeface="华文楷体" panose="02010600040101010101" pitchFamily="2" charset="-122"/>
              <a:ea typeface="华文楷体" panose="02010600040101010101" pitchFamily="2" charset="-122"/>
            </a:endParaRPr>
          </a:p>
          <a:p>
            <a:pPr marL="0" lvl="1">
              <a:lnSpc>
                <a:spcPct val="150000"/>
              </a:lnSpc>
              <a:defRPr/>
            </a:pPr>
            <a:r>
              <a:rPr lang="en-US" altLang="zh-CN" dirty="0">
                <a:latin typeface="华文楷体" panose="02010600040101010101" pitchFamily="2" charset="-122"/>
                <a:ea typeface="华文楷体" panose="02010600040101010101" pitchFamily="2" charset="-122"/>
              </a:rPr>
              <a:t>	</a:t>
            </a:r>
          </a:p>
          <a:p>
            <a:pPr marL="0" lvl="1">
              <a:lnSpc>
                <a:spcPct val="150000"/>
              </a:lnSpc>
              <a:defRPr/>
            </a:pPr>
            <a:r>
              <a:rPr lang="en-US" altLang="zh-CN" dirty="0">
                <a:latin typeface="华文楷体" panose="02010600040101010101" pitchFamily="2" charset="-122"/>
                <a:ea typeface="华文楷体" panose="02010600040101010101" pitchFamily="2" charset="-122"/>
              </a:rPr>
              <a:t>	</a:t>
            </a:r>
            <a:r>
              <a:rPr lang="zh-CN" altLang="en-US" b="1" dirty="0">
                <a:latin typeface="华文楷体" panose="02010600040101010101" pitchFamily="2" charset="-122"/>
                <a:ea typeface="华文楷体" panose="02010600040101010101" pitchFamily="2" charset="-122"/>
              </a:rPr>
              <a:t>残差网络中，为什么能够避免这种现象？</a:t>
            </a:r>
            <a:endParaRPr lang="en-US" altLang="zh-CN" b="1" dirty="0">
              <a:latin typeface="华文楷体" panose="02010600040101010101" pitchFamily="2" charset="-122"/>
              <a:ea typeface="华文楷体" panose="02010600040101010101" pitchFamily="2" charset="-122"/>
            </a:endParaRPr>
          </a:p>
          <a:p>
            <a:pPr marL="0" lvl="1">
              <a:lnSpc>
                <a:spcPct val="150000"/>
              </a:lnSpc>
              <a:defRPr/>
            </a:pPr>
            <a:r>
              <a:rPr lang="en-US" altLang="zh-CN" dirty="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恒等映射下，虽然网络的深度加深，但是每层中都会有足够多的由梯度承载的信息量，梯度不会太小</a:t>
            </a:r>
            <a:endParaRPr lang="en-US" altLang="zh-CN" dirty="0">
              <a:latin typeface="华文楷体" panose="02010600040101010101" pitchFamily="2" charset="-122"/>
              <a:ea typeface="华文楷体" panose="02010600040101010101" pitchFamily="2" charset="-122"/>
            </a:endParaRPr>
          </a:p>
          <a:p>
            <a:pPr marL="0" lvl="1">
              <a:lnSpc>
                <a:spcPct val="150000"/>
              </a:lnSpc>
              <a:defRPr/>
            </a:pPr>
            <a:r>
              <a:rPr lang="en-US" altLang="zh-CN" dirty="0">
                <a:latin typeface="华文楷体" panose="02010600040101010101" pitchFamily="2" charset="-122"/>
                <a:ea typeface="华文楷体" panose="02010600040101010101" pitchFamily="2" charset="-122"/>
              </a:rPr>
              <a:t>	</a:t>
            </a:r>
            <a:r>
              <a:rPr lang="zh-CN" altLang="en-US" dirty="0">
                <a:solidFill>
                  <a:srgbClr val="FF0000"/>
                </a:solidFill>
                <a:latin typeface="华文楷体" panose="02010600040101010101" pitchFamily="2" charset="-122"/>
                <a:ea typeface="华文楷体" panose="02010600040101010101" pitchFamily="2" charset="-122"/>
              </a:rPr>
              <a:t>加快了深层网络的收敛速度</a:t>
            </a:r>
            <a:endParaRPr lang="en-US" altLang="zh-CN" dirty="0">
              <a:solidFill>
                <a:srgbClr val="FF0000"/>
              </a:solidFill>
              <a:latin typeface="华文楷体" panose="02010600040101010101" pitchFamily="2" charset="-122"/>
              <a:ea typeface="华文楷体" panose="02010600040101010101" pitchFamily="2" charset="-122"/>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2220605" y="1612817"/>
            <a:ext cx="7750790" cy="4572001"/>
          </a:xfrm>
          <a:prstGeom prst="rect">
            <a:avLst/>
          </a:prstGeom>
        </p:spPr>
      </p:pic>
      <p:sp>
        <p:nvSpPr>
          <p:cNvPr id="4" name="矩形 3"/>
          <p:cNvSpPr/>
          <p:nvPr/>
        </p:nvSpPr>
        <p:spPr>
          <a:xfrm>
            <a:off x="1640428" y="384062"/>
            <a:ext cx="2793920"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小结</a:t>
            </a:r>
            <a:endParaRPr lang="zh-CN" altLang="en-US" sz="36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 id="{6CA53A48-2AF6-46F7-B25C-DD2EAC169D51}"/>
              </a:ext>
            </a:extLst>
          </p:cNvPr>
          <p:cNvSpPr/>
          <p:nvPr/>
        </p:nvSpPr>
        <p:spPr>
          <a:xfrm>
            <a:off x="1640428" y="384062"/>
            <a:ext cx="2793920" cy="646331"/>
          </a:xfrm>
          <a:prstGeom prst="rect">
            <a:avLst/>
          </a:prstGeom>
        </p:spPr>
        <p:txBody>
          <a:bodyPr wrap="square">
            <a:spAutoFit/>
          </a:bodyPr>
          <a:lstStyle/>
          <a:p>
            <a:r>
              <a:rPr kumimoji="1" lang="zh-CN" altLang="en-US" sz="3600" b="1" dirty="0">
                <a:solidFill>
                  <a:prstClr val="black"/>
                </a:solidFill>
                <a:latin typeface="微软雅黑" panose="020B0503020204020204" pitchFamily="34" charset="-122"/>
                <a:ea typeface="微软雅黑" panose="020B0503020204020204" pitchFamily="34" charset="-122"/>
              </a:rPr>
              <a:t>小结</a:t>
            </a:r>
            <a:endParaRPr lang="zh-CN" altLang="en-US" sz="36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xmlns="" id="{7996FA29-FFAD-43AB-BED3-2B4D2E19C4C8}"/>
              </a:ext>
            </a:extLst>
          </p:cNvPr>
          <p:cNvSpPr/>
          <p:nvPr/>
        </p:nvSpPr>
        <p:spPr>
          <a:xfrm>
            <a:off x="590451" y="1220526"/>
            <a:ext cx="10185703" cy="5223418"/>
          </a:xfrm>
          <a:prstGeom prst="rect">
            <a:avLst/>
          </a:prstGeom>
          <a:ln>
            <a:solidFill>
              <a:schemeClr val="accent1"/>
            </a:solidFill>
          </a:ln>
        </p:spPr>
        <p:txBody>
          <a:bodyPr wrap="square">
            <a:spAutoFit/>
          </a:bodyPr>
          <a:lstStyle/>
          <a:p>
            <a:pPr marL="0" lvl="1">
              <a:lnSpc>
                <a:spcPct val="150000"/>
              </a:lnSpc>
              <a:defRPr/>
            </a:pPr>
            <a:r>
              <a:rPr lang="zh-CN" altLang="en-US" b="1" dirty="0">
                <a:solidFill>
                  <a:prstClr val="black"/>
                </a:solidFill>
                <a:latin typeface="华文楷体" panose="02010600040101010101" pitchFamily="2" charset="-122"/>
                <a:ea typeface="华文楷体" panose="02010600040101010101" pitchFamily="2" charset="-122"/>
              </a:rPr>
              <a:t>如何提升一个神经网络的性能？</a:t>
            </a:r>
            <a:endParaRPr lang="en-US" altLang="zh-CN" b="1" dirty="0">
              <a:solidFill>
                <a:prstClr val="black"/>
              </a:solidFill>
              <a:latin typeface="华文楷体" panose="02010600040101010101" pitchFamily="2" charset="-122"/>
              <a:ea typeface="华文楷体" panose="02010600040101010101" pitchFamily="2" charset="-122"/>
            </a:endParaRPr>
          </a:p>
          <a:p>
            <a:pPr marL="0" lvl="1">
              <a:lnSpc>
                <a:spcPct val="150000"/>
              </a:lnSpc>
              <a:defRPr/>
            </a:pPr>
            <a:r>
              <a:rPr lang="en-US" altLang="zh-CN" dirty="0">
                <a:solidFill>
                  <a:prstClr val="black"/>
                </a:solidFill>
                <a:latin typeface="华文楷体" panose="02010600040101010101" pitchFamily="2" charset="-122"/>
                <a:ea typeface="华文楷体" panose="02010600040101010101" pitchFamily="2" charset="-122"/>
              </a:rPr>
              <a:t>	Aspect 1</a:t>
            </a:r>
            <a:r>
              <a:rPr lang="zh-CN" altLang="en-US" dirty="0">
                <a:solidFill>
                  <a:prstClr val="black"/>
                </a:solidFill>
                <a:latin typeface="华文楷体" panose="02010600040101010101" pitchFamily="2" charset="-122"/>
                <a:ea typeface="华文楷体" panose="02010600040101010101" pitchFamily="2" charset="-122"/>
              </a:rPr>
              <a:t>：</a:t>
            </a:r>
            <a:r>
              <a:rPr lang="en-US" altLang="zh-CN" dirty="0">
                <a:solidFill>
                  <a:prstClr val="black"/>
                </a:solidFill>
                <a:latin typeface="华文楷体" panose="02010600040101010101" pitchFamily="2" charset="-122"/>
                <a:ea typeface="华文楷体" panose="02010600040101010101" pitchFamily="2" charset="-122"/>
              </a:rPr>
              <a:t>	</a:t>
            </a:r>
            <a:r>
              <a:rPr lang="zh-CN" altLang="en-US" dirty="0">
                <a:solidFill>
                  <a:prstClr val="black"/>
                </a:solidFill>
                <a:latin typeface="华文楷体" panose="02010600040101010101" pitchFamily="2" charset="-122"/>
                <a:ea typeface="华文楷体" panose="02010600040101010101" pitchFamily="2" charset="-122"/>
              </a:rPr>
              <a:t>修改网络：</a:t>
            </a:r>
            <a:r>
              <a:rPr lang="en-US" altLang="zh-CN" dirty="0">
                <a:solidFill>
                  <a:prstClr val="black"/>
                </a:solidFill>
                <a:latin typeface="华文楷体" panose="02010600040101010101" pitchFamily="2" charset="-122"/>
                <a:ea typeface="华文楷体" panose="02010600040101010101" pitchFamily="2" charset="-122"/>
              </a:rPr>
              <a:t>	</a:t>
            </a:r>
            <a:r>
              <a:rPr lang="zh-CN" altLang="en-US" dirty="0">
                <a:solidFill>
                  <a:prstClr val="black"/>
                </a:solidFill>
                <a:latin typeface="华文楷体" panose="02010600040101010101" pitchFamily="2" charset="-122"/>
                <a:ea typeface="华文楷体" panose="02010600040101010101" pitchFamily="2" charset="-122"/>
              </a:rPr>
              <a:t>增加</a:t>
            </a:r>
            <a:r>
              <a:rPr lang="zh-CN" altLang="en-US" dirty="0">
                <a:solidFill>
                  <a:srgbClr val="70AD47"/>
                </a:solidFill>
                <a:latin typeface="华文楷体" panose="02010600040101010101" pitchFamily="2" charset="-122"/>
                <a:ea typeface="华文楷体" panose="02010600040101010101" pitchFamily="2" charset="-122"/>
              </a:rPr>
              <a:t>深度</a:t>
            </a:r>
            <a:r>
              <a:rPr lang="zh-CN" altLang="en-US" dirty="0">
                <a:solidFill>
                  <a:prstClr val="black"/>
                </a:solidFill>
                <a:latin typeface="华文楷体" panose="02010600040101010101" pitchFamily="2" charset="-122"/>
                <a:ea typeface="华文楷体" panose="02010600040101010101" pitchFamily="2" charset="-122"/>
              </a:rPr>
              <a:t>，增加</a:t>
            </a:r>
            <a:r>
              <a:rPr lang="zh-CN" altLang="en-US" dirty="0">
                <a:solidFill>
                  <a:srgbClr val="70AD47"/>
                </a:solidFill>
                <a:latin typeface="华文楷体" panose="02010600040101010101" pitchFamily="2" charset="-122"/>
                <a:ea typeface="华文楷体" panose="02010600040101010101" pitchFamily="2" charset="-122"/>
              </a:rPr>
              <a:t>宽度 </a:t>
            </a:r>
            <a:endParaRPr lang="en-US" altLang="zh-CN" dirty="0">
              <a:solidFill>
                <a:srgbClr val="70AD47"/>
              </a:solidFill>
              <a:latin typeface="华文楷体" panose="02010600040101010101" pitchFamily="2" charset="-122"/>
              <a:ea typeface="华文楷体" panose="02010600040101010101" pitchFamily="2" charset="-122"/>
            </a:endParaRPr>
          </a:p>
          <a:p>
            <a:pPr marL="0" lvl="1">
              <a:lnSpc>
                <a:spcPct val="150000"/>
              </a:lnSpc>
              <a:defRPr/>
            </a:pPr>
            <a:r>
              <a:rPr lang="en-US" altLang="zh-CN" dirty="0">
                <a:solidFill>
                  <a:srgbClr val="0070C0"/>
                </a:solidFill>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减少</a:t>
            </a:r>
            <a:r>
              <a:rPr lang="zh-CN" altLang="en-US" dirty="0">
                <a:solidFill>
                  <a:srgbClr val="92D050"/>
                </a:solidFill>
                <a:latin typeface="华文楷体" panose="02010600040101010101" pitchFamily="2" charset="-122"/>
                <a:ea typeface="华文楷体" panose="02010600040101010101" pitchFamily="2" charset="-122"/>
              </a:rPr>
              <a:t>参数量</a:t>
            </a:r>
            <a:r>
              <a:rPr lang="zh-CN" altLang="en-US" dirty="0">
                <a:solidFill>
                  <a:prstClr val="black"/>
                </a:solidFill>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防止过拟合，</a:t>
            </a:r>
            <a:r>
              <a:rPr lang="zh-CN" altLang="en-US" dirty="0">
                <a:solidFill>
                  <a:prstClr val="black"/>
                </a:solidFill>
                <a:latin typeface="华文楷体" panose="02010600040101010101" pitchFamily="2" charset="-122"/>
                <a:ea typeface="华文楷体" panose="02010600040101010101" pitchFamily="2" charset="-122"/>
              </a:rPr>
              <a:t>解决梯度消失问题</a:t>
            </a:r>
            <a:endParaRPr lang="en-US" altLang="zh-CN" dirty="0">
              <a:solidFill>
                <a:prstClr val="black"/>
              </a:solidFill>
              <a:latin typeface="华文楷体" panose="02010600040101010101" pitchFamily="2" charset="-122"/>
              <a:ea typeface="华文楷体" panose="02010600040101010101" pitchFamily="2" charset="-122"/>
            </a:endParaRPr>
          </a:p>
          <a:p>
            <a:pPr marL="0" lvl="1">
              <a:lnSpc>
                <a:spcPct val="150000"/>
              </a:lnSpc>
              <a:defRPr/>
            </a:pPr>
            <a:r>
              <a:rPr lang="en-US" altLang="zh-CN" dirty="0">
                <a:solidFill>
                  <a:prstClr val="black"/>
                </a:solidFill>
                <a:latin typeface="华文楷体" panose="02010600040101010101" pitchFamily="2" charset="-122"/>
                <a:ea typeface="华文楷体" panose="02010600040101010101" pitchFamily="2" charset="-122"/>
              </a:rPr>
              <a:t>	Aspect 2</a:t>
            </a:r>
            <a:r>
              <a:rPr lang="zh-CN" altLang="en-US" dirty="0">
                <a:solidFill>
                  <a:prstClr val="black"/>
                </a:solidFill>
                <a:latin typeface="华文楷体" panose="02010600040101010101" pitchFamily="2" charset="-122"/>
                <a:ea typeface="华文楷体" panose="02010600040101010101" pitchFamily="2" charset="-122"/>
              </a:rPr>
              <a:t>：</a:t>
            </a:r>
            <a:r>
              <a:rPr lang="en-US" altLang="zh-CN" dirty="0">
                <a:solidFill>
                  <a:prstClr val="black"/>
                </a:solidFill>
                <a:latin typeface="华文楷体" panose="02010600040101010101" pitchFamily="2" charset="-122"/>
                <a:ea typeface="华文楷体" panose="02010600040101010101" pitchFamily="2" charset="-122"/>
              </a:rPr>
              <a:t>	</a:t>
            </a:r>
            <a:r>
              <a:rPr lang="zh-CN" altLang="en-US" dirty="0">
                <a:solidFill>
                  <a:prstClr val="black"/>
                </a:solidFill>
                <a:latin typeface="华文楷体" panose="02010600040101010101" pitchFamily="2" charset="-122"/>
                <a:ea typeface="华文楷体" panose="02010600040101010101" pitchFamily="2" charset="-122"/>
              </a:rPr>
              <a:t>数据增强：</a:t>
            </a:r>
            <a:r>
              <a:rPr lang="en-US" altLang="zh-CN" dirty="0">
                <a:solidFill>
                  <a:prstClr val="black"/>
                </a:solidFill>
                <a:latin typeface="华文楷体" panose="02010600040101010101" pitchFamily="2" charset="-122"/>
                <a:ea typeface="华文楷体" panose="02010600040101010101" pitchFamily="2" charset="-122"/>
              </a:rPr>
              <a:t>	</a:t>
            </a:r>
            <a:r>
              <a:rPr lang="zh-CN" altLang="en-US" dirty="0">
                <a:solidFill>
                  <a:prstClr val="black"/>
                </a:solidFill>
                <a:latin typeface="华文楷体" panose="02010600040101010101" pitchFamily="2" charset="-122"/>
                <a:ea typeface="华文楷体" panose="02010600040101010101" pitchFamily="2" charset="-122"/>
              </a:rPr>
              <a:t>尽可能多的</a:t>
            </a:r>
            <a:r>
              <a:rPr lang="zh-CN" altLang="en-US" dirty="0">
                <a:solidFill>
                  <a:srgbClr val="92D050"/>
                </a:solidFill>
                <a:latin typeface="华文楷体" panose="02010600040101010101" pitchFamily="2" charset="-122"/>
                <a:ea typeface="华文楷体" panose="02010600040101010101" pitchFamily="2" charset="-122"/>
              </a:rPr>
              <a:t>数据</a:t>
            </a:r>
            <a:r>
              <a:rPr lang="zh-CN" altLang="en-US" dirty="0">
                <a:latin typeface="华文楷体" panose="02010600040101010101" pitchFamily="2" charset="-122"/>
                <a:ea typeface="华文楷体" panose="02010600040101010101" pitchFamily="2" charset="-122"/>
              </a:rPr>
              <a:t>防止过拟合</a:t>
            </a:r>
            <a:endParaRPr lang="en-US" altLang="zh-CN" dirty="0">
              <a:latin typeface="华文楷体" panose="02010600040101010101" pitchFamily="2" charset="-122"/>
              <a:ea typeface="华文楷体" panose="02010600040101010101" pitchFamily="2" charset="-122"/>
            </a:endParaRPr>
          </a:p>
          <a:p>
            <a:pPr marL="0" lvl="1">
              <a:lnSpc>
                <a:spcPct val="150000"/>
              </a:lnSpc>
              <a:defRPr/>
            </a:pPr>
            <a:endParaRPr lang="en-US" altLang="zh-CN" sz="800" dirty="0">
              <a:solidFill>
                <a:prstClr val="black"/>
              </a:solidFill>
              <a:latin typeface="华文楷体" panose="02010600040101010101" pitchFamily="2" charset="-122"/>
              <a:ea typeface="华文楷体" panose="02010600040101010101" pitchFamily="2" charset="-122"/>
            </a:endParaRPr>
          </a:p>
          <a:p>
            <a:pPr marL="285750" lvl="1" indent="-285750">
              <a:lnSpc>
                <a:spcPct val="150000"/>
              </a:lnSpc>
              <a:buFont typeface="Wingdings" panose="05000000000000000000" pitchFamily="2" charset="2"/>
              <a:buChar char="ü"/>
              <a:defRPr/>
            </a:pPr>
            <a:r>
              <a:rPr lang="en-US" altLang="zh-CN" b="1" dirty="0">
                <a:solidFill>
                  <a:prstClr val="black"/>
                </a:solidFill>
                <a:latin typeface="华文楷体" panose="02010600040101010101" pitchFamily="2" charset="-122"/>
                <a:ea typeface="华文楷体" panose="02010600040101010101" pitchFamily="2" charset="-122"/>
              </a:rPr>
              <a:t>AlexNet</a:t>
            </a:r>
            <a:r>
              <a:rPr lang="zh-CN" altLang="en-US" b="1" dirty="0">
                <a:solidFill>
                  <a:prstClr val="black"/>
                </a:solidFill>
                <a:latin typeface="华文楷体" panose="02010600040101010101" pitchFamily="2" charset="-122"/>
                <a:ea typeface="华文楷体" panose="02010600040101010101" pitchFamily="2" charset="-122"/>
              </a:rPr>
              <a:t>：</a:t>
            </a:r>
            <a:endParaRPr lang="en-US" altLang="zh-CN" b="1" dirty="0">
              <a:solidFill>
                <a:prstClr val="black"/>
              </a:solidFill>
              <a:latin typeface="华文楷体" panose="02010600040101010101" pitchFamily="2" charset="-122"/>
              <a:ea typeface="华文楷体" panose="02010600040101010101" pitchFamily="2" charset="-122"/>
            </a:endParaRPr>
          </a:p>
          <a:p>
            <a:pPr marL="0" lvl="1" algn="ctr">
              <a:lnSpc>
                <a:spcPct val="150000"/>
              </a:lnSpc>
              <a:defRPr/>
            </a:pPr>
            <a:r>
              <a:rPr lang="en-US" altLang="zh-CN" dirty="0">
                <a:solidFill>
                  <a:prstClr val="black"/>
                </a:solidFill>
                <a:latin typeface="华文楷体" panose="02010600040101010101" pitchFamily="2" charset="-122"/>
                <a:ea typeface="华文楷体" panose="02010600040101010101" pitchFamily="2" charset="-122"/>
              </a:rPr>
              <a:t>	</a:t>
            </a:r>
            <a:r>
              <a:rPr lang="en-US" altLang="zh-CN" u="sng" dirty="0">
                <a:solidFill>
                  <a:srgbClr val="0070C0"/>
                </a:solidFill>
                <a:latin typeface="华文楷体" panose="02010600040101010101" pitchFamily="2" charset="-122"/>
                <a:ea typeface="华文楷体" panose="02010600040101010101" pitchFamily="2" charset="-122"/>
              </a:rPr>
              <a:t>Group Convolution(</a:t>
            </a:r>
            <a:r>
              <a:rPr lang="zh-CN" altLang="en-US" u="sng" dirty="0">
                <a:solidFill>
                  <a:srgbClr val="0070C0"/>
                </a:solidFill>
                <a:latin typeface="华文楷体" panose="02010600040101010101" pitchFamily="2" charset="-122"/>
                <a:ea typeface="华文楷体" panose="02010600040101010101" pitchFamily="2" charset="-122"/>
              </a:rPr>
              <a:t>分组卷积</a:t>
            </a:r>
            <a:r>
              <a:rPr lang="en-US" altLang="zh-CN" u="sng" dirty="0">
                <a:solidFill>
                  <a:srgbClr val="0070C0"/>
                </a:solidFill>
                <a:latin typeface="华文楷体" panose="02010600040101010101" pitchFamily="2" charset="-122"/>
                <a:ea typeface="华文楷体" panose="02010600040101010101" pitchFamily="2" charset="-122"/>
              </a:rPr>
              <a:t>)</a:t>
            </a:r>
            <a:r>
              <a:rPr lang="zh-CN" altLang="en-US" dirty="0">
                <a:solidFill>
                  <a:prstClr val="black"/>
                </a:solidFill>
                <a:latin typeface="华文楷体" panose="02010600040101010101" pitchFamily="2" charset="-122"/>
                <a:ea typeface="华文楷体" panose="02010600040101010101" pitchFamily="2" charset="-122"/>
              </a:rPr>
              <a:t>，</a:t>
            </a:r>
            <a:r>
              <a:rPr lang="en-US" altLang="zh-CN" u="sng" dirty="0">
                <a:solidFill>
                  <a:srgbClr val="FF0000"/>
                </a:solidFill>
                <a:latin typeface="华文楷体" panose="02010600040101010101" pitchFamily="2" charset="-122"/>
                <a:ea typeface="华文楷体" panose="02010600040101010101" pitchFamily="2" charset="-122"/>
              </a:rPr>
              <a:t>Dropout</a:t>
            </a:r>
            <a:r>
              <a:rPr lang="zh-CN" altLang="en-US" dirty="0">
                <a:solidFill>
                  <a:prstClr val="black"/>
                </a:solidFill>
                <a:latin typeface="华文楷体" panose="02010600040101010101" pitchFamily="2" charset="-122"/>
                <a:ea typeface="华文楷体" panose="02010600040101010101" pitchFamily="2" charset="-122"/>
              </a:rPr>
              <a:t>，</a:t>
            </a:r>
            <a:r>
              <a:rPr lang="en-US" altLang="zh-CN" u="sng" dirty="0">
                <a:solidFill>
                  <a:srgbClr val="ED7D31"/>
                </a:solidFill>
                <a:latin typeface="华文楷体" panose="02010600040101010101" pitchFamily="2" charset="-122"/>
                <a:ea typeface="华文楷体" panose="02010600040101010101" pitchFamily="2" charset="-122"/>
              </a:rPr>
              <a:t>Data Augmentation</a:t>
            </a:r>
            <a:r>
              <a:rPr lang="zh-CN" altLang="en-US" u="sng" dirty="0">
                <a:solidFill>
                  <a:srgbClr val="ED7D31"/>
                </a:solidFill>
                <a:latin typeface="华文楷体" panose="02010600040101010101" pitchFamily="2" charset="-122"/>
                <a:ea typeface="华文楷体" panose="02010600040101010101" pitchFamily="2" charset="-122"/>
              </a:rPr>
              <a:t>（数据增强）</a:t>
            </a:r>
            <a:endParaRPr lang="en-US" altLang="zh-CN" u="sng" dirty="0">
              <a:solidFill>
                <a:srgbClr val="ED7D31"/>
              </a:solidFill>
              <a:latin typeface="华文楷体" panose="02010600040101010101" pitchFamily="2" charset="-122"/>
              <a:ea typeface="华文楷体" panose="02010600040101010101" pitchFamily="2" charset="-122"/>
            </a:endParaRPr>
          </a:p>
          <a:p>
            <a:pPr marL="0" lvl="1" indent="-342900">
              <a:lnSpc>
                <a:spcPct val="150000"/>
              </a:lnSpc>
              <a:buFont typeface="Wingdings" panose="05000000000000000000" pitchFamily="2" charset="2"/>
              <a:buChar char="ü"/>
              <a:defRPr/>
            </a:pPr>
            <a:r>
              <a:rPr lang="en-US" altLang="zh-CN" b="1" dirty="0">
                <a:solidFill>
                  <a:prstClr val="black"/>
                </a:solidFill>
                <a:latin typeface="华文楷体" panose="02010600040101010101" pitchFamily="2" charset="-122"/>
                <a:ea typeface="华文楷体" panose="02010600040101010101" pitchFamily="2" charset="-122"/>
              </a:rPr>
              <a:t>VGG</a:t>
            </a:r>
            <a:r>
              <a:rPr lang="zh-CN" altLang="en-US" b="1" dirty="0">
                <a:solidFill>
                  <a:prstClr val="black"/>
                </a:solidFill>
                <a:latin typeface="华文楷体" panose="02010600040101010101" pitchFamily="2" charset="-122"/>
                <a:ea typeface="华文楷体" panose="02010600040101010101" pitchFamily="2" charset="-122"/>
              </a:rPr>
              <a:t>：</a:t>
            </a:r>
            <a:endParaRPr lang="en-US" altLang="zh-CN" b="1" dirty="0">
              <a:solidFill>
                <a:prstClr val="black"/>
              </a:solidFill>
              <a:latin typeface="华文楷体" panose="02010600040101010101" pitchFamily="2" charset="-122"/>
              <a:ea typeface="华文楷体" panose="02010600040101010101" pitchFamily="2" charset="-122"/>
            </a:endParaRPr>
          </a:p>
          <a:p>
            <a:pPr marL="0" lvl="1" algn="ctr">
              <a:lnSpc>
                <a:spcPct val="150000"/>
              </a:lnSpc>
              <a:defRPr/>
            </a:pPr>
            <a:r>
              <a:rPr lang="en-US" altLang="zh-CN" dirty="0">
                <a:solidFill>
                  <a:prstClr val="black"/>
                </a:solidFill>
                <a:latin typeface="华文楷体" panose="02010600040101010101" pitchFamily="2" charset="-122"/>
                <a:ea typeface="华文楷体" panose="02010600040101010101" pitchFamily="2" charset="-122"/>
              </a:rPr>
              <a:t>	</a:t>
            </a:r>
            <a:r>
              <a:rPr lang="zh-CN" altLang="en-US" u="sng" dirty="0">
                <a:solidFill>
                  <a:srgbClr val="0070C0"/>
                </a:solidFill>
                <a:latin typeface="华文楷体" panose="02010600040101010101" pitchFamily="2" charset="-122"/>
                <a:ea typeface="华文楷体" panose="02010600040101010101" pitchFamily="2" charset="-122"/>
              </a:rPr>
              <a:t>深度</a:t>
            </a:r>
            <a:r>
              <a:rPr lang="zh-CN" altLang="en-US" dirty="0">
                <a:solidFill>
                  <a:prstClr val="black"/>
                </a:solidFill>
                <a:latin typeface="华文楷体" panose="02010600040101010101" pitchFamily="2" charset="-122"/>
                <a:ea typeface="华文楷体" panose="02010600040101010101" pitchFamily="2" charset="-122"/>
              </a:rPr>
              <a:t>，</a:t>
            </a:r>
            <a:r>
              <a:rPr lang="zh-CN" altLang="en-US" u="sng" dirty="0">
                <a:solidFill>
                  <a:srgbClr val="FF0000"/>
                </a:solidFill>
                <a:latin typeface="华文楷体" panose="02010600040101010101" pitchFamily="2" charset="-122"/>
                <a:ea typeface="华文楷体" panose="02010600040101010101" pitchFamily="2" charset="-122"/>
              </a:rPr>
              <a:t>小卷积核</a:t>
            </a:r>
            <a:endParaRPr lang="en-US" altLang="zh-CN" u="sng" dirty="0">
              <a:solidFill>
                <a:srgbClr val="FF0000"/>
              </a:solidFill>
              <a:latin typeface="华文楷体" panose="02010600040101010101" pitchFamily="2" charset="-122"/>
              <a:ea typeface="华文楷体" panose="02010600040101010101" pitchFamily="2" charset="-122"/>
            </a:endParaRPr>
          </a:p>
          <a:p>
            <a:pPr marL="0" lvl="1" indent="-342900">
              <a:lnSpc>
                <a:spcPct val="150000"/>
              </a:lnSpc>
              <a:buFont typeface="Wingdings" panose="05000000000000000000" pitchFamily="2" charset="2"/>
              <a:buChar char="ü"/>
              <a:defRPr/>
            </a:pPr>
            <a:r>
              <a:rPr lang="en-US" altLang="zh-CN" b="1" dirty="0">
                <a:solidFill>
                  <a:prstClr val="black"/>
                </a:solidFill>
                <a:latin typeface="华文楷体" panose="02010600040101010101" pitchFamily="2" charset="-122"/>
                <a:ea typeface="华文楷体" panose="02010600040101010101" pitchFamily="2" charset="-122"/>
              </a:rPr>
              <a:t>Inception</a:t>
            </a:r>
            <a:r>
              <a:rPr lang="zh-CN" altLang="en-US" b="1" dirty="0">
                <a:solidFill>
                  <a:prstClr val="black"/>
                </a:solidFill>
                <a:latin typeface="华文楷体" panose="02010600040101010101" pitchFamily="2" charset="-122"/>
                <a:ea typeface="华文楷体" panose="02010600040101010101" pitchFamily="2" charset="-122"/>
              </a:rPr>
              <a:t>（</a:t>
            </a:r>
            <a:r>
              <a:rPr lang="en-US" altLang="zh-CN" b="1" dirty="0">
                <a:solidFill>
                  <a:prstClr val="black"/>
                </a:solidFill>
                <a:latin typeface="华文楷体" panose="02010600040101010101" pitchFamily="2" charset="-122"/>
                <a:ea typeface="华文楷体" panose="02010600040101010101" pitchFamily="2" charset="-122"/>
              </a:rPr>
              <a:t>Google-Net</a:t>
            </a:r>
            <a:r>
              <a:rPr lang="zh-CN" altLang="en-US" b="1" dirty="0">
                <a:solidFill>
                  <a:prstClr val="black"/>
                </a:solidFill>
                <a:latin typeface="华文楷体" panose="02010600040101010101" pitchFamily="2" charset="-122"/>
                <a:ea typeface="华文楷体" panose="02010600040101010101" pitchFamily="2" charset="-122"/>
              </a:rPr>
              <a:t>）：</a:t>
            </a:r>
            <a:endParaRPr lang="en-US" altLang="zh-CN" b="1" dirty="0">
              <a:solidFill>
                <a:prstClr val="black"/>
              </a:solidFill>
              <a:latin typeface="华文楷体" panose="02010600040101010101" pitchFamily="2" charset="-122"/>
              <a:ea typeface="华文楷体" panose="02010600040101010101" pitchFamily="2" charset="-122"/>
            </a:endParaRPr>
          </a:p>
          <a:p>
            <a:pPr marL="0" lvl="1" algn="ctr">
              <a:lnSpc>
                <a:spcPct val="150000"/>
              </a:lnSpc>
              <a:defRPr/>
            </a:pPr>
            <a:r>
              <a:rPr lang="en-US" altLang="zh-CN" dirty="0">
                <a:solidFill>
                  <a:prstClr val="black"/>
                </a:solidFill>
                <a:latin typeface="华文楷体" panose="02010600040101010101" pitchFamily="2" charset="-122"/>
                <a:ea typeface="华文楷体" panose="02010600040101010101" pitchFamily="2" charset="-122"/>
              </a:rPr>
              <a:t>	</a:t>
            </a:r>
            <a:r>
              <a:rPr lang="zh-CN" altLang="en-US" u="sng" dirty="0">
                <a:solidFill>
                  <a:srgbClr val="0070C0"/>
                </a:solidFill>
                <a:latin typeface="华文楷体" panose="02010600040101010101" pitchFamily="2" charset="-122"/>
                <a:ea typeface="华文楷体" panose="02010600040101010101" pitchFamily="2" charset="-122"/>
              </a:rPr>
              <a:t>同一层使用多个类型的卷积核</a:t>
            </a:r>
            <a:r>
              <a:rPr lang="zh-CN" altLang="en-US" dirty="0">
                <a:solidFill>
                  <a:prstClr val="black"/>
                </a:solidFill>
                <a:latin typeface="华文楷体" panose="02010600040101010101" pitchFamily="2" charset="-122"/>
                <a:ea typeface="华文楷体" panose="02010600040101010101" pitchFamily="2" charset="-122"/>
              </a:rPr>
              <a:t>，</a:t>
            </a:r>
            <a:r>
              <a:rPr lang="en-US" altLang="zh-CN" u="sng" dirty="0">
                <a:solidFill>
                  <a:srgbClr val="FF0000"/>
                </a:solidFill>
                <a:latin typeface="华文楷体" panose="02010600040101010101" pitchFamily="2" charset="-122"/>
                <a:ea typeface="华文楷体" panose="02010600040101010101" pitchFamily="2" charset="-122"/>
              </a:rPr>
              <a:t>Bottleneck</a:t>
            </a:r>
            <a:r>
              <a:rPr lang="zh-CN" altLang="en-US" dirty="0">
                <a:solidFill>
                  <a:srgbClr val="0070C0"/>
                </a:solidFill>
                <a:latin typeface="华文楷体" panose="02010600040101010101" pitchFamily="2" charset="-122"/>
                <a:ea typeface="华文楷体" panose="02010600040101010101" pitchFamily="2" charset="-122"/>
              </a:rPr>
              <a:t>，</a:t>
            </a:r>
            <a:r>
              <a:rPr lang="en-US" altLang="zh-CN" u="sng" dirty="0">
                <a:solidFill>
                  <a:srgbClr val="ED7D31"/>
                </a:solidFill>
                <a:latin typeface="华文楷体" panose="02010600040101010101" pitchFamily="2" charset="-122"/>
                <a:ea typeface="华文楷体" panose="02010600040101010101" pitchFamily="2" charset="-122"/>
              </a:rPr>
              <a:t>Batch Normalization</a:t>
            </a:r>
            <a:r>
              <a:rPr lang="zh-CN" altLang="en-US" u="sng" dirty="0">
                <a:solidFill>
                  <a:srgbClr val="ED7D31"/>
                </a:solidFill>
                <a:latin typeface="华文楷体" panose="02010600040101010101" pitchFamily="2" charset="-122"/>
                <a:ea typeface="华文楷体" panose="02010600040101010101" pitchFamily="2" charset="-122"/>
              </a:rPr>
              <a:t>（批归一化）</a:t>
            </a:r>
            <a:endParaRPr lang="en-US" altLang="zh-CN" u="sng" dirty="0">
              <a:solidFill>
                <a:srgbClr val="ED7D31"/>
              </a:solidFill>
              <a:latin typeface="华文楷体" panose="02010600040101010101" pitchFamily="2" charset="-122"/>
              <a:ea typeface="华文楷体" panose="02010600040101010101" pitchFamily="2" charset="-122"/>
            </a:endParaRPr>
          </a:p>
          <a:p>
            <a:pPr marL="0" lvl="1" indent="-342900">
              <a:lnSpc>
                <a:spcPct val="150000"/>
              </a:lnSpc>
              <a:buFont typeface="Wingdings" panose="05000000000000000000" pitchFamily="2" charset="2"/>
              <a:buChar char="ü"/>
              <a:defRPr/>
            </a:pPr>
            <a:r>
              <a:rPr lang="en-US" altLang="zh-CN" b="1" dirty="0">
                <a:solidFill>
                  <a:prstClr val="black"/>
                </a:solidFill>
                <a:latin typeface="华文楷体" panose="02010600040101010101" pitchFamily="2" charset="-122"/>
                <a:ea typeface="华文楷体" panose="02010600040101010101" pitchFamily="2" charset="-122"/>
              </a:rPr>
              <a:t>ResNet</a:t>
            </a:r>
            <a:r>
              <a:rPr lang="zh-CN" altLang="en-US" b="1" dirty="0">
                <a:solidFill>
                  <a:prstClr val="black"/>
                </a:solidFill>
                <a:latin typeface="华文楷体" panose="02010600040101010101" pitchFamily="2" charset="-122"/>
                <a:ea typeface="华文楷体" panose="02010600040101010101" pitchFamily="2" charset="-122"/>
              </a:rPr>
              <a:t>：</a:t>
            </a:r>
            <a:endParaRPr lang="en-US" altLang="zh-CN" b="1" dirty="0">
              <a:solidFill>
                <a:prstClr val="black"/>
              </a:solidFill>
              <a:latin typeface="华文楷体" panose="02010600040101010101" pitchFamily="2" charset="-122"/>
              <a:ea typeface="华文楷体" panose="02010600040101010101" pitchFamily="2" charset="-122"/>
            </a:endParaRPr>
          </a:p>
          <a:p>
            <a:pPr marL="0" lvl="1" algn="ctr">
              <a:lnSpc>
                <a:spcPct val="150000"/>
              </a:lnSpc>
              <a:defRPr/>
            </a:pPr>
            <a:r>
              <a:rPr lang="en-US" altLang="zh-CN" dirty="0">
                <a:solidFill>
                  <a:prstClr val="black"/>
                </a:solidFill>
                <a:latin typeface="华文楷体" panose="02010600040101010101" pitchFamily="2" charset="-122"/>
                <a:ea typeface="华文楷体" panose="02010600040101010101" pitchFamily="2" charset="-122"/>
              </a:rPr>
              <a:t>	</a:t>
            </a:r>
            <a:r>
              <a:rPr lang="en-US" altLang="zh-CN" u="sng" dirty="0">
                <a:solidFill>
                  <a:srgbClr val="0070C0"/>
                </a:solidFill>
                <a:latin typeface="华文楷体" panose="02010600040101010101" pitchFamily="2" charset="-122"/>
                <a:ea typeface="华文楷体" panose="02010600040101010101" pitchFamily="2" charset="-122"/>
              </a:rPr>
              <a:t>skip/identity connection	</a:t>
            </a:r>
            <a:r>
              <a:rPr lang="zh-CN" altLang="en-US" u="sng" dirty="0">
                <a:solidFill>
                  <a:srgbClr val="0070C0"/>
                </a:solidFill>
                <a:latin typeface="华文楷体" panose="02010600040101010101" pitchFamily="2" charset="-122"/>
                <a:ea typeface="华文楷体" panose="02010600040101010101" pitchFamily="2" charset="-122"/>
              </a:rPr>
              <a:t>残差的引入</a:t>
            </a:r>
            <a:endParaRPr lang="en-US" altLang="zh-CN" u="sng" dirty="0">
              <a:solidFill>
                <a:srgbClr val="0070C0"/>
              </a:solidFill>
              <a:latin typeface="华文楷体" panose="02010600040101010101" pitchFamily="2" charset="-122"/>
              <a:ea typeface="华文楷体" panose="02010600040101010101" pitchFamily="2" charset="-122"/>
            </a:endParaRPr>
          </a:p>
        </p:txBody>
      </p:sp>
      <p:cxnSp>
        <p:nvCxnSpPr>
          <p:cNvPr id="6" name="直接连接符 5">
            <a:extLst>
              <a:ext uri="{FF2B5EF4-FFF2-40B4-BE49-F238E27FC236}">
                <a16:creationId xmlns:a16="http://schemas.microsoft.com/office/drawing/2014/main" xmlns="" id="{B7940533-1465-423D-B056-8EE27C3787BB}"/>
              </a:ext>
            </a:extLst>
          </p:cNvPr>
          <p:cNvCxnSpPr>
            <a:cxnSpLocks/>
          </p:cNvCxnSpPr>
          <p:nvPr/>
        </p:nvCxnSpPr>
        <p:spPr>
          <a:xfrm flipV="1">
            <a:off x="590451" y="3048001"/>
            <a:ext cx="10372516" cy="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90426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640428" y="384062"/>
            <a:ext cx="3256037"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目录</a:t>
            </a:r>
            <a:endParaRPr lang="zh-CN" altLang="en-US" sz="3600" b="1" dirty="0">
              <a:latin typeface="微软雅黑" panose="020B0503020204020204" pitchFamily="34" charset="-122"/>
              <a:ea typeface="微软雅黑" panose="020B0503020204020204" pitchFamily="34" charset="-122"/>
            </a:endParaRPr>
          </a:p>
        </p:txBody>
      </p:sp>
      <p:sp>
        <p:nvSpPr>
          <p:cNvPr id="18" name="圆角矩形 3"/>
          <p:cNvSpPr/>
          <p:nvPr/>
        </p:nvSpPr>
        <p:spPr>
          <a:xfrm>
            <a:off x="2725307" y="1703906"/>
            <a:ext cx="4098574"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概述</a:t>
            </a:r>
          </a:p>
        </p:txBody>
      </p:sp>
      <p:sp>
        <p:nvSpPr>
          <p:cNvPr id="19" name="椭圆 18"/>
          <p:cNvSpPr/>
          <p:nvPr/>
        </p:nvSpPr>
        <p:spPr>
          <a:xfrm>
            <a:off x="2376185" y="1650532"/>
            <a:ext cx="830580" cy="823085"/>
          </a:xfrm>
          <a:prstGeom prst="ellipse">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1</a:t>
            </a:r>
            <a:endParaRPr lang="zh-CN" altLang="en-US" sz="3200" dirty="0">
              <a:solidFill>
                <a:schemeClr val="tx1"/>
              </a:solidFill>
            </a:endParaRPr>
          </a:p>
        </p:txBody>
      </p:sp>
      <p:sp>
        <p:nvSpPr>
          <p:cNvPr id="20" name="圆角矩形 9"/>
          <p:cNvSpPr/>
          <p:nvPr/>
        </p:nvSpPr>
        <p:spPr>
          <a:xfrm>
            <a:off x="2725307" y="2792478"/>
            <a:ext cx="4098574" cy="769711"/>
          </a:xfrm>
          <a:prstGeom prst="roundRect">
            <a:avLst/>
          </a:prstGeom>
          <a:solidFill>
            <a:schemeClr val="tx2">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自己动手搭</a:t>
            </a:r>
            <a:r>
              <a:rPr lang="en-US" altLang="zh-CN" sz="2800" dirty="0">
                <a:solidFill>
                  <a:schemeClr val="tx1"/>
                </a:solidFill>
                <a:latin typeface="微软雅黑" panose="020B0503020204020204" pitchFamily="34" charset="-122"/>
                <a:ea typeface="微软雅黑" panose="020B0503020204020204" pitchFamily="34" charset="-122"/>
              </a:rPr>
              <a:t>CNN</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21" name="椭圆 20"/>
          <p:cNvSpPr/>
          <p:nvPr/>
        </p:nvSpPr>
        <p:spPr>
          <a:xfrm>
            <a:off x="2376185" y="2739104"/>
            <a:ext cx="830580" cy="823085"/>
          </a:xfrm>
          <a:prstGeom prst="ellipse">
            <a:avLst/>
          </a:prstGeom>
          <a:solidFill>
            <a:schemeClr val="tx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2</a:t>
            </a:r>
            <a:endParaRPr lang="zh-CN" altLang="en-US" sz="3200" dirty="0">
              <a:solidFill>
                <a:schemeClr val="tx1"/>
              </a:solidFill>
            </a:endParaRPr>
          </a:p>
        </p:txBody>
      </p:sp>
      <p:sp>
        <p:nvSpPr>
          <p:cNvPr id="22" name="圆角矩形 11"/>
          <p:cNvSpPr/>
          <p:nvPr/>
        </p:nvSpPr>
        <p:spPr>
          <a:xfrm>
            <a:off x="2725307" y="3934424"/>
            <a:ext cx="4098574" cy="769711"/>
          </a:xfrm>
          <a:prstGeom prst="roundRect">
            <a:avLst/>
          </a:prstGeom>
          <a:solidFill>
            <a:schemeClr val="accent4">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经典</a:t>
            </a:r>
            <a:r>
              <a:rPr lang="en-US" altLang="zh-CN" sz="2800" dirty="0">
                <a:solidFill>
                  <a:schemeClr val="tx1"/>
                </a:solidFill>
                <a:latin typeface="微软雅黑" panose="020B0503020204020204" pitchFamily="34" charset="-122"/>
                <a:ea typeface="微软雅黑" panose="020B0503020204020204" pitchFamily="34" charset="-122"/>
              </a:rPr>
              <a:t>CNN</a:t>
            </a:r>
            <a:r>
              <a:rPr lang="zh-CN" altLang="en-US" sz="2800" dirty="0">
                <a:solidFill>
                  <a:schemeClr val="tx1"/>
                </a:solidFill>
                <a:latin typeface="微软雅黑" panose="020B0503020204020204" pitchFamily="34" charset="-122"/>
                <a:ea typeface="微软雅黑" panose="020B0503020204020204" pitchFamily="34" charset="-122"/>
              </a:rPr>
              <a:t>结构探索</a:t>
            </a:r>
          </a:p>
        </p:txBody>
      </p:sp>
      <p:sp>
        <p:nvSpPr>
          <p:cNvPr id="23" name="椭圆 22"/>
          <p:cNvSpPr/>
          <p:nvPr/>
        </p:nvSpPr>
        <p:spPr>
          <a:xfrm>
            <a:off x="2376185" y="3881050"/>
            <a:ext cx="830580" cy="823085"/>
          </a:xfrm>
          <a:prstGeom prst="ellipse">
            <a:avLst/>
          </a:prstGeom>
          <a:solidFill>
            <a:schemeClr val="accent4">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3</a:t>
            </a:r>
            <a:endParaRPr lang="zh-CN" altLang="en-US" sz="3200" dirty="0">
              <a:solidFill>
                <a:schemeClr val="tx1"/>
              </a:solidFill>
            </a:endParaRPr>
          </a:p>
        </p:txBody>
      </p:sp>
      <p:sp>
        <p:nvSpPr>
          <p:cNvPr id="24" name="圆角矩形 13"/>
          <p:cNvSpPr/>
          <p:nvPr/>
        </p:nvSpPr>
        <p:spPr>
          <a:xfrm>
            <a:off x="2725307" y="5022996"/>
            <a:ext cx="4098574" cy="769711"/>
          </a:xfrm>
          <a:prstGeom prst="roundRect">
            <a:avLst/>
          </a:prstGeom>
          <a:solidFill>
            <a:schemeClr val="accent6"/>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课程实践</a:t>
            </a:r>
          </a:p>
        </p:txBody>
      </p:sp>
      <p:sp>
        <p:nvSpPr>
          <p:cNvPr id="25" name="椭圆 24"/>
          <p:cNvSpPr/>
          <p:nvPr/>
        </p:nvSpPr>
        <p:spPr>
          <a:xfrm>
            <a:off x="2376185" y="4969622"/>
            <a:ext cx="830580" cy="823085"/>
          </a:xfrm>
          <a:prstGeom prst="ellipse">
            <a:avLst/>
          </a:prstGeom>
          <a:solidFill>
            <a:schemeClr val="accent6"/>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4</a:t>
            </a:r>
            <a:endParaRPr lang="zh-CN" altLang="en-US" sz="3200" dirty="0">
              <a:solidFill>
                <a:schemeClr val="tx1"/>
              </a:solidFill>
            </a:endParaRPr>
          </a:p>
        </p:txBody>
      </p:sp>
      <p:sp>
        <p:nvSpPr>
          <p:cNvPr id="26" name="文本框 25"/>
          <p:cNvSpPr txBox="1"/>
          <p:nvPr/>
        </p:nvSpPr>
        <p:spPr>
          <a:xfrm>
            <a:off x="7004351" y="1765595"/>
            <a:ext cx="3299708"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深层神经网络问题导入、</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卷积神经网络概念引出</a:t>
            </a:r>
            <a:endParaRPr lang="en-US" altLang="zh-CN" dirty="0">
              <a:latin typeface="微软雅黑" panose="020B0503020204020204" pitchFamily="34" charset="-122"/>
              <a:ea typeface="微软雅黑" panose="020B0503020204020204" pitchFamily="34" charset="-122"/>
            </a:endParaRPr>
          </a:p>
        </p:txBody>
      </p:sp>
      <p:sp>
        <p:nvSpPr>
          <p:cNvPr id="27" name="文本框 26"/>
          <p:cNvSpPr txBox="1"/>
          <p:nvPr/>
        </p:nvSpPr>
        <p:spPr>
          <a:xfrm>
            <a:off x="7004352" y="2827480"/>
            <a:ext cx="3439058" cy="646331"/>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CNN</a:t>
            </a:r>
            <a:r>
              <a:rPr lang="zh-CN" altLang="en-US" dirty="0">
                <a:latin typeface="微软雅黑" panose="020B0503020204020204" pitchFamily="34" charset="-122"/>
                <a:ea typeface="微软雅黑" panose="020B0503020204020204" pitchFamily="34" charset="-122"/>
              </a:rPr>
              <a:t>网络结构、</a:t>
            </a:r>
            <a:r>
              <a:rPr lang="en-US" altLang="zh-CN" dirty="0">
                <a:latin typeface="微软雅黑" panose="020B0503020204020204" pitchFamily="34" charset="-122"/>
                <a:ea typeface="微软雅黑" panose="020B0503020204020204" pitchFamily="34" charset="-122"/>
              </a:rPr>
              <a:t>CNN</a:t>
            </a:r>
            <a:r>
              <a:rPr lang="zh-CN" altLang="en-US" dirty="0">
                <a:latin typeface="微软雅黑" panose="020B0503020204020204" pitchFamily="34" charset="-122"/>
                <a:ea typeface="微软雅黑" panose="020B0503020204020204" pitchFamily="34" charset="-122"/>
              </a:rPr>
              <a:t>网络训练、如何用</a:t>
            </a:r>
            <a:r>
              <a:rPr lang="en-US" altLang="zh-CN" dirty="0">
                <a:latin typeface="微软雅黑" panose="020B0503020204020204" pitchFamily="34" charset="-122"/>
                <a:ea typeface="微软雅黑" panose="020B0503020204020204" pitchFamily="34" charset="-122"/>
              </a:rPr>
              <a:t>Paddle</a:t>
            </a:r>
            <a:r>
              <a:rPr lang="zh-CN" altLang="en-US" dirty="0">
                <a:latin typeface="微软雅黑" panose="020B0503020204020204" pitchFamily="34" charset="-122"/>
                <a:ea typeface="微软雅黑" panose="020B0503020204020204" pitchFamily="34" charset="-122"/>
              </a:rPr>
              <a:t>实现</a:t>
            </a:r>
            <a:r>
              <a:rPr lang="en-US" altLang="zh-CN" dirty="0">
                <a:latin typeface="微软雅黑" panose="020B0503020204020204" pitchFamily="34" charset="-122"/>
                <a:ea typeface="微软雅黑" panose="020B0503020204020204" pitchFamily="34" charset="-122"/>
              </a:rPr>
              <a:t>CNN</a:t>
            </a:r>
          </a:p>
        </p:txBody>
      </p:sp>
      <p:sp>
        <p:nvSpPr>
          <p:cNvPr id="28" name="文本框 27"/>
          <p:cNvSpPr txBox="1"/>
          <p:nvPr/>
        </p:nvSpPr>
        <p:spPr>
          <a:xfrm>
            <a:off x="7004351" y="3969426"/>
            <a:ext cx="3439059" cy="646331"/>
          </a:xfrm>
          <a:prstGeom prst="rect">
            <a:avLst/>
          </a:prstGeom>
          <a:noFill/>
        </p:spPr>
        <p:txBody>
          <a:bodyPr wrap="square" rtlCol="0">
            <a:spAutoFit/>
          </a:bodyPr>
          <a:lstStyle/>
          <a:p>
            <a:r>
              <a:rPr lang="en-US" altLang="zh-CN" dirty="0" err="1">
                <a:latin typeface="微软雅黑" panose="020B0503020204020204" pitchFamily="34" charset="-122"/>
                <a:ea typeface="微软雅黑" panose="020B0503020204020204" pitchFamily="34" charset="-122"/>
              </a:rPr>
              <a:t>AlexNet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VGG</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GoogLeNet /Inception, ResNet </a:t>
            </a:r>
            <a:endParaRPr lang="en-US" altLang="zh-CN" dirty="0">
              <a:latin typeface="微软雅黑" panose="020B0503020204020204" pitchFamily="34" charset="-122"/>
              <a:ea typeface="微软雅黑" panose="020B0503020204020204" pitchFamily="34" charset="-122"/>
            </a:endParaRPr>
          </a:p>
        </p:txBody>
      </p:sp>
      <p:sp>
        <p:nvSpPr>
          <p:cNvPr id="29" name="文本框 28"/>
          <p:cNvSpPr txBox="1"/>
          <p:nvPr/>
        </p:nvSpPr>
        <p:spPr>
          <a:xfrm>
            <a:off x="7004351" y="5196498"/>
            <a:ext cx="3299708" cy="369332"/>
          </a:xfrm>
          <a:prstGeom prst="rect">
            <a:avLst/>
          </a:prstGeom>
          <a:noFill/>
        </p:spPr>
        <p:txBody>
          <a:bodyPr wrap="squar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实践：猫狗分类</a:t>
            </a:r>
          </a:p>
        </p:txBody>
      </p:sp>
    </p:spTree>
    <p:extLst>
      <p:ext uri="{BB962C8B-B14F-4D97-AF65-F5344CB8AC3E}">
        <p14:creationId xmlns:p14="http://schemas.microsoft.com/office/powerpoint/2010/main" val="16024581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518210" y="400051"/>
            <a:ext cx="4468521"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应用与实践</a:t>
            </a:r>
          </a:p>
        </p:txBody>
      </p:sp>
      <p:sp>
        <p:nvSpPr>
          <p:cNvPr id="15" name="圆角矩形 14"/>
          <p:cNvSpPr/>
          <p:nvPr/>
        </p:nvSpPr>
        <p:spPr>
          <a:xfrm>
            <a:off x="3698543" y="2707630"/>
            <a:ext cx="4544705" cy="769620"/>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实践：猫狗分类</a:t>
            </a:r>
          </a:p>
        </p:txBody>
      </p:sp>
    </p:spTree>
    <p:extLst>
      <p:ext uri="{BB962C8B-B14F-4D97-AF65-F5344CB8AC3E}">
        <p14:creationId xmlns:p14="http://schemas.microsoft.com/office/powerpoint/2010/main" val="18546324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587223" y="400051"/>
            <a:ext cx="6570712"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感谢聆听</a:t>
            </a:r>
          </a:p>
        </p:txBody>
      </p:sp>
      <p:pic>
        <p:nvPicPr>
          <p:cNvPr id="8" name="Picture 3" descr="C:\Users\Fire\AppData\Local\Microsoft\Windows\Temporary Internet Files\Content.IE5\GNBL4RG2\MC900356213[1].wmf"/>
          <p:cNvPicPr>
            <a:picLocks noChangeAspect="1" noChangeArrowheads="1"/>
          </p:cNvPicPr>
          <p:nvPr/>
        </p:nvPicPr>
        <p:blipFill>
          <a:blip r:embed="rId3"/>
          <a:srcRect/>
          <a:stretch>
            <a:fillRect/>
          </a:stretch>
        </p:blipFill>
        <p:spPr bwMode="auto">
          <a:xfrm>
            <a:off x="2442342" y="2217375"/>
            <a:ext cx="2000264" cy="2517030"/>
          </a:xfrm>
          <a:prstGeom prst="rect">
            <a:avLst/>
          </a:prstGeom>
          <a:noFill/>
        </p:spPr>
      </p:pic>
      <p:sp>
        <p:nvSpPr>
          <p:cNvPr id="5" name="圆角矩形 4"/>
          <p:cNvSpPr/>
          <p:nvPr/>
        </p:nvSpPr>
        <p:spPr>
          <a:xfrm>
            <a:off x="5720373" y="2788185"/>
            <a:ext cx="4439920" cy="1375410"/>
          </a:xfrm>
          <a:prstGeom prst="roundRect">
            <a:avLst/>
          </a:prstGeom>
          <a:solidFill>
            <a:srgbClr val="F2FFFB"/>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zh-CN" altLang="en-US" sz="2200" dirty="0">
                <a:latin typeface="微软雅黑" panose="020B0503020204020204" pitchFamily="34" charset="-122"/>
                <a:ea typeface="微软雅黑" panose="020B0503020204020204" pitchFamily="34" charset="-122"/>
                <a:sym typeface="+mn-ea"/>
              </a:rPr>
              <a:t>有什么问题吗？</a:t>
            </a:r>
            <a:endParaRPr kumimoji="1" lang="zh-CN" altLang="en-US" sz="2400" b="1" dirty="0">
              <a:solidFill>
                <a:srgbClr val="FF33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68715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Clr clrSpc="rgb" dir="cw">
                                      <p:cBhvr override="childStyle">
                                        <p:cTn id="6" dur="200" fill="hold"/>
                                        <p:tgtEl>
                                          <p:spTgt spid="8"/>
                                        </p:tgtEl>
                                        <p:attrNameLst>
                                          <p:attrName>style.color</p:attrName>
                                        </p:attrNameLst>
                                      </p:cBhvr>
                                      <p:to>
                                        <a:schemeClr val="bg1"/>
                                      </p:to>
                                    </p:animClr>
                                    <p:animClr clrSpc="rgb" dir="cw">
                                      <p:cBhvr>
                                        <p:cTn id="7" dur="200" fill="hold"/>
                                        <p:tgtEl>
                                          <p:spTgt spid="8"/>
                                        </p:tgtEl>
                                        <p:attrNameLst>
                                          <p:attrName>fillcolor</p:attrName>
                                        </p:attrNameLst>
                                      </p:cBhvr>
                                      <p:to>
                                        <a:schemeClr val="bg1"/>
                                      </p:to>
                                    </p:animClr>
                                    <p:set>
                                      <p:cBhvr>
                                        <p:cTn id="8" dur="200" fill="hold"/>
                                        <p:tgtEl>
                                          <p:spTgt spid="8"/>
                                        </p:tgtEl>
                                        <p:attrNameLst>
                                          <p:attrName>fill.type</p:attrName>
                                        </p:attrNameLst>
                                      </p:cBhvr>
                                      <p:to>
                                        <p:strVal val="solid"/>
                                      </p:to>
                                    </p:set>
                                    <p:set>
                                      <p:cBhvr>
                                        <p:cTn id="9" dur="200" fill="hold"/>
                                        <p:tgtEl>
                                          <p:spTgt spid="8"/>
                                        </p:tgtEl>
                                        <p:attrNameLst>
                                          <p:attrName>fill.on</p:attrName>
                                        </p:attrNameLst>
                                      </p:cBhvr>
                                      <p:to>
                                        <p:strVal val="true"/>
                                      </p:to>
                                    </p:set>
                                    <p:animRot by="120000">
                                      <p:cBhvr>
                                        <p:cTn id="10" dur="200" fill="hold">
                                          <p:stCondLst>
                                            <p:cond delay="0"/>
                                          </p:stCondLst>
                                        </p:cTn>
                                        <p:tgtEl>
                                          <p:spTgt spid="8"/>
                                        </p:tgtEl>
                                        <p:attrNameLst>
                                          <p:attrName>r</p:attrName>
                                        </p:attrNameLst>
                                      </p:cBhvr>
                                    </p:animRot>
                                    <p:animRot by="-240000">
                                      <p:cBhvr>
                                        <p:cTn id="11" dur="400" fill="hold">
                                          <p:stCondLst>
                                            <p:cond delay="400"/>
                                          </p:stCondLst>
                                        </p:cTn>
                                        <p:tgtEl>
                                          <p:spTgt spid="8"/>
                                        </p:tgtEl>
                                        <p:attrNameLst>
                                          <p:attrName>r</p:attrName>
                                        </p:attrNameLst>
                                      </p:cBhvr>
                                    </p:animRot>
                                    <p:animRot by="240000">
                                      <p:cBhvr>
                                        <p:cTn id="12" dur="400" fill="hold">
                                          <p:stCondLst>
                                            <p:cond delay="800"/>
                                          </p:stCondLst>
                                        </p:cTn>
                                        <p:tgtEl>
                                          <p:spTgt spid="8"/>
                                        </p:tgtEl>
                                        <p:attrNameLst>
                                          <p:attrName>r</p:attrName>
                                        </p:attrNameLst>
                                      </p:cBhvr>
                                    </p:animRot>
                                    <p:animRot by="-240000">
                                      <p:cBhvr>
                                        <p:cTn id="13" dur="400" fill="hold">
                                          <p:stCondLst>
                                            <p:cond delay="1200"/>
                                          </p:stCondLst>
                                        </p:cTn>
                                        <p:tgtEl>
                                          <p:spTgt spid="8"/>
                                        </p:tgtEl>
                                        <p:attrNameLst>
                                          <p:attrName>r</p:attrName>
                                        </p:attrNameLst>
                                      </p:cBhvr>
                                    </p:animRot>
                                    <p:animRot by="120000">
                                      <p:cBhvr>
                                        <p:cTn id="14" dur="400" fill="hold">
                                          <p:stCondLst>
                                            <p:cond delay="16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4551</TotalTime>
  <Words>3962</Words>
  <Application>Microsoft Office PowerPoint</Application>
  <PresentationFormat>自定义</PresentationFormat>
  <Paragraphs>1205</Paragraphs>
  <Slides>96</Slides>
  <Notes>72</Notes>
  <HiddenSlides>0</HiddenSlides>
  <MMClips>0</MMClips>
  <ScaleCrop>false</ScaleCrop>
  <HeadingPairs>
    <vt:vector size="4" baseType="variant">
      <vt:variant>
        <vt:lpstr>主题</vt:lpstr>
      </vt:variant>
      <vt:variant>
        <vt:i4>2</vt:i4>
      </vt:variant>
      <vt:variant>
        <vt:lpstr>幻灯片标题</vt:lpstr>
      </vt:variant>
      <vt:variant>
        <vt:i4>96</vt:i4>
      </vt:variant>
    </vt:vector>
  </HeadingPairs>
  <TitlesOfParts>
    <vt:vector size="98" baseType="lpstr">
      <vt:lpstr>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wenxiaoxin</dc:creator>
  <cp:lastModifiedBy>user</cp:lastModifiedBy>
  <cp:revision>94</cp:revision>
  <dcterms:created xsi:type="dcterms:W3CDTF">2018-09-09T14:30:00Z</dcterms:created>
  <dcterms:modified xsi:type="dcterms:W3CDTF">2019-08-05T02:39:11Z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2052-11.1.0.7932</vt:lpwstr>
  </property>
</Properties>
</file>